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93"/>
  </p:notesMasterIdLst>
  <p:sldIdLst>
    <p:sldId id="289" r:id="rId5"/>
    <p:sldId id="290" r:id="rId6"/>
    <p:sldId id="291" r:id="rId7"/>
    <p:sldId id="292" r:id="rId8"/>
    <p:sldId id="304" r:id="rId9"/>
    <p:sldId id="305" r:id="rId10"/>
    <p:sldId id="306" r:id="rId11"/>
    <p:sldId id="307" r:id="rId12"/>
    <p:sldId id="310" r:id="rId13"/>
    <p:sldId id="294" r:id="rId14"/>
    <p:sldId id="295" r:id="rId15"/>
    <p:sldId id="296" r:id="rId16"/>
    <p:sldId id="299" r:id="rId17"/>
    <p:sldId id="297" r:id="rId18"/>
    <p:sldId id="311" r:id="rId19"/>
    <p:sldId id="298" r:id="rId20"/>
    <p:sldId id="300" r:id="rId21"/>
    <p:sldId id="287" r:id="rId22"/>
    <p:sldId id="303" r:id="rId23"/>
    <p:sldId id="312" r:id="rId24"/>
    <p:sldId id="288" r:id="rId25"/>
    <p:sldId id="313" r:id="rId26"/>
    <p:sldId id="373" r:id="rId27"/>
    <p:sldId id="314" r:id="rId28"/>
    <p:sldId id="315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285" r:id="rId49"/>
    <p:sldId id="355" r:id="rId50"/>
    <p:sldId id="356" r:id="rId51"/>
    <p:sldId id="316" r:id="rId52"/>
    <p:sldId id="317" r:id="rId53"/>
    <p:sldId id="323" r:id="rId54"/>
    <p:sldId id="318" r:id="rId55"/>
    <p:sldId id="321" r:id="rId56"/>
    <p:sldId id="320" r:id="rId57"/>
    <p:sldId id="319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57" r:id="rId69"/>
    <p:sldId id="360" r:id="rId70"/>
    <p:sldId id="361" r:id="rId71"/>
    <p:sldId id="270" r:id="rId72"/>
    <p:sldId id="263" r:id="rId73"/>
    <p:sldId id="264" r:id="rId74"/>
    <p:sldId id="265" r:id="rId75"/>
    <p:sldId id="267" r:id="rId76"/>
    <p:sldId id="334" r:id="rId77"/>
    <p:sldId id="363" r:id="rId78"/>
    <p:sldId id="364" r:id="rId79"/>
    <p:sldId id="375" r:id="rId80"/>
    <p:sldId id="335" r:id="rId81"/>
    <p:sldId id="358" r:id="rId82"/>
    <p:sldId id="359" r:id="rId83"/>
    <p:sldId id="340" r:id="rId84"/>
    <p:sldId id="346" r:id="rId85"/>
    <p:sldId id="347" r:id="rId86"/>
    <p:sldId id="348" r:id="rId87"/>
    <p:sldId id="350" r:id="rId88"/>
    <p:sldId id="362" r:id="rId89"/>
    <p:sldId id="351" r:id="rId90"/>
    <p:sldId id="352" r:id="rId91"/>
    <p:sldId id="349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8AD7"/>
    <a:srgbClr val="7B6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81" d="100"/>
          <a:sy n="181" d="100"/>
        </p:scale>
        <p:origin x="-224" y="-104"/>
      </p:cViewPr>
      <p:guideLst>
        <p:guide orient="horz" pos="1072"/>
        <p:guide pos="11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9B05B-7912-6244-894A-85CC7BB0D372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6BBC8-7BF0-D649-A117-BA7E5936E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0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soviet railway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13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1500 proteins in yeast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socnetbad10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6BBC8-7BF0-D649-A117-BA7E5936EF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0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3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2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E11CD-99A4-F241-A6D7-82A09F46B5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36525" y="1590675"/>
            <a:ext cx="6566866" cy="7508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29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28582D-60DB-C64E-91D6-65E0C53536E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0656369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1581272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CD15A9-E0F2-9C48-A0E7-A7B21E8695E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444691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D8BEA-158B-6840-9D18-CABC58EB3DC3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1296948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AA768E-47FA-0440-8F3A-9CDEB674FD80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3605969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03A89-EAD4-164B-B6E7-140C6BC76259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196998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0566D0-BCA9-5641-ADE0-593D471F6E3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5318553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79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A99CF4-5ED1-A741-8362-0C1B5C8B789A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5327074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80C653-358B-A24D-9A1C-F6E191C6B6C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167815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7CF40D-D8D1-D24D-8B4D-72425C7DAD6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1235979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13256-9A96-A84D-8609-49AE174F68D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9608975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28582D-60DB-C64E-91D6-65E0C53536E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5885538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2515660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CD15A9-E0F2-9C48-A0E7-A7B21E8695E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5984049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D8BEA-158B-6840-9D18-CABC58EB3DC3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2516643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AA768E-47FA-0440-8F3A-9CDEB674FD80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9476768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03A89-EAD4-164B-B6E7-140C6BC76259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53703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63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0566D0-BCA9-5641-ADE0-593D471F6E3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8322660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A99CF4-5ED1-A741-8362-0C1B5C8B789A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413250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80C653-358B-A24D-9A1C-F6E191C6B6C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2300371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7CF40D-D8D1-D24D-8B4D-72425C7DAD6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8633983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13256-9A96-A84D-8609-49AE174F68D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6237455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68908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27676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4347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81049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65486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1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60022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49002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92299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06419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50645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20510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E11CD-99A4-F241-A6D7-82A09F46B5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36525" y="1590675"/>
            <a:ext cx="6566866" cy="7508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05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2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6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0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937FB-00C2-EA4D-B924-22252FC20B06}" type="datetimeFigureOut">
              <a:rPr lang="en-US" smtClean="0"/>
              <a:t>6/15/16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57C3-DAF1-AE44-B721-DF879876C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text styles</a:t>
            </a:r>
          </a:p>
          <a:p>
            <a:pPr lvl="1"/>
            <a:r>
              <a:rPr lang="en-US">
                <a:sym typeface="Corbel" charset="0"/>
              </a:rPr>
              <a:t>Second level</a:t>
            </a:r>
          </a:p>
          <a:p>
            <a:pPr lvl="2"/>
            <a:r>
              <a:rPr lang="en-US">
                <a:sym typeface="Corbel" charset="0"/>
              </a:rPr>
              <a:t>Third level</a:t>
            </a:r>
          </a:p>
          <a:p>
            <a:pPr lvl="3"/>
            <a:r>
              <a:rPr lang="en-US">
                <a:sym typeface="Corbel" charset="0"/>
              </a:rPr>
              <a:t>Fourth level</a:t>
            </a:r>
          </a:p>
          <a:p>
            <a:pPr lvl="4"/>
            <a:r>
              <a:rPr lang="en-US">
                <a:sym typeface="Corbe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0263" y="6467475"/>
            <a:ext cx="23653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+mn-lt"/>
                <a:ea typeface="Corbel" charset="0"/>
                <a:cs typeface="Corbel" charset="0"/>
                <a:sym typeface="Corbe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CC4317A-2EE2-C447-BE4A-D27DC61719AE}" type="slidenum">
              <a:rPr lang="en-US">
                <a:latin typeface="Corbe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1261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orbe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1pPr>
      <a:lvl2pPr marL="7048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2pPr>
      <a:lvl3pPr marL="11049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3pPr>
      <a:lvl4pPr marL="1562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4pPr>
      <a:lvl5pPr marL="2019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text styles</a:t>
            </a:r>
          </a:p>
          <a:p>
            <a:pPr lvl="1"/>
            <a:r>
              <a:rPr lang="en-US">
                <a:sym typeface="Corbel" charset="0"/>
              </a:rPr>
              <a:t>Second level</a:t>
            </a:r>
          </a:p>
          <a:p>
            <a:pPr lvl="2"/>
            <a:r>
              <a:rPr lang="en-US">
                <a:sym typeface="Corbel" charset="0"/>
              </a:rPr>
              <a:t>Third level</a:t>
            </a:r>
          </a:p>
          <a:p>
            <a:pPr lvl="3"/>
            <a:r>
              <a:rPr lang="en-US">
                <a:sym typeface="Corbel" charset="0"/>
              </a:rPr>
              <a:t>Fourth level</a:t>
            </a:r>
          </a:p>
          <a:p>
            <a:pPr lvl="4"/>
            <a:r>
              <a:rPr lang="en-US">
                <a:sym typeface="Corbe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0263" y="6467475"/>
            <a:ext cx="23653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+mn-lt"/>
                <a:ea typeface="Corbel" charset="0"/>
                <a:cs typeface="Corbel" charset="0"/>
                <a:sym typeface="Corbe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CC4317A-2EE2-C447-BE4A-D27DC61719AE}" type="slidenum">
              <a:rPr lang="en-US">
                <a:latin typeface="Corbe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6657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orbe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1pPr>
      <a:lvl2pPr marL="7048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2pPr>
      <a:lvl3pPr marL="11049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3pPr>
      <a:lvl4pPr marL="1562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4pPr>
      <a:lvl5pPr marL="2019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937FB-00C2-EA4D-B924-22252FC20B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6/15/16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57C3-DAF1-AE44-B721-DF879876C7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050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gif"/><Relationship Id="rId3" Type="http://schemas.openxmlformats.org/officeDocument/2006/relationships/image" Target="../media/image44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3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4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4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insLo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022885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405888"/>
            <a:ext cx="62025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Garamond"/>
                <a:cs typeface="Garamond"/>
              </a:rPr>
              <a:t>Understanding Networks</a:t>
            </a:r>
          </a:p>
          <a:p>
            <a:pPr algn="ctr"/>
            <a:r>
              <a:rPr lang="en-US" sz="4800" dirty="0" smtClean="0">
                <a:latin typeface="Garamond"/>
                <a:cs typeface="Garamond"/>
              </a:rPr>
              <a:t>through</a:t>
            </a:r>
          </a:p>
          <a:p>
            <a:pPr algn="ctr"/>
            <a:r>
              <a:rPr lang="en-US" sz="4800" dirty="0" smtClean="0">
                <a:latin typeface="Garamond"/>
                <a:cs typeface="Garamond"/>
              </a:rPr>
              <a:t>Physical Metaphors</a:t>
            </a:r>
          </a:p>
          <a:p>
            <a:pPr algn="ctr"/>
            <a:endParaRPr lang="en-US" sz="4800" dirty="0">
              <a:latin typeface="Garamond"/>
              <a:cs typeface="Garamond"/>
            </a:endParaRPr>
          </a:p>
          <a:p>
            <a:pPr algn="ctr"/>
            <a:r>
              <a:rPr lang="en-US" sz="4800" dirty="0" smtClean="0">
                <a:latin typeface="Garamond"/>
                <a:cs typeface="Garamond"/>
              </a:rPr>
              <a:t>Daniel A. Spielman</a:t>
            </a:r>
          </a:p>
        </p:txBody>
      </p:sp>
    </p:spTree>
    <p:extLst>
      <p:ext uri="{BB962C8B-B14F-4D97-AF65-F5344CB8AC3E}">
        <p14:creationId xmlns:p14="http://schemas.microsoft.com/office/powerpoint/2010/main" val="227983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united-states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1341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416050" y="6324600"/>
            <a:ext cx="59753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charset="0"/>
                <a:ea typeface="+mn-ea"/>
                <a:cs typeface="+mn-cs"/>
              </a:rPr>
              <a:t>from: http://nrc.uchsc.edu/STATES/united-states-map.jpg</a:t>
            </a:r>
          </a:p>
        </p:txBody>
      </p:sp>
    </p:spTree>
    <p:extLst>
      <p:ext uri="{BB962C8B-B14F-4D97-AF65-F5344CB8AC3E}">
        <p14:creationId xmlns:p14="http://schemas.microsoft.com/office/powerpoint/2010/main" val="956063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ited-states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134100"/>
          </a:xfrm>
          <a:prstGeom prst="rect">
            <a:avLst/>
          </a:prstGeom>
          <a:noFill/>
        </p:spPr>
      </p:pic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990600" y="3200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057400" y="1752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1143000" y="685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838200" y="1447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1524000" y="2667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2438400" y="1143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1981200" y="3352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2743200" y="3429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819400" y="2743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2133600" y="2743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5181600" y="3581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5105400" y="2819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4800600" y="2057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4648200" y="1143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auto">
          <a:xfrm>
            <a:off x="3962400" y="914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3886200" y="1600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2" name="Oval 20"/>
          <p:cNvSpPr>
            <a:spLocks noChangeArrowheads="1"/>
          </p:cNvSpPr>
          <p:nvPr/>
        </p:nvSpPr>
        <p:spPr bwMode="auto">
          <a:xfrm>
            <a:off x="4038600" y="2209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3" name="Oval 21"/>
          <p:cNvSpPr>
            <a:spLocks noChangeArrowheads="1"/>
          </p:cNvSpPr>
          <p:nvPr/>
        </p:nvSpPr>
        <p:spPr bwMode="auto">
          <a:xfrm>
            <a:off x="3962400" y="2971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4" name="Oval 22"/>
          <p:cNvSpPr>
            <a:spLocks noChangeArrowheads="1"/>
          </p:cNvSpPr>
          <p:nvPr/>
        </p:nvSpPr>
        <p:spPr bwMode="auto">
          <a:xfrm>
            <a:off x="4191000" y="3505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5" name="Oval 23"/>
          <p:cNvSpPr>
            <a:spLocks noChangeArrowheads="1"/>
          </p:cNvSpPr>
          <p:nvPr/>
        </p:nvSpPr>
        <p:spPr bwMode="auto">
          <a:xfrm>
            <a:off x="37338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6" name="Oval 24"/>
          <p:cNvSpPr>
            <a:spLocks noChangeArrowheads="1"/>
          </p:cNvSpPr>
          <p:nvPr/>
        </p:nvSpPr>
        <p:spPr bwMode="auto">
          <a:xfrm>
            <a:off x="66294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auto">
          <a:xfrm>
            <a:off x="60960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5334000" y="1447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9" name="Oval 27"/>
          <p:cNvSpPr>
            <a:spLocks noChangeArrowheads="1"/>
          </p:cNvSpPr>
          <p:nvPr/>
        </p:nvSpPr>
        <p:spPr bwMode="auto">
          <a:xfrm>
            <a:off x="5486400" y="2362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0" name="Oval 28"/>
          <p:cNvSpPr>
            <a:spLocks noChangeArrowheads="1"/>
          </p:cNvSpPr>
          <p:nvPr/>
        </p:nvSpPr>
        <p:spPr bwMode="auto">
          <a:xfrm>
            <a:off x="5638800" y="3962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1" name="Oval 29"/>
          <p:cNvSpPr>
            <a:spLocks noChangeArrowheads="1"/>
          </p:cNvSpPr>
          <p:nvPr/>
        </p:nvSpPr>
        <p:spPr bwMode="auto">
          <a:xfrm>
            <a:off x="5181600" y="4191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2" name="Oval 30"/>
          <p:cNvSpPr>
            <a:spLocks noChangeArrowheads="1"/>
          </p:cNvSpPr>
          <p:nvPr/>
        </p:nvSpPr>
        <p:spPr bwMode="auto">
          <a:xfrm>
            <a:off x="6019800" y="2362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>
            <a:off x="6096000" y="1676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auto">
          <a:xfrm>
            <a:off x="6172200" y="3276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6" name="Oval 34"/>
          <p:cNvSpPr>
            <a:spLocks noChangeArrowheads="1"/>
          </p:cNvSpPr>
          <p:nvPr/>
        </p:nvSpPr>
        <p:spPr bwMode="auto">
          <a:xfrm>
            <a:off x="6553200" y="2286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7" name="Oval 35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8" name="Oval 36"/>
          <p:cNvSpPr>
            <a:spLocks noChangeArrowheads="1"/>
          </p:cNvSpPr>
          <p:nvPr/>
        </p:nvSpPr>
        <p:spPr bwMode="auto">
          <a:xfrm>
            <a:off x="7391400" y="1447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9" name="Oval 37"/>
          <p:cNvSpPr>
            <a:spLocks noChangeArrowheads="1"/>
          </p:cNvSpPr>
          <p:nvPr/>
        </p:nvSpPr>
        <p:spPr bwMode="auto">
          <a:xfrm>
            <a:off x="7696200" y="914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0" name="Oval 38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1" name="Oval 39"/>
          <p:cNvSpPr>
            <a:spLocks noChangeArrowheads="1"/>
          </p:cNvSpPr>
          <p:nvPr/>
        </p:nvSpPr>
        <p:spPr bwMode="auto">
          <a:xfrm>
            <a:off x="6934200" y="2514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2" name="Oval 40"/>
          <p:cNvSpPr>
            <a:spLocks noChangeArrowheads="1"/>
          </p:cNvSpPr>
          <p:nvPr/>
        </p:nvSpPr>
        <p:spPr bwMode="auto">
          <a:xfrm>
            <a:off x="7162800" y="2743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3" name="Oval 41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4" name="Oval 42"/>
          <p:cNvSpPr>
            <a:spLocks noChangeArrowheads="1"/>
          </p:cNvSpPr>
          <p:nvPr/>
        </p:nvSpPr>
        <p:spPr bwMode="auto">
          <a:xfrm>
            <a:off x="7467600" y="2209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5" name="Oval 43"/>
          <p:cNvSpPr>
            <a:spLocks noChangeArrowheads="1"/>
          </p:cNvSpPr>
          <p:nvPr/>
        </p:nvSpPr>
        <p:spPr bwMode="auto">
          <a:xfrm>
            <a:off x="8077200" y="685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6" name="Oval 44"/>
          <p:cNvSpPr>
            <a:spLocks noChangeArrowheads="1"/>
          </p:cNvSpPr>
          <p:nvPr/>
        </p:nvSpPr>
        <p:spPr bwMode="auto">
          <a:xfrm>
            <a:off x="7924800" y="1371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7" name="Oval 45"/>
          <p:cNvSpPr>
            <a:spLocks noChangeArrowheads="1"/>
          </p:cNvSpPr>
          <p:nvPr/>
        </p:nvSpPr>
        <p:spPr bwMode="auto">
          <a:xfrm>
            <a:off x="7010400" y="4648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8" name="Oval 46"/>
          <p:cNvSpPr>
            <a:spLocks noChangeArrowheads="1"/>
          </p:cNvSpPr>
          <p:nvPr/>
        </p:nvSpPr>
        <p:spPr bwMode="auto">
          <a:xfrm>
            <a:off x="7696200" y="198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9" name="Oval 47"/>
          <p:cNvSpPr>
            <a:spLocks noChangeArrowheads="1"/>
          </p:cNvSpPr>
          <p:nvPr/>
        </p:nvSpPr>
        <p:spPr bwMode="auto">
          <a:xfrm>
            <a:off x="7848600" y="1600200"/>
            <a:ext cx="76200" cy="76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1" name="Freeform 49"/>
          <p:cNvSpPr>
            <a:spLocks/>
          </p:cNvSpPr>
          <p:nvPr/>
        </p:nvSpPr>
        <p:spPr bwMode="auto">
          <a:xfrm>
            <a:off x="1139825" y="2825750"/>
            <a:ext cx="482600" cy="479425"/>
          </a:xfrm>
          <a:custGeom>
            <a:avLst/>
            <a:gdLst/>
            <a:ahLst/>
            <a:cxnLst>
              <a:cxn ang="0">
                <a:pos x="0" y="302"/>
              </a:cxn>
              <a:cxn ang="0">
                <a:pos x="195" y="63"/>
              </a:cxn>
              <a:cxn ang="0">
                <a:pos x="301" y="1"/>
              </a:cxn>
              <a:cxn ang="0">
                <a:pos x="292" y="1"/>
              </a:cxn>
            </a:cxnLst>
            <a:rect l="0" t="0" r="r" b="b"/>
            <a:pathLst>
              <a:path w="304" h="302">
                <a:moveTo>
                  <a:pt x="0" y="302"/>
                </a:moveTo>
                <a:cubicBezTo>
                  <a:pt x="46" y="192"/>
                  <a:pt x="112" y="146"/>
                  <a:pt x="195" y="63"/>
                </a:cubicBezTo>
                <a:cubicBezTo>
                  <a:pt x="227" y="31"/>
                  <a:pt x="264" y="20"/>
                  <a:pt x="301" y="1"/>
                </a:cubicBezTo>
                <a:cubicBezTo>
                  <a:pt x="304" y="0"/>
                  <a:pt x="295" y="1"/>
                  <a:pt x="292" y="1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3" name="Freeform 51"/>
          <p:cNvSpPr>
            <a:spLocks/>
          </p:cNvSpPr>
          <p:nvPr/>
        </p:nvSpPr>
        <p:spPr bwMode="auto">
          <a:xfrm>
            <a:off x="842963" y="1646238"/>
            <a:ext cx="239712" cy="1574800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36" y="115"/>
              </a:cxn>
              <a:cxn ang="0">
                <a:pos x="1" y="310"/>
              </a:cxn>
              <a:cxn ang="0">
                <a:pos x="27" y="602"/>
              </a:cxn>
              <a:cxn ang="0">
                <a:pos x="63" y="718"/>
              </a:cxn>
              <a:cxn ang="0">
                <a:pos x="98" y="771"/>
              </a:cxn>
              <a:cxn ang="0">
                <a:pos x="151" y="992"/>
              </a:cxn>
            </a:cxnLst>
            <a:rect l="0" t="0" r="r" b="b"/>
            <a:pathLst>
              <a:path w="151" h="992">
                <a:moveTo>
                  <a:pt x="72" y="0"/>
                </a:moveTo>
                <a:cubicBezTo>
                  <a:pt x="64" y="47"/>
                  <a:pt x="57" y="73"/>
                  <a:pt x="36" y="115"/>
                </a:cubicBezTo>
                <a:cubicBezTo>
                  <a:pt x="25" y="180"/>
                  <a:pt x="12" y="245"/>
                  <a:pt x="1" y="310"/>
                </a:cubicBezTo>
                <a:cubicBezTo>
                  <a:pt x="15" y="407"/>
                  <a:pt x="0" y="508"/>
                  <a:pt x="27" y="602"/>
                </a:cubicBezTo>
                <a:cubicBezTo>
                  <a:pt x="38" y="641"/>
                  <a:pt x="50" y="680"/>
                  <a:pt x="63" y="718"/>
                </a:cubicBezTo>
                <a:cubicBezTo>
                  <a:pt x="70" y="738"/>
                  <a:pt x="91" y="751"/>
                  <a:pt x="98" y="771"/>
                </a:cubicBezTo>
                <a:cubicBezTo>
                  <a:pt x="121" y="839"/>
                  <a:pt x="151" y="920"/>
                  <a:pt x="151" y="99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4" name="Freeform 52"/>
          <p:cNvSpPr>
            <a:spLocks/>
          </p:cNvSpPr>
          <p:nvPr/>
        </p:nvSpPr>
        <p:spPr bwMode="auto">
          <a:xfrm>
            <a:off x="955675" y="858838"/>
            <a:ext cx="311150" cy="679450"/>
          </a:xfrm>
          <a:custGeom>
            <a:avLst/>
            <a:gdLst/>
            <a:ahLst/>
            <a:cxnLst>
              <a:cxn ang="0">
                <a:pos x="196" y="0"/>
              </a:cxn>
              <a:cxn ang="0">
                <a:pos x="116" y="159"/>
              </a:cxn>
              <a:cxn ang="0">
                <a:pos x="80" y="212"/>
              </a:cxn>
              <a:cxn ang="0">
                <a:pos x="27" y="345"/>
              </a:cxn>
              <a:cxn ang="0">
                <a:pos x="1" y="425"/>
              </a:cxn>
              <a:cxn ang="0">
                <a:pos x="1" y="416"/>
              </a:cxn>
            </a:cxnLst>
            <a:rect l="0" t="0" r="r" b="b"/>
            <a:pathLst>
              <a:path w="196" h="428">
                <a:moveTo>
                  <a:pt x="196" y="0"/>
                </a:moveTo>
                <a:cubicBezTo>
                  <a:pt x="161" y="52"/>
                  <a:pt x="136" y="100"/>
                  <a:pt x="116" y="159"/>
                </a:cubicBezTo>
                <a:cubicBezTo>
                  <a:pt x="109" y="179"/>
                  <a:pt x="80" y="212"/>
                  <a:pt x="80" y="212"/>
                </a:cubicBezTo>
                <a:cubicBezTo>
                  <a:pt x="65" y="260"/>
                  <a:pt x="43" y="297"/>
                  <a:pt x="27" y="345"/>
                </a:cubicBezTo>
                <a:cubicBezTo>
                  <a:pt x="18" y="370"/>
                  <a:pt x="12" y="400"/>
                  <a:pt x="1" y="425"/>
                </a:cubicBezTo>
                <a:cubicBezTo>
                  <a:pt x="0" y="428"/>
                  <a:pt x="1" y="419"/>
                  <a:pt x="1" y="4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5" name="Freeform 53"/>
          <p:cNvSpPr>
            <a:spLocks/>
          </p:cNvSpPr>
          <p:nvPr/>
        </p:nvSpPr>
        <p:spPr bwMode="auto">
          <a:xfrm>
            <a:off x="1012825" y="1574800"/>
            <a:ext cx="1154113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4" y="98"/>
              </a:cxn>
              <a:cxn ang="0">
                <a:pos x="470" y="133"/>
              </a:cxn>
              <a:cxn ang="0">
                <a:pos x="603" y="151"/>
              </a:cxn>
              <a:cxn ang="0">
                <a:pos x="727" y="195"/>
              </a:cxn>
            </a:cxnLst>
            <a:rect l="0" t="0" r="r" b="b"/>
            <a:pathLst>
              <a:path w="727" h="195">
                <a:moveTo>
                  <a:pt x="0" y="0"/>
                </a:moveTo>
                <a:cubicBezTo>
                  <a:pt x="117" y="53"/>
                  <a:pt x="227" y="83"/>
                  <a:pt x="354" y="98"/>
                </a:cubicBezTo>
                <a:cubicBezTo>
                  <a:pt x="393" y="108"/>
                  <a:pt x="431" y="126"/>
                  <a:pt x="470" y="133"/>
                </a:cubicBezTo>
                <a:cubicBezTo>
                  <a:pt x="514" y="141"/>
                  <a:pt x="559" y="145"/>
                  <a:pt x="603" y="151"/>
                </a:cubicBezTo>
                <a:cubicBezTo>
                  <a:pt x="641" y="164"/>
                  <a:pt x="689" y="195"/>
                  <a:pt x="727" y="19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6" name="Freeform 54"/>
          <p:cNvSpPr>
            <a:spLocks/>
          </p:cNvSpPr>
          <p:nvPr/>
        </p:nvSpPr>
        <p:spPr bwMode="auto">
          <a:xfrm>
            <a:off x="1631950" y="1898650"/>
            <a:ext cx="549275" cy="844550"/>
          </a:xfrm>
          <a:custGeom>
            <a:avLst/>
            <a:gdLst/>
            <a:ahLst/>
            <a:cxnLst>
              <a:cxn ang="0">
                <a:pos x="346" y="0"/>
              </a:cxn>
              <a:cxn ang="0">
                <a:pos x="239" y="80"/>
              </a:cxn>
              <a:cxn ang="0">
                <a:pos x="221" y="107"/>
              </a:cxn>
              <a:cxn ang="0">
                <a:pos x="168" y="151"/>
              </a:cxn>
              <a:cxn ang="0">
                <a:pos x="97" y="266"/>
              </a:cxn>
              <a:cxn ang="0">
                <a:pos x="35" y="435"/>
              </a:cxn>
              <a:cxn ang="0">
                <a:pos x="18" y="532"/>
              </a:cxn>
            </a:cxnLst>
            <a:rect l="0" t="0" r="r" b="b"/>
            <a:pathLst>
              <a:path w="346" h="532">
                <a:moveTo>
                  <a:pt x="346" y="0"/>
                </a:moveTo>
                <a:cubicBezTo>
                  <a:pt x="310" y="27"/>
                  <a:pt x="275" y="53"/>
                  <a:pt x="239" y="80"/>
                </a:cubicBezTo>
                <a:cubicBezTo>
                  <a:pt x="230" y="86"/>
                  <a:pt x="228" y="99"/>
                  <a:pt x="221" y="107"/>
                </a:cubicBezTo>
                <a:cubicBezTo>
                  <a:pt x="200" y="132"/>
                  <a:pt x="194" y="134"/>
                  <a:pt x="168" y="151"/>
                </a:cubicBezTo>
                <a:cubicBezTo>
                  <a:pt x="148" y="192"/>
                  <a:pt x="123" y="229"/>
                  <a:pt x="97" y="266"/>
                </a:cubicBezTo>
                <a:cubicBezTo>
                  <a:pt x="65" y="312"/>
                  <a:pt x="52" y="381"/>
                  <a:pt x="35" y="435"/>
                </a:cubicBezTo>
                <a:cubicBezTo>
                  <a:pt x="28" y="458"/>
                  <a:pt x="0" y="514"/>
                  <a:pt x="18" y="53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7" name="Freeform 55"/>
          <p:cNvSpPr>
            <a:spLocks/>
          </p:cNvSpPr>
          <p:nvPr/>
        </p:nvSpPr>
        <p:spPr bwMode="auto">
          <a:xfrm>
            <a:off x="1646238" y="2827338"/>
            <a:ext cx="442912" cy="627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" y="169"/>
              </a:cxn>
              <a:cxn ang="0">
                <a:pos x="221" y="337"/>
              </a:cxn>
              <a:cxn ang="0">
                <a:pos x="275" y="390"/>
              </a:cxn>
            </a:cxnLst>
            <a:rect l="0" t="0" r="r" b="b"/>
            <a:pathLst>
              <a:path w="279" h="395">
                <a:moveTo>
                  <a:pt x="0" y="0"/>
                </a:moveTo>
                <a:cubicBezTo>
                  <a:pt x="34" y="78"/>
                  <a:pt x="59" y="102"/>
                  <a:pt x="97" y="169"/>
                </a:cubicBezTo>
                <a:cubicBezTo>
                  <a:pt x="135" y="236"/>
                  <a:pt x="167" y="283"/>
                  <a:pt x="221" y="337"/>
                </a:cubicBezTo>
                <a:cubicBezTo>
                  <a:pt x="279" y="395"/>
                  <a:pt x="230" y="390"/>
                  <a:pt x="275" y="39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8" name="Freeform 56"/>
          <p:cNvSpPr>
            <a:spLocks/>
          </p:cNvSpPr>
          <p:nvPr/>
        </p:nvSpPr>
        <p:spPr bwMode="auto">
          <a:xfrm>
            <a:off x="1111250" y="3319463"/>
            <a:ext cx="919163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142"/>
              </a:cxn>
              <a:cxn ang="0">
                <a:pos x="319" y="266"/>
              </a:cxn>
              <a:cxn ang="0">
                <a:pos x="417" y="240"/>
              </a:cxn>
              <a:cxn ang="0">
                <a:pos x="549" y="151"/>
              </a:cxn>
              <a:cxn ang="0">
                <a:pos x="576" y="133"/>
              </a:cxn>
            </a:cxnLst>
            <a:rect l="0" t="0" r="r" b="b"/>
            <a:pathLst>
              <a:path w="579" h="266">
                <a:moveTo>
                  <a:pt x="0" y="0"/>
                </a:moveTo>
                <a:cubicBezTo>
                  <a:pt x="3" y="5"/>
                  <a:pt x="53" y="109"/>
                  <a:pt x="80" y="142"/>
                </a:cubicBezTo>
                <a:cubicBezTo>
                  <a:pt x="140" y="215"/>
                  <a:pt x="229" y="251"/>
                  <a:pt x="319" y="266"/>
                </a:cubicBezTo>
                <a:cubicBezTo>
                  <a:pt x="399" y="246"/>
                  <a:pt x="367" y="255"/>
                  <a:pt x="417" y="240"/>
                </a:cubicBezTo>
                <a:cubicBezTo>
                  <a:pt x="444" y="221"/>
                  <a:pt x="516" y="162"/>
                  <a:pt x="549" y="151"/>
                </a:cubicBezTo>
                <a:cubicBezTo>
                  <a:pt x="579" y="141"/>
                  <a:pt x="576" y="151"/>
                  <a:pt x="576" y="13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9" name="Freeform 57"/>
          <p:cNvSpPr>
            <a:spLocks/>
          </p:cNvSpPr>
          <p:nvPr/>
        </p:nvSpPr>
        <p:spPr bwMode="auto">
          <a:xfrm>
            <a:off x="2109788" y="2870200"/>
            <a:ext cx="155575" cy="547688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89" y="97"/>
              </a:cxn>
              <a:cxn ang="0">
                <a:pos x="45" y="266"/>
              </a:cxn>
              <a:cxn ang="0">
                <a:pos x="0" y="345"/>
              </a:cxn>
            </a:cxnLst>
            <a:rect l="0" t="0" r="r" b="b"/>
            <a:pathLst>
              <a:path w="98" h="345">
                <a:moveTo>
                  <a:pt x="98" y="0"/>
                </a:moveTo>
                <a:cubicBezTo>
                  <a:pt x="95" y="32"/>
                  <a:pt x="94" y="65"/>
                  <a:pt x="89" y="97"/>
                </a:cubicBezTo>
                <a:cubicBezTo>
                  <a:pt x="80" y="152"/>
                  <a:pt x="62" y="212"/>
                  <a:pt x="45" y="266"/>
                </a:cubicBezTo>
                <a:cubicBezTo>
                  <a:pt x="35" y="297"/>
                  <a:pt x="36" y="345"/>
                  <a:pt x="0" y="34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0" name="Freeform 58"/>
          <p:cNvSpPr>
            <a:spLocks/>
          </p:cNvSpPr>
          <p:nvPr/>
        </p:nvSpPr>
        <p:spPr bwMode="auto">
          <a:xfrm>
            <a:off x="1646238" y="2743200"/>
            <a:ext cx="590550" cy="12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44"/>
              </a:cxn>
              <a:cxn ang="0">
                <a:pos x="372" y="80"/>
              </a:cxn>
            </a:cxnLst>
            <a:rect l="0" t="0" r="r" b="b"/>
            <a:pathLst>
              <a:path w="372" h="80">
                <a:moveTo>
                  <a:pt x="0" y="0"/>
                </a:moveTo>
                <a:cubicBezTo>
                  <a:pt x="113" y="8"/>
                  <a:pt x="217" y="25"/>
                  <a:pt x="328" y="44"/>
                </a:cubicBezTo>
                <a:cubicBezTo>
                  <a:pt x="361" y="67"/>
                  <a:pt x="347" y="55"/>
                  <a:pt x="372" y="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1" name="Freeform 59"/>
          <p:cNvSpPr>
            <a:spLocks/>
          </p:cNvSpPr>
          <p:nvPr/>
        </p:nvSpPr>
        <p:spPr bwMode="auto">
          <a:xfrm>
            <a:off x="2193925" y="1912938"/>
            <a:ext cx="98425" cy="91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" y="231"/>
              </a:cxn>
              <a:cxn ang="0">
                <a:pos x="62" y="443"/>
              </a:cxn>
              <a:cxn ang="0">
                <a:pos x="45" y="550"/>
              </a:cxn>
              <a:cxn ang="0">
                <a:pos x="36" y="576"/>
              </a:cxn>
            </a:cxnLst>
            <a:rect l="0" t="0" r="r" b="b"/>
            <a:pathLst>
              <a:path w="62" h="576">
                <a:moveTo>
                  <a:pt x="0" y="0"/>
                </a:moveTo>
                <a:cubicBezTo>
                  <a:pt x="20" y="77"/>
                  <a:pt x="38" y="153"/>
                  <a:pt x="54" y="231"/>
                </a:cubicBezTo>
                <a:cubicBezTo>
                  <a:pt x="57" y="302"/>
                  <a:pt x="62" y="372"/>
                  <a:pt x="62" y="443"/>
                </a:cubicBezTo>
                <a:cubicBezTo>
                  <a:pt x="62" y="479"/>
                  <a:pt x="52" y="514"/>
                  <a:pt x="45" y="550"/>
                </a:cubicBezTo>
                <a:cubicBezTo>
                  <a:pt x="43" y="559"/>
                  <a:pt x="36" y="576"/>
                  <a:pt x="36" y="57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2" name="Freeform 60"/>
          <p:cNvSpPr>
            <a:spLocks/>
          </p:cNvSpPr>
          <p:nvPr/>
        </p:nvSpPr>
        <p:spPr bwMode="auto">
          <a:xfrm>
            <a:off x="1293813" y="844550"/>
            <a:ext cx="873125" cy="998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9" y="79"/>
              </a:cxn>
              <a:cxn ang="0">
                <a:pos x="195" y="97"/>
              </a:cxn>
              <a:cxn ang="0">
                <a:pos x="222" y="106"/>
              </a:cxn>
              <a:cxn ang="0">
                <a:pos x="248" y="133"/>
              </a:cxn>
              <a:cxn ang="0">
                <a:pos x="302" y="168"/>
              </a:cxn>
              <a:cxn ang="0">
                <a:pos x="346" y="248"/>
              </a:cxn>
              <a:cxn ang="0">
                <a:pos x="364" y="274"/>
              </a:cxn>
              <a:cxn ang="0">
                <a:pos x="399" y="319"/>
              </a:cxn>
              <a:cxn ang="0">
                <a:pos x="532" y="558"/>
              </a:cxn>
              <a:cxn ang="0">
                <a:pos x="550" y="629"/>
              </a:cxn>
            </a:cxnLst>
            <a:rect l="0" t="0" r="r" b="b"/>
            <a:pathLst>
              <a:path w="550" h="629">
                <a:moveTo>
                  <a:pt x="0" y="0"/>
                </a:moveTo>
                <a:cubicBezTo>
                  <a:pt x="50" y="25"/>
                  <a:pt x="114" y="63"/>
                  <a:pt x="169" y="79"/>
                </a:cubicBezTo>
                <a:cubicBezTo>
                  <a:pt x="178" y="85"/>
                  <a:pt x="186" y="92"/>
                  <a:pt x="195" y="97"/>
                </a:cubicBezTo>
                <a:cubicBezTo>
                  <a:pt x="203" y="101"/>
                  <a:pt x="214" y="101"/>
                  <a:pt x="222" y="106"/>
                </a:cubicBezTo>
                <a:cubicBezTo>
                  <a:pt x="232" y="113"/>
                  <a:pt x="238" y="125"/>
                  <a:pt x="248" y="133"/>
                </a:cubicBezTo>
                <a:cubicBezTo>
                  <a:pt x="265" y="146"/>
                  <a:pt x="302" y="168"/>
                  <a:pt x="302" y="168"/>
                </a:cubicBezTo>
                <a:cubicBezTo>
                  <a:pt x="316" y="215"/>
                  <a:pt x="305" y="188"/>
                  <a:pt x="346" y="248"/>
                </a:cubicBezTo>
                <a:cubicBezTo>
                  <a:pt x="352" y="257"/>
                  <a:pt x="364" y="274"/>
                  <a:pt x="364" y="274"/>
                </a:cubicBezTo>
                <a:cubicBezTo>
                  <a:pt x="382" y="333"/>
                  <a:pt x="357" y="271"/>
                  <a:pt x="399" y="319"/>
                </a:cubicBezTo>
                <a:cubicBezTo>
                  <a:pt x="457" y="386"/>
                  <a:pt x="504" y="475"/>
                  <a:pt x="532" y="558"/>
                </a:cubicBezTo>
                <a:cubicBezTo>
                  <a:pt x="540" y="581"/>
                  <a:pt x="550" y="605"/>
                  <a:pt x="550" y="62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3" name="Freeform 61"/>
          <p:cNvSpPr>
            <a:spLocks/>
          </p:cNvSpPr>
          <p:nvPr/>
        </p:nvSpPr>
        <p:spPr bwMode="auto">
          <a:xfrm>
            <a:off x="2068513" y="1293813"/>
            <a:ext cx="477837" cy="590550"/>
          </a:xfrm>
          <a:custGeom>
            <a:avLst/>
            <a:gdLst/>
            <a:ahLst/>
            <a:cxnLst>
              <a:cxn ang="0">
                <a:pos x="53" y="372"/>
              </a:cxn>
              <a:cxn ang="0">
                <a:pos x="0" y="240"/>
              </a:cxn>
              <a:cxn ang="0">
                <a:pos x="9" y="107"/>
              </a:cxn>
              <a:cxn ang="0">
                <a:pos x="195" y="0"/>
              </a:cxn>
              <a:cxn ang="0">
                <a:pos x="274" y="9"/>
              </a:cxn>
              <a:cxn ang="0">
                <a:pos x="301" y="18"/>
              </a:cxn>
            </a:cxnLst>
            <a:rect l="0" t="0" r="r" b="b"/>
            <a:pathLst>
              <a:path w="301" h="372">
                <a:moveTo>
                  <a:pt x="53" y="372"/>
                </a:moveTo>
                <a:cubicBezTo>
                  <a:pt x="33" y="329"/>
                  <a:pt x="0" y="287"/>
                  <a:pt x="0" y="240"/>
                </a:cubicBezTo>
                <a:cubicBezTo>
                  <a:pt x="0" y="196"/>
                  <a:pt x="4" y="151"/>
                  <a:pt x="9" y="107"/>
                </a:cubicBezTo>
                <a:cubicBezTo>
                  <a:pt x="18" y="23"/>
                  <a:pt x="130" y="13"/>
                  <a:pt x="195" y="0"/>
                </a:cubicBezTo>
                <a:cubicBezTo>
                  <a:pt x="221" y="3"/>
                  <a:pt x="248" y="5"/>
                  <a:pt x="274" y="9"/>
                </a:cubicBezTo>
                <a:cubicBezTo>
                  <a:pt x="283" y="11"/>
                  <a:pt x="301" y="18"/>
                  <a:pt x="301" y="1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4" name="Freeform 62"/>
          <p:cNvSpPr>
            <a:spLocks/>
          </p:cNvSpPr>
          <p:nvPr/>
        </p:nvSpPr>
        <p:spPr bwMode="auto">
          <a:xfrm>
            <a:off x="2601913" y="1266825"/>
            <a:ext cx="211137" cy="758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86"/>
              </a:cxn>
              <a:cxn ang="0">
                <a:pos x="133" y="336"/>
              </a:cxn>
              <a:cxn ang="0">
                <a:pos x="116" y="478"/>
              </a:cxn>
            </a:cxnLst>
            <a:rect l="0" t="0" r="r" b="b"/>
            <a:pathLst>
              <a:path w="133" h="478">
                <a:moveTo>
                  <a:pt x="0" y="0"/>
                </a:moveTo>
                <a:cubicBezTo>
                  <a:pt x="18" y="37"/>
                  <a:pt x="78" y="134"/>
                  <a:pt x="98" y="186"/>
                </a:cubicBezTo>
                <a:cubicBezTo>
                  <a:pt x="116" y="234"/>
                  <a:pt x="116" y="287"/>
                  <a:pt x="133" y="336"/>
                </a:cubicBezTo>
                <a:cubicBezTo>
                  <a:pt x="116" y="388"/>
                  <a:pt x="116" y="419"/>
                  <a:pt x="116" y="47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5" name="Freeform 63"/>
          <p:cNvSpPr>
            <a:spLocks/>
          </p:cNvSpPr>
          <p:nvPr/>
        </p:nvSpPr>
        <p:spPr bwMode="auto">
          <a:xfrm>
            <a:off x="2181225" y="1871663"/>
            <a:ext cx="576263" cy="223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79"/>
              </a:cxn>
              <a:cxn ang="0">
                <a:pos x="310" y="141"/>
              </a:cxn>
              <a:cxn ang="0">
                <a:pos x="363" y="133"/>
              </a:cxn>
            </a:cxnLst>
            <a:rect l="0" t="0" r="r" b="b"/>
            <a:pathLst>
              <a:path w="363" h="141">
                <a:moveTo>
                  <a:pt x="0" y="0"/>
                </a:moveTo>
                <a:cubicBezTo>
                  <a:pt x="41" y="26"/>
                  <a:pt x="81" y="55"/>
                  <a:pt x="124" y="79"/>
                </a:cubicBezTo>
                <a:cubicBezTo>
                  <a:pt x="178" y="108"/>
                  <a:pt x="251" y="123"/>
                  <a:pt x="310" y="141"/>
                </a:cubicBezTo>
                <a:cubicBezTo>
                  <a:pt x="328" y="138"/>
                  <a:pt x="363" y="133"/>
                  <a:pt x="363" y="13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6" name="Freeform 64"/>
          <p:cNvSpPr>
            <a:spLocks/>
          </p:cNvSpPr>
          <p:nvPr/>
        </p:nvSpPr>
        <p:spPr bwMode="auto">
          <a:xfrm>
            <a:off x="2292350" y="2124075"/>
            <a:ext cx="436563" cy="688975"/>
          </a:xfrm>
          <a:custGeom>
            <a:avLst/>
            <a:gdLst/>
            <a:ahLst/>
            <a:cxnLst>
              <a:cxn ang="0">
                <a:pos x="275" y="0"/>
              </a:cxn>
              <a:cxn ang="0">
                <a:pos x="116" y="275"/>
              </a:cxn>
              <a:cxn ang="0">
                <a:pos x="80" y="328"/>
              </a:cxn>
              <a:cxn ang="0">
                <a:pos x="71" y="355"/>
              </a:cxn>
              <a:cxn ang="0">
                <a:pos x="18" y="408"/>
              </a:cxn>
              <a:cxn ang="0">
                <a:pos x="0" y="434"/>
              </a:cxn>
            </a:cxnLst>
            <a:rect l="0" t="0" r="r" b="b"/>
            <a:pathLst>
              <a:path w="275" h="434">
                <a:moveTo>
                  <a:pt x="275" y="0"/>
                </a:moveTo>
                <a:cubicBezTo>
                  <a:pt x="239" y="97"/>
                  <a:pt x="179" y="193"/>
                  <a:pt x="116" y="275"/>
                </a:cubicBezTo>
                <a:cubicBezTo>
                  <a:pt x="103" y="292"/>
                  <a:pt x="87" y="308"/>
                  <a:pt x="80" y="328"/>
                </a:cubicBezTo>
                <a:cubicBezTo>
                  <a:pt x="77" y="337"/>
                  <a:pt x="77" y="348"/>
                  <a:pt x="71" y="355"/>
                </a:cubicBezTo>
                <a:cubicBezTo>
                  <a:pt x="56" y="375"/>
                  <a:pt x="36" y="390"/>
                  <a:pt x="18" y="408"/>
                </a:cubicBezTo>
                <a:cubicBezTo>
                  <a:pt x="11" y="415"/>
                  <a:pt x="0" y="434"/>
                  <a:pt x="0" y="43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7" name="Freeform 65"/>
          <p:cNvSpPr>
            <a:spLocks/>
          </p:cNvSpPr>
          <p:nvPr/>
        </p:nvSpPr>
        <p:spPr bwMode="auto">
          <a:xfrm>
            <a:off x="2786063" y="2138363"/>
            <a:ext cx="168275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213"/>
              </a:cxn>
              <a:cxn ang="0">
                <a:pos x="88" y="292"/>
              </a:cxn>
              <a:cxn ang="0">
                <a:pos x="106" y="346"/>
              </a:cxn>
              <a:cxn ang="0">
                <a:pos x="97" y="452"/>
              </a:cxn>
            </a:cxnLst>
            <a:rect l="0" t="0" r="r" b="b"/>
            <a:pathLst>
              <a:path w="106" h="452">
                <a:moveTo>
                  <a:pt x="0" y="0"/>
                </a:moveTo>
                <a:cubicBezTo>
                  <a:pt x="37" y="76"/>
                  <a:pt x="55" y="132"/>
                  <a:pt x="70" y="213"/>
                </a:cubicBezTo>
                <a:cubicBezTo>
                  <a:pt x="75" y="240"/>
                  <a:pt x="81" y="266"/>
                  <a:pt x="88" y="292"/>
                </a:cubicBezTo>
                <a:cubicBezTo>
                  <a:pt x="93" y="310"/>
                  <a:pt x="106" y="346"/>
                  <a:pt x="106" y="346"/>
                </a:cubicBezTo>
                <a:cubicBezTo>
                  <a:pt x="96" y="440"/>
                  <a:pt x="97" y="405"/>
                  <a:pt x="97" y="4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8" name="Freeform 66"/>
          <p:cNvSpPr>
            <a:spLocks/>
          </p:cNvSpPr>
          <p:nvPr/>
        </p:nvSpPr>
        <p:spPr bwMode="auto">
          <a:xfrm>
            <a:off x="2306638" y="2798763"/>
            <a:ext cx="619125" cy="84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45"/>
              </a:cxn>
              <a:cxn ang="0">
                <a:pos x="390" y="36"/>
              </a:cxn>
            </a:cxnLst>
            <a:rect l="0" t="0" r="r" b="b"/>
            <a:pathLst>
              <a:path w="390" h="53">
                <a:moveTo>
                  <a:pt x="0" y="0"/>
                </a:moveTo>
                <a:cubicBezTo>
                  <a:pt x="44" y="15"/>
                  <a:pt x="86" y="41"/>
                  <a:pt x="133" y="45"/>
                </a:cubicBezTo>
                <a:cubicBezTo>
                  <a:pt x="218" y="53"/>
                  <a:pt x="390" y="36"/>
                  <a:pt x="390" y="3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9" name="Freeform 67"/>
          <p:cNvSpPr>
            <a:spLocks/>
          </p:cNvSpPr>
          <p:nvPr/>
        </p:nvSpPr>
        <p:spPr bwMode="auto">
          <a:xfrm>
            <a:off x="2797175" y="2884488"/>
            <a:ext cx="128588" cy="762000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72" y="283"/>
              </a:cxn>
              <a:cxn ang="0">
                <a:pos x="37" y="407"/>
              </a:cxn>
              <a:cxn ang="0">
                <a:pos x="1" y="452"/>
              </a:cxn>
            </a:cxnLst>
            <a:rect l="0" t="0" r="r" b="b"/>
            <a:pathLst>
              <a:path w="81" h="480">
                <a:moveTo>
                  <a:pt x="81" y="0"/>
                </a:moveTo>
                <a:cubicBezTo>
                  <a:pt x="61" y="236"/>
                  <a:pt x="54" y="142"/>
                  <a:pt x="72" y="283"/>
                </a:cubicBezTo>
                <a:cubicBezTo>
                  <a:pt x="63" y="321"/>
                  <a:pt x="56" y="373"/>
                  <a:pt x="37" y="407"/>
                </a:cubicBezTo>
                <a:cubicBezTo>
                  <a:pt x="0" y="473"/>
                  <a:pt x="1" y="480"/>
                  <a:pt x="1" y="4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0" name="Freeform 68"/>
          <p:cNvSpPr>
            <a:spLocks/>
          </p:cNvSpPr>
          <p:nvPr/>
        </p:nvSpPr>
        <p:spPr bwMode="auto">
          <a:xfrm>
            <a:off x="2095500" y="3475038"/>
            <a:ext cx="774700" cy="163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71"/>
              </a:cxn>
              <a:cxn ang="0">
                <a:pos x="488" y="62"/>
              </a:cxn>
            </a:cxnLst>
            <a:rect l="0" t="0" r="r" b="b"/>
            <a:pathLst>
              <a:path w="488" h="103">
                <a:moveTo>
                  <a:pt x="0" y="0"/>
                </a:moveTo>
                <a:cubicBezTo>
                  <a:pt x="125" y="83"/>
                  <a:pt x="156" y="63"/>
                  <a:pt x="328" y="71"/>
                </a:cubicBezTo>
                <a:cubicBezTo>
                  <a:pt x="378" y="84"/>
                  <a:pt x="447" y="103"/>
                  <a:pt x="488" y="6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1" name="Freeform 69"/>
          <p:cNvSpPr>
            <a:spLocks/>
          </p:cNvSpPr>
          <p:nvPr/>
        </p:nvSpPr>
        <p:spPr bwMode="auto">
          <a:xfrm>
            <a:off x="2517775" y="995363"/>
            <a:ext cx="1576388" cy="2984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346" y="73"/>
              </a:cxn>
              <a:cxn ang="0">
                <a:pos x="762" y="2"/>
              </a:cxn>
              <a:cxn ang="0">
                <a:pos x="913" y="29"/>
              </a:cxn>
              <a:cxn ang="0">
                <a:pos x="966" y="46"/>
              </a:cxn>
              <a:cxn ang="0">
                <a:pos x="993" y="55"/>
              </a:cxn>
            </a:cxnLst>
            <a:rect l="0" t="0" r="r" b="b"/>
            <a:pathLst>
              <a:path w="993" h="188">
                <a:moveTo>
                  <a:pt x="0" y="188"/>
                </a:moveTo>
                <a:cubicBezTo>
                  <a:pt x="112" y="145"/>
                  <a:pt x="226" y="93"/>
                  <a:pt x="346" y="73"/>
                </a:cubicBezTo>
                <a:cubicBezTo>
                  <a:pt x="478" y="28"/>
                  <a:pt x="623" y="12"/>
                  <a:pt x="762" y="2"/>
                </a:cubicBezTo>
                <a:cubicBezTo>
                  <a:pt x="880" y="13"/>
                  <a:pt x="828" y="0"/>
                  <a:pt x="913" y="29"/>
                </a:cubicBezTo>
                <a:cubicBezTo>
                  <a:pt x="968" y="48"/>
                  <a:pt x="912" y="29"/>
                  <a:pt x="966" y="46"/>
                </a:cubicBezTo>
                <a:cubicBezTo>
                  <a:pt x="975" y="49"/>
                  <a:pt x="993" y="55"/>
                  <a:pt x="993" y="5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2" name="Freeform 70"/>
          <p:cNvSpPr>
            <a:spLocks/>
          </p:cNvSpPr>
          <p:nvPr/>
        </p:nvSpPr>
        <p:spPr bwMode="auto">
          <a:xfrm>
            <a:off x="4010025" y="914400"/>
            <a:ext cx="84138" cy="801688"/>
          </a:xfrm>
          <a:custGeom>
            <a:avLst/>
            <a:gdLst/>
            <a:ahLst/>
            <a:cxnLst>
              <a:cxn ang="0">
                <a:pos x="44" y="80"/>
              </a:cxn>
              <a:cxn ang="0">
                <a:pos x="44" y="266"/>
              </a:cxn>
              <a:cxn ang="0">
                <a:pos x="0" y="505"/>
              </a:cxn>
            </a:cxnLst>
            <a:rect l="0" t="0" r="r" b="b"/>
            <a:pathLst>
              <a:path w="53" h="505">
                <a:moveTo>
                  <a:pt x="44" y="80"/>
                </a:moveTo>
                <a:cubicBezTo>
                  <a:pt x="20" y="223"/>
                  <a:pt x="53" y="0"/>
                  <a:pt x="44" y="266"/>
                </a:cubicBezTo>
                <a:cubicBezTo>
                  <a:pt x="42" y="321"/>
                  <a:pt x="25" y="449"/>
                  <a:pt x="0" y="50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3" name="Freeform 71"/>
          <p:cNvSpPr>
            <a:spLocks/>
          </p:cNvSpPr>
          <p:nvPr/>
        </p:nvSpPr>
        <p:spPr bwMode="auto">
          <a:xfrm>
            <a:off x="2771775" y="1674813"/>
            <a:ext cx="1265238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86" y="159"/>
              </a:cxn>
              <a:cxn ang="0">
                <a:pos x="292" y="106"/>
              </a:cxn>
              <a:cxn ang="0">
                <a:pos x="523" y="35"/>
              </a:cxn>
              <a:cxn ang="0">
                <a:pos x="611" y="17"/>
              </a:cxn>
              <a:cxn ang="0">
                <a:pos x="726" y="0"/>
              </a:cxn>
              <a:cxn ang="0">
                <a:pos x="797" y="8"/>
              </a:cxn>
            </a:cxnLst>
            <a:rect l="0" t="0" r="r" b="b"/>
            <a:pathLst>
              <a:path w="797" h="248">
                <a:moveTo>
                  <a:pt x="0" y="248"/>
                </a:moveTo>
                <a:cubicBezTo>
                  <a:pt x="161" y="162"/>
                  <a:pt x="95" y="182"/>
                  <a:pt x="186" y="159"/>
                </a:cubicBezTo>
                <a:cubicBezTo>
                  <a:pt x="269" y="118"/>
                  <a:pt x="234" y="136"/>
                  <a:pt x="292" y="106"/>
                </a:cubicBezTo>
                <a:cubicBezTo>
                  <a:pt x="355" y="73"/>
                  <a:pt x="453" y="58"/>
                  <a:pt x="523" y="35"/>
                </a:cubicBezTo>
                <a:cubicBezTo>
                  <a:pt x="551" y="26"/>
                  <a:pt x="581" y="22"/>
                  <a:pt x="611" y="17"/>
                </a:cubicBezTo>
                <a:cubicBezTo>
                  <a:pt x="649" y="10"/>
                  <a:pt x="726" y="0"/>
                  <a:pt x="726" y="0"/>
                </a:cubicBezTo>
                <a:cubicBezTo>
                  <a:pt x="750" y="3"/>
                  <a:pt x="797" y="8"/>
                  <a:pt x="797" y="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4" name="Freeform 72"/>
          <p:cNvSpPr>
            <a:spLocks/>
          </p:cNvSpPr>
          <p:nvPr/>
        </p:nvSpPr>
        <p:spPr bwMode="auto">
          <a:xfrm>
            <a:off x="4037013" y="1701800"/>
            <a:ext cx="155575" cy="676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222"/>
              </a:cxn>
              <a:cxn ang="0">
                <a:pos x="98" y="426"/>
              </a:cxn>
            </a:cxnLst>
            <a:rect l="0" t="0" r="r" b="b"/>
            <a:pathLst>
              <a:path w="98" h="426">
                <a:moveTo>
                  <a:pt x="0" y="0"/>
                </a:moveTo>
                <a:cubicBezTo>
                  <a:pt x="15" y="75"/>
                  <a:pt x="33" y="149"/>
                  <a:pt x="53" y="222"/>
                </a:cubicBezTo>
                <a:cubicBezTo>
                  <a:pt x="71" y="286"/>
                  <a:pt x="98" y="360"/>
                  <a:pt x="98" y="42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5" name="Freeform 73"/>
          <p:cNvSpPr>
            <a:spLocks/>
          </p:cNvSpPr>
          <p:nvPr/>
        </p:nvSpPr>
        <p:spPr bwMode="auto">
          <a:xfrm>
            <a:off x="2827338" y="2063750"/>
            <a:ext cx="1281112" cy="2571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301" y="20"/>
              </a:cxn>
              <a:cxn ang="0">
                <a:pos x="674" y="118"/>
              </a:cxn>
              <a:cxn ang="0">
                <a:pos x="727" y="136"/>
              </a:cxn>
              <a:cxn ang="0">
                <a:pos x="753" y="144"/>
              </a:cxn>
              <a:cxn ang="0">
                <a:pos x="780" y="153"/>
              </a:cxn>
              <a:cxn ang="0">
                <a:pos x="807" y="162"/>
              </a:cxn>
            </a:cxnLst>
            <a:rect l="0" t="0" r="r" b="b"/>
            <a:pathLst>
              <a:path w="807" h="162">
                <a:moveTo>
                  <a:pt x="0" y="12"/>
                </a:moveTo>
                <a:cubicBezTo>
                  <a:pt x="107" y="6"/>
                  <a:pt x="197" y="0"/>
                  <a:pt x="301" y="20"/>
                </a:cubicBezTo>
                <a:cubicBezTo>
                  <a:pt x="428" y="44"/>
                  <a:pt x="546" y="97"/>
                  <a:pt x="674" y="118"/>
                </a:cubicBezTo>
                <a:cubicBezTo>
                  <a:pt x="692" y="124"/>
                  <a:pt x="709" y="130"/>
                  <a:pt x="727" y="136"/>
                </a:cubicBezTo>
                <a:cubicBezTo>
                  <a:pt x="736" y="139"/>
                  <a:pt x="744" y="141"/>
                  <a:pt x="753" y="144"/>
                </a:cubicBezTo>
                <a:cubicBezTo>
                  <a:pt x="762" y="147"/>
                  <a:pt x="771" y="150"/>
                  <a:pt x="780" y="153"/>
                </a:cubicBezTo>
                <a:cubicBezTo>
                  <a:pt x="789" y="156"/>
                  <a:pt x="807" y="162"/>
                  <a:pt x="807" y="16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6" name="Freeform 74"/>
          <p:cNvSpPr>
            <a:spLocks/>
          </p:cNvSpPr>
          <p:nvPr/>
        </p:nvSpPr>
        <p:spPr bwMode="auto">
          <a:xfrm>
            <a:off x="4065588" y="2320925"/>
            <a:ext cx="98425" cy="7874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35" y="239"/>
              </a:cxn>
              <a:cxn ang="0">
                <a:pos x="0" y="496"/>
              </a:cxn>
            </a:cxnLst>
            <a:rect l="0" t="0" r="r" b="b"/>
            <a:pathLst>
              <a:path w="62" h="496">
                <a:moveTo>
                  <a:pt x="62" y="0"/>
                </a:moveTo>
                <a:cubicBezTo>
                  <a:pt x="53" y="80"/>
                  <a:pt x="48" y="160"/>
                  <a:pt x="35" y="239"/>
                </a:cubicBezTo>
                <a:cubicBezTo>
                  <a:pt x="22" y="323"/>
                  <a:pt x="0" y="411"/>
                  <a:pt x="0" y="49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7" name="Freeform 75"/>
          <p:cNvSpPr>
            <a:spLocks/>
          </p:cNvSpPr>
          <p:nvPr/>
        </p:nvSpPr>
        <p:spPr bwMode="auto">
          <a:xfrm>
            <a:off x="2968625" y="2841625"/>
            <a:ext cx="1096963" cy="25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0" y="44"/>
              </a:cxn>
              <a:cxn ang="0">
                <a:pos x="558" y="89"/>
              </a:cxn>
              <a:cxn ang="0">
                <a:pos x="638" y="142"/>
              </a:cxn>
              <a:cxn ang="0">
                <a:pos x="691" y="160"/>
              </a:cxn>
            </a:cxnLst>
            <a:rect l="0" t="0" r="r" b="b"/>
            <a:pathLst>
              <a:path w="691" h="160">
                <a:moveTo>
                  <a:pt x="0" y="0"/>
                </a:moveTo>
                <a:cubicBezTo>
                  <a:pt x="118" y="26"/>
                  <a:pt x="188" y="36"/>
                  <a:pt x="310" y="44"/>
                </a:cubicBezTo>
                <a:cubicBezTo>
                  <a:pt x="394" y="56"/>
                  <a:pt x="476" y="68"/>
                  <a:pt x="558" y="89"/>
                </a:cubicBezTo>
                <a:cubicBezTo>
                  <a:pt x="620" y="130"/>
                  <a:pt x="593" y="112"/>
                  <a:pt x="638" y="142"/>
                </a:cubicBezTo>
                <a:cubicBezTo>
                  <a:pt x="654" y="152"/>
                  <a:pt x="691" y="160"/>
                  <a:pt x="691" y="16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8" name="Freeform 76"/>
          <p:cNvSpPr>
            <a:spLocks/>
          </p:cNvSpPr>
          <p:nvPr/>
        </p:nvSpPr>
        <p:spPr bwMode="auto">
          <a:xfrm>
            <a:off x="4108450" y="3081338"/>
            <a:ext cx="238125" cy="576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5" y="150"/>
              </a:cxn>
              <a:cxn ang="0">
                <a:pos x="150" y="230"/>
              </a:cxn>
              <a:cxn ang="0">
                <a:pos x="141" y="310"/>
              </a:cxn>
              <a:cxn ang="0">
                <a:pos x="124" y="363"/>
              </a:cxn>
            </a:cxnLst>
            <a:rect l="0" t="0" r="r" b="b"/>
            <a:pathLst>
              <a:path w="150" h="363">
                <a:moveTo>
                  <a:pt x="0" y="0"/>
                </a:moveTo>
                <a:cubicBezTo>
                  <a:pt x="38" y="52"/>
                  <a:pt x="80" y="97"/>
                  <a:pt x="115" y="150"/>
                </a:cubicBezTo>
                <a:cubicBezTo>
                  <a:pt x="131" y="174"/>
                  <a:pt x="150" y="230"/>
                  <a:pt x="150" y="230"/>
                </a:cubicBezTo>
                <a:cubicBezTo>
                  <a:pt x="147" y="257"/>
                  <a:pt x="145" y="284"/>
                  <a:pt x="141" y="310"/>
                </a:cubicBezTo>
                <a:cubicBezTo>
                  <a:pt x="138" y="328"/>
                  <a:pt x="124" y="363"/>
                  <a:pt x="124" y="36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9" name="Freeform 77"/>
          <p:cNvSpPr>
            <a:spLocks/>
          </p:cNvSpPr>
          <p:nvPr/>
        </p:nvSpPr>
        <p:spPr bwMode="auto">
          <a:xfrm>
            <a:off x="3798888" y="3643313"/>
            <a:ext cx="563562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59" y="186"/>
              </a:cxn>
              <a:cxn ang="0">
                <a:pos x="301" y="53"/>
              </a:cxn>
              <a:cxn ang="0">
                <a:pos x="327" y="0"/>
              </a:cxn>
            </a:cxnLst>
            <a:rect l="0" t="0" r="r" b="b"/>
            <a:pathLst>
              <a:path w="355" h="248">
                <a:moveTo>
                  <a:pt x="0" y="248"/>
                </a:moveTo>
                <a:cubicBezTo>
                  <a:pt x="53" y="229"/>
                  <a:pt x="105" y="200"/>
                  <a:pt x="159" y="186"/>
                </a:cubicBezTo>
                <a:cubicBezTo>
                  <a:pt x="234" y="136"/>
                  <a:pt x="249" y="129"/>
                  <a:pt x="301" y="53"/>
                </a:cubicBezTo>
                <a:cubicBezTo>
                  <a:pt x="306" y="46"/>
                  <a:pt x="355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0" name="Freeform 78"/>
          <p:cNvSpPr>
            <a:spLocks/>
          </p:cNvSpPr>
          <p:nvPr/>
        </p:nvSpPr>
        <p:spPr bwMode="auto">
          <a:xfrm>
            <a:off x="2897188" y="3544888"/>
            <a:ext cx="957262" cy="449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0" y="115"/>
              </a:cxn>
              <a:cxn ang="0">
                <a:pos x="275" y="177"/>
              </a:cxn>
              <a:cxn ang="0">
                <a:pos x="328" y="195"/>
              </a:cxn>
              <a:cxn ang="0">
                <a:pos x="408" y="231"/>
              </a:cxn>
              <a:cxn ang="0">
                <a:pos x="488" y="266"/>
              </a:cxn>
              <a:cxn ang="0">
                <a:pos x="514" y="275"/>
              </a:cxn>
              <a:cxn ang="0">
                <a:pos x="603" y="248"/>
              </a:cxn>
            </a:cxnLst>
            <a:rect l="0" t="0" r="r" b="b"/>
            <a:pathLst>
              <a:path w="603" h="283">
                <a:moveTo>
                  <a:pt x="0" y="0"/>
                </a:moveTo>
                <a:cubicBezTo>
                  <a:pt x="52" y="52"/>
                  <a:pt x="89" y="97"/>
                  <a:pt x="160" y="115"/>
                </a:cubicBezTo>
                <a:cubicBezTo>
                  <a:pt x="196" y="139"/>
                  <a:pt x="236" y="160"/>
                  <a:pt x="275" y="177"/>
                </a:cubicBezTo>
                <a:cubicBezTo>
                  <a:pt x="292" y="185"/>
                  <a:pt x="312" y="185"/>
                  <a:pt x="328" y="195"/>
                </a:cubicBezTo>
                <a:cubicBezTo>
                  <a:pt x="371" y="223"/>
                  <a:pt x="345" y="210"/>
                  <a:pt x="408" y="231"/>
                </a:cubicBezTo>
                <a:cubicBezTo>
                  <a:pt x="436" y="240"/>
                  <a:pt x="460" y="257"/>
                  <a:pt x="488" y="266"/>
                </a:cubicBezTo>
                <a:cubicBezTo>
                  <a:pt x="497" y="269"/>
                  <a:pt x="514" y="275"/>
                  <a:pt x="514" y="275"/>
                </a:cubicBezTo>
                <a:cubicBezTo>
                  <a:pt x="593" y="265"/>
                  <a:pt x="568" y="283"/>
                  <a:pt x="603" y="2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1" name="Freeform 79"/>
          <p:cNvSpPr>
            <a:spLocks/>
          </p:cNvSpPr>
          <p:nvPr/>
        </p:nvSpPr>
        <p:spPr bwMode="auto">
          <a:xfrm>
            <a:off x="2940050" y="2884488"/>
            <a:ext cx="1449388" cy="792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62"/>
              </a:cxn>
              <a:cxn ang="0">
                <a:pos x="115" y="79"/>
              </a:cxn>
              <a:cxn ang="0">
                <a:pos x="142" y="88"/>
              </a:cxn>
              <a:cxn ang="0">
                <a:pos x="284" y="133"/>
              </a:cxn>
              <a:cxn ang="0">
                <a:pos x="470" y="212"/>
              </a:cxn>
              <a:cxn ang="0">
                <a:pos x="656" y="283"/>
              </a:cxn>
              <a:cxn ang="0">
                <a:pos x="762" y="327"/>
              </a:cxn>
              <a:cxn ang="0">
                <a:pos x="815" y="363"/>
              </a:cxn>
              <a:cxn ang="0">
                <a:pos x="842" y="381"/>
              </a:cxn>
              <a:cxn ang="0">
                <a:pos x="913" y="452"/>
              </a:cxn>
            </a:cxnLst>
            <a:rect l="0" t="0" r="r" b="b"/>
            <a:pathLst>
              <a:path w="913" h="499">
                <a:moveTo>
                  <a:pt x="0" y="0"/>
                </a:moveTo>
                <a:cubicBezTo>
                  <a:pt x="21" y="21"/>
                  <a:pt x="38" y="45"/>
                  <a:pt x="62" y="62"/>
                </a:cubicBezTo>
                <a:cubicBezTo>
                  <a:pt x="77" y="73"/>
                  <a:pt x="97" y="73"/>
                  <a:pt x="115" y="79"/>
                </a:cubicBezTo>
                <a:cubicBezTo>
                  <a:pt x="124" y="82"/>
                  <a:pt x="142" y="88"/>
                  <a:pt x="142" y="88"/>
                </a:cubicBezTo>
                <a:cubicBezTo>
                  <a:pt x="189" y="120"/>
                  <a:pt x="223" y="121"/>
                  <a:pt x="284" y="133"/>
                </a:cubicBezTo>
                <a:cubicBezTo>
                  <a:pt x="353" y="147"/>
                  <a:pt x="405" y="190"/>
                  <a:pt x="470" y="212"/>
                </a:cubicBezTo>
                <a:cubicBezTo>
                  <a:pt x="540" y="260"/>
                  <a:pt x="575" y="260"/>
                  <a:pt x="656" y="283"/>
                </a:cubicBezTo>
                <a:cubicBezTo>
                  <a:pt x="697" y="294"/>
                  <a:pt x="723" y="315"/>
                  <a:pt x="762" y="327"/>
                </a:cubicBezTo>
                <a:cubicBezTo>
                  <a:pt x="780" y="339"/>
                  <a:pt x="797" y="351"/>
                  <a:pt x="815" y="363"/>
                </a:cubicBezTo>
                <a:cubicBezTo>
                  <a:pt x="824" y="369"/>
                  <a:pt x="842" y="381"/>
                  <a:pt x="842" y="381"/>
                </a:cubicBezTo>
                <a:cubicBezTo>
                  <a:pt x="851" y="394"/>
                  <a:pt x="913" y="499"/>
                  <a:pt x="913" y="4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2" name="Freeform 80"/>
          <p:cNvSpPr>
            <a:spLocks/>
          </p:cNvSpPr>
          <p:nvPr/>
        </p:nvSpPr>
        <p:spPr bwMode="auto">
          <a:xfrm>
            <a:off x="4079875" y="998538"/>
            <a:ext cx="717550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" y="89"/>
              </a:cxn>
              <a:cxn ang="0">
                <a:pos x="354" y="142"/>
              </a:cxn>
              <a:cxn ang="0">
                <a:pos x="452" y="204"/>
              </a:cxn>
            </a:cxnLst>
            <a:rect l="0" t="0" r="r" b="b"/>
            <a:pathLst>
              <a:path w="452" h="204">
                <a:moveTo>
                  <a:pt x="0" y="0"/>
                </a:moveTo>
                <a:cubicBezTo>
                  <a:pt x="65" y="29"/>
                  <a:pt x="129" y="62"/>
                  <a:pt x="195" y="89"/>
                </a:cubicBezTo>
                <a:cubicBezTo>
                  <a:pt x="243" y="108"/>
                  <a:pt x="311" y="114"/>
                  <a:pt x="354" y="142"/>
                </a:cubicBezTo>
                <a:cubicBezTo>
                  <a:pt x="386" y="163"/>
                  <a:pt x="417" y="187"/>
                  <a:pt x="452" y="20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3" name="Freeform 81"/>
          <p:cNvSpPr>
            <a:spLocks/>
          </p:cNvSpPr>
          <p:nvPr/>
        </p:nvSpPr>
        <p:spPr bwMode="auto">
          <a:xfrm>
            <a:off x="4065588" y="1336675"/>
            <a:ext cx="735012" cy="422275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133" y="257"/>
              </a:cxn>
              <a:cxn ang="0">
                <a:pos x="204" y="239"/>
              </a:cxn>
              <a:cxn ang="0">
                <a:pos x="292" y="204"/>
              </a:cxn>
              <a:cxn ang="0">
                <a:pos x="443" y="71"/>
              </a:cxn>
              <a:cxn ang="0">
                <a:pos x="461" y="0"/>
              </a:cxn>
            </a:cxnLst>
            <a:rect l="0" t="0" r="r" b="b"/>
            <a:pathLst>
              <a:path w="463" h="266">
                <a:moveTo>
                  <a:pt x="0" y="266"/>
                </a:moveTo>
                <a:cubicBezTo>
                  <a:pt x="44" y="263"/>
                  <a:pt x="89" y="263"/>
                  <a:pt x="133" y="257"/>
                </a:cubicBezTo>
                <a:cubicBezTo>
                  <a:pt x="157" y="254"/>
                  <a:pt x="204" y="239"/>
                  <a:pt x="204" y="239"/>
                </a:cubicBezTo>
                <a:cubicBezTo>
                  <a:pt x="232" y="225"/>
                  <a:pt x="265" y="219"/>
                  <a:pt x="292" y="204"/>
                </a:cubicBezTo>
                <a:cubicBezTo>
                  <a:pt x="352" y="170"/>
                  <a:pt x="404" y="128"/>
                  <a:pt x="443" y="71"/>
                </a:cubicBezTo>
                <a:cubicBezTo>
                  <a:pt x="463" y="12"/>
                  <a:pt x="461" y="37"/>
                  <a:pt x="461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4" name="Freeform 82"/>
          <p:cNvSpPr>
            <a:spLocks/>
          </p:cNvSpPr>
          <p:nvPr/>
        </p:nvSpPr>
        <p:spPr bwMode="auto">
          <a:xfrm>
            <a:off x="4797425" y="1336675"/>
            <a:ext cx="127000" cy="84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292"/>
              </a:cxn>
              <a:cxn ang="0">
                <a:pos x="71" y="496"/>
              </a:cxn>
              <a:cxn ang="0">
                <a:pos x="62" y="532"/>
              </a:cxn>
            </a:cxnLst>
            <a:rect l="0" t="0" r="r" b="b"/>
            <a:pathLst>
              <a:path w="80" h="532">
                <a:moveTo>
                  <a:pt x="0" y="0"/>
                </a:moveTo>
                <a:cubicBezTo>
                  <a:pt x="26" y="98"/>
                  <a:pt x="47" y="197"/>
                  <a:pt x="80" y="292"/>
                </a:cubicBezTo>
                <a:cubicBezTo>
                  <a:pt x="77" y="360"/>
                  <a:pt x="76" y="428"/>
                  <a:pt x="71" y="496"/>
                </a:cubicBezTo>
                <a:cubicBezTo>
                  <a:pt x="70" y="508"/>
                  <a:pt x="62" y="532"/>
                  <a:pt x="62" y="53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5" name="Freeform 83"/>
          <p:cNvSpPr>
            <a:spLocks/>
          </p:cNvSpPr>
          <p:nvPr/>
        </p:nvSpPr>
        <p:spPr bwMode="auto">
          <a:xfrm>
            <a:off x="4178300" y="2138363"/>
            <a:ext cx="717550" cy="182562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328" y="62"/>
              </a:cxn>
              <a:cxn ang="0">
                <a:pos x="408" y="27"/>
              </a:cxn>
              <a:cxn ang="0">
                <a:pos x="452" y="0"/>
              </a:cxn>
            </a:cxnLst>
            <a:rect l="0" t="0" r="r" b="b"/>
            <a:pathLst>
              <a:path w="452" h="115">
                <a:moveTo>
                  <a:pt x="0" y="115"/>
                </a:moveTo>
                <a:cubicBezTo>
                  <a:pt x="229" y="92"/>
                  <a:pt x="193" y="96"/>
                  <a:pt x="328" y="62"/>
                </a:cubicBezTo>
                <a:cubicBezTo>
                  <a:pt x="355" y="43"/>
                  <a:pt x="377" y="36"/>
                  <a:pt x="408" y="27"/>
                </a:cubicBezTo>
                <a:cubicBezTo>
                  <a:pt x="440" y="5"/>
                  <a:pt x="425" y="14"/>
                  <a:pt x="452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6" name="Freeform 84"/>
          <p:cNvSpPr>
            <a:spLocks/>
          </p:cNvSpPr>
          <p:nvPr/>
        </p:nvSpPr>
        <p:spPr bwMode="auto">
          <a:xfrm>
            <a:off x="4094163" y="1701800"/>
            <a:ext cx="885825" cy="48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7" y="89"/>
              </a:cxn>
              <a:cxn ang="0">
                <a:pos x="257" y="151"/>
              </a:cxn>
              <a:cxn ang="0">
                <a:pos x="363" y="222"/>
              </a:cxn>
              <a:cxn ang="0">
                <a:pos x="496" y="266"/>
              </a:cxn>
              <a:cxn ang="0">
                <a:pos x="558" y="302"/>
              </a:cxn>
            </a:cxnLst>
            <a:rect l="0" t="0" r="r" b="b"/>
            <a:pathLst>
              <a:path w="558" h="304">
                <a:moveTo>
                  <a:pt x="0" y="0"/>
                </a:moveTo>
                <a:cubicBezTo>
                  <a:pt x="47" y="24"/>
                  <a:pt x="120" y="70"/>
                  <a:pt x="177" y="89"/>
                </a:cubicBezTo>
                <a:cubicBezTo>
                  <a:pt x="237" y="149"/>
                  <a:pt x="206" y="134"/>
                  <a:pt x="257" y="151"/>
                </a:cubicBezTo>
                <a:cubicBezTo>
                  <a:pt x="281" y="167"/>
                  <a:pt x="332" y="211"/>
                  <a:pt x="363" y="222"/>
                </a:cubicBezTo>
                <a:cubicBezTo>
                  <a:pt x="394" y="233"/>
                  <a:pt x="471" y="249"/>
                  <a:pt x="496" y="266"/>
                </a:cubicBezTo>
                <a:cubicBezTo>
                  <a:pt x="551" y="304"/>
                  <a:pt x="528" y="302"/>
                  <a:pt x="558" y="30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7" name="Freeform 85"/>
          <p:cNvSpPr>
            <a:spLocks/>
          </p:cNvSpPr>
          <p:nvPr/>
        </p:nvSpPr>
        <p:spPr bwMode="auto">
          <a:xfrm>
            <a:off x="4910138" y="2265363"/>
            <a:ext cx="342900" cy="754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6" y="381"/>
              </a:cxn>
              <a:cxn ang="0">
                <a:pos x="212" y="469"/>
              </a:cxn>
              <a:cxn ang="0">
                <a:pos x="195" y="469"/>
              </a:cxn>
            </a:cxnLst>
            <a:rect l="0" t="0" r="r" b="b"/>
            <a:pathLst>
              <a:path w="216" h="475">
                <a:moveTo>
                  <a:pt x="0" y="0"/>
                </a:moveTo>
                <a:cubicBezTo>
                  <a:pt x="63" y="125"/>
                  <a:pt x="141" y="249"/>
                  <a:pt x="186" y="381"/>
                </a:cubicBezTo>
                <a:cubicBezTo>
                  <a:pt x="193" y="402"/>
                  <a:pt x="216" y="449"/>
                  <a:pt x="212" y="469"/>
                </a:cubicBezTo>
                <a:cubicBezTo>
                  <a:pt x="211" y="475"/>
                  <a:pt x="201" y="469"/>
                  <a:pt x="195" y="46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8" name="Freeform 86"/>
          <p:cNvSpPr>
            <a:spLocks/>
          </p:cNvSpPr>
          <p:nvPr/>
        </p:nvSpPr>
        <p:spPr bwMode="auto">
          <a:xfrm>
            <a:off x="4094163" y="2897188"/>
            <a:ext cx="998537" cy="211137"/>
          </a:xfrm>
          <a:custGeom>
            <a:avLst/>
            <a:gdLst/>
            <a:ahLst/>
            <a:cxnLst>
              <a:cxn ang="0">
                <a:pos x="0" y="133"/>
              </a:cxn>
              <a:cxn ang="0">
                <a:pos x="150" y="116"/>
              </a:cxn>
              <a:cxn ang="0">
                <a:pos x="266" y="80"/>
              </a:cxn>
              <a:cxn ang="0">
                <a:pos x="496" y="27"/>
              </a:cxn>
              <a:cxn ang="0">
                <a:pos x="629" y="0"/>
              </a:cxn>
            </a:cxnLst>
            <a:rect l="0" t="0" r="r" b="b"/>
            <a:pathLst>
              <a:path w="629" h="133">
                <a:moveTo>
                  <a:pt x="0" y="133"/>
                </a:moveTo>
                <a:cubicBezTo>
                  <a:pt x="50" y="127"/>
                  <a:pt x="100" y="123"/>
                  <a:pt x="150" y="116"/>
                </a:cubicBezTo>
                <a:cubicBezTo>
                  <a:pt x="190" y="110"/>
                  <a:pt x="228" y="92"/>
                  <a:pt x="266" y="80"/>
                </a:cubicBezTo>
                <a:cubicBezTo>
                  <a:pt x="340" y="58"/>
                  <a:pt x="421" y="42"/>
                  <a:pt x="496" y="27"/>
                </a:cubicBezTo>
                <a:cubicBezTo>
                  <a:pt x="537" y="19"/>
                  <a:pt x="587" y="0"/>
                  <a:pt x="629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9" name="Freeform 87"/>
          <p:cNvSpPr>
            <a:spLocks/>
          </p:cNvSpPr>
          <p:nvPr/>
        </p:nvSpPr>
        <p:spPr bwMode="auto">
          <a:xfrm>
            <a:off x="4206875" y="2335213"/>
            <a:ext cx="941388" cy="549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115"/>
              </a:cxn>
              <a:cxn ang="0">
                <a:pos x="230" y="133"/>
              </a:cxn>
              <a:cxn ang="0">
                <a:pos x="257" y="142"/>
              </a:cxn>
              <a:cxn ang="0">
                <a:pos x="283" y="168"/>
              </a:cxn>
              <a:cxn ang="0">
                <a:pos x="363" y="222"/>
              </a:cxn>
              <a:cxn ang="0">
                <a:pos x="390" y="239"/>
              </a:cxn>
              <a:cxn ang="0">
                <a:pos x="443" y="257"/>
              </a:cxn>
              <a:cxn ang="0">
                <a:pos x="496" y="284"/>
              </a:cxn>
              <a:cxn ang="0">
                <a:pos x="593" y="346"/>
              </a:cxn>
            </a:cxnLst>
            <a:rect l="0" t="0" r="r" b="b"/>
            <a:pathLst>
              <a:path w="593" h="346">
                <a:moveTo>
                  <a:pt x="0" y="0"/>
                </a:moveTo>
                <a:cubicBezTo>
                  <a:pt x="66" y="46"/>
                  <a:pt x="126" y="95"/>
                  <a:pt x="203" y="115"/>
                </a:cubicBezTo>
                <a:cubicBezTo>
                  <a:pt x="212" y="121"/>
                  <a:pt x="220" y="128"/>
                  <a:pt x="230" y="133"/>
                </a:cubicBezTo>
                <a:cubicBezTo>
                  <a:pt x="238" y="137"/>
                  <a:pt x="249" y="137"/>
                  <a:pt x="257" y="142"/>
                </a:cubicBezTo>
                <a:cubicBezTo>
                  <a:pt x="267" y="149"/>
                  <a:pt x="273" y="160"/>
                  <a:pt x="283" y="168"/>
                </a:cubicBezTo>
                <a:cubicBezTo>
                  <a:pt x="285" y="170"/>
                  <a:pt x="349" y="213"/>
                  <a:pt x="363" y="222"/>
                </a:cubicBezTo>
                <a:cubicBezTo>
                  <a:pt x="372" y="228"/>
                  <a:pt x="381" y="233"/>
                  <a:pt x="390" y="239"/>
                </a:cubicBezTo>
                <a:cubicBezTo>
                  <a:pt x="406" y="249"/>
                  <a:pt x="443" y="257"/>
                  <a:pt x="443" y="257"/>
                </a:cubicBezTo>
                <a:cubicBezTo>
                  <a:pt x="539" y="324"/>
                  <a:pt x="403" y="233"/>
                  <a:pt x="496" y="284"/>
                </a:cubicBezTo>
                <a:cubicBezTo>
                  <a:pt x="530" y="303"/>
                  <a:pt x="559" y="328"/>
                  <a:pt x="593" y="34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0" name="Freeform 88"/>
          <p:cNvSpPr>
            <a:spLocks/>
          </p:cNvSpPr>
          <p:nvPr/>
        </p:nvSpPr>
        <p:spPr bwMode="auto">
          <a:xfrm>
            <a:off x="5232400" y="2968625"/>
            <a:ext cx="42863" cy="8620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248"/>
              </a:cxn>
              <a:cxn ang="0">
                <a:pos x="18" y="469"/>
              </a:cxn>
            </a:cxnLst>
            <a:rect l="0" t="0" r="r" b="b"/>
            <a:pathLst>
              <a:path w="27" h="543">
                <a:moveTo>
                  <a:pt x="0" y="0"/>
                </a:moveTo>
                <a:cubicBezTo>
                  <a:pt x="6" y="85"/>
                  <a:pt x="16" y="164"/>
                  <a:pt x="27" y="248"/>
                </a:cubicBezTo>
                <a:cubicBezTo>
                  <a:pt x="24" y="322"/>
                  <a:pt x="18" y="543"/>
                  <a:pt x="18" y="46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1" name="Freeform 89"/>
          <p:cNvSpPr>
            <a:spLocks/>
          </p:cNvSpPr>
          <p:nvPr/>
        </p:nvSpPr>
        <p:spPr bwMode="auto">
          <a:xfrm>
            <a:off x="4430713" y="3657600"/>
            <a:ext cx="844550" cy="114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5" y="53"/>
              </a:cxn>
              <a:cxn ang="0">
                <a:pos x="532" y="35"/>
              </a:cxn>
            </a:cxnLst>
            <a:rect l="0" t="0" r="r" b="b"/>
            <a:pathLst>
              <a:path w="532" h="72">
                <a:moveTo>
                  <a:pt x="0" y="0"/>
                </a:moveTo>
                <a:cubicBezTo>
                  <a:pt x="295" y="64"/>
                  <a:pt x="266" y="72"/>
                  <a:pt x="505" y="53"/>
                </a:cubicBezTo>
                <a:cubicBezTo>
                  <a:pt x="514" y="47"/>
                  <a:pt x="532" y="35"/>
                  <a:pt x="532" y="3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2" name="Freeform 90"/>
          <p:cNvSpPr>
            <a:spLocks/>
          </p:cNvSpPr>
          <p:nvPr/>
        </p:nvSpPr>
        <p:spPr bwMode="auto">
          <a:xfrm>
            <a:off x="4332288" y="3052763"/>
            <a:ext cx="873125" cy="534987"/>
          </a:xfrm>
          <a:custGeom>
            <a:avLst/>
            <a:gdLst/>
            <a:ahLst/>
            <a:cxnLst>
              <a:cxn ang="0">
                <a:pos x="0" y="337"/>
              </a:cxn>
              <a:cxn ang="0">
                <a:pos x="550" y="0"/>
              </a:cxn>
            </a:cxnLst>
            <a:rect l="0" t="0" r="r" b="b"/>
            <a:pathLst>
              <a:path w="550" h="337">
                <a:moveTo>
                  <a:pt x="0" y="337"/>
                </a:moveTo>
                <a:cubicBezTo>
                  <a:pt x="183" y="225"/>
                  <a:pt x="550" y="0"/>
                  <a:pt x="55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3" name="Freeform 91"/>
          <p:cNvSpPr>
            <a:spLocks/>
          </p:cNvSpPr>
          <p:nvPr/>
        </p:nvSpPr>
        <p:spPr bwMode="auto">
          <a:xfrm>
            <a:off x="2265363" y="2884488"/>
            <a:ext cx="619125" cy="631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106"/>
              </a:cxn>
              <a:cxn ang="0">
                <a:pos x="159" y="159"/>
              </a:cxn>
              <a:cxn ang="0">
                <a:pos x="310" y="319"/>
              </a:cxn>
              <a:cxn ang="0">
                <a:pos x="390" y="398"/>
              </a:cxn>
            </a:cxnLst>
            <a:rect l="0" t="0" r="r" b="b"/>
            <a:pathLst>
              <a:path w="390" h="398">
                <a:moveTo>
                  <a:pt x="0" y="0"/>
                </a:moveTo>
                <a:cubicBezTo>
                  <a:pt x="15" y="23"/>
                  <a:pt x="49" y="82"/>
                  <a:pt x="79" y="106"/>
                </a:cubicBezTo>
                <a:cubicBezTo>
                  <a:pt x="104" y="126"/>
                  <a:pt x="136" y="136"/>
                  <a:pt x="159" y="159"/>
                </a:cubicBezTo>
                <a:cubicBezTo>
                  <a:pt x="211" y="211"/>
                  <a:pt x="265" y="261"/>
                  <a:pt x="310" y="319"/>
                </a:cubicBezTo>
                <a:cubicBezTo>
                  <a:pt x="332" y="347"/>
                  <a:pt x="348" y="398"/>
                  <a:pt x="390" y="39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4" name="Freeform 92"/>
          <p:cNvSpPr>
            <a:spLocks/>
          </p:cNvSpPr>
          <p:nvPr/>
        </p:nvSpPr>
        <p:spPr bwMode="auto">
          <a:xfrm>
            <a:off x="5270500" y="3671888"/>
            <a:ext cx="47625" cy="64611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0" y="275"/>
              </a:cxn>
              <a:cxn ang="0">
                <a:pos x="21" y="407"/>
              </a:cxn>
            </a:cxnLst>
            <a:rect l="0" t="0" r="r" b="b"/>
            <a:pathLst>
              <a:path w="30" h="407">
                <a:moveTo>
                  <a:pt x="3" y="0"/>
                </a:moveTo>
                <a:cubicBezTo>
                  <a:pt x="7" y="93"/>
                  <a:pt x="0" y="186"/>
                  <a:pt x="30" y="275"/>
                </a:cubicBezTo>
                <a:cubicBezTo>
                  <a:pt x="27" y="319"/>
                  <a:pt x="21" y="407"/>
                  <a:pt x="21" y="407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5" name="Freeform 93"/>
          <p:cNvSpPr>
            <a:spLocks/>
          </p:cNvSpPr>
          <p:nvPr/>
        </p:nvSpPr>
        <p:spPr bwMode="auto">
          <a:xfrm>
            <a:off x="3911600" y="4094163"/>
            <a:ext cx="1363663" cy="280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97"/>
              </a:cxn>
              <a:cxn ang="0">
                <a:pos x="310" y="115"/>
              </a:cxn>
              <a:cxn ang="0">
                <a:pos x="558" y="177"/>
              </a:cxn>
              <a:cxn ang="0">
                <a:pos x="859" y="115"/>
              </a:cxn>
            </a:cxnLst>
            <a:rect l="0" t="0" r="r" b="b"/>
            <a:pathLst>
              <a:path w="859" h="177">
                <a:moveTo>
                  <a:pt x="0" y="0"/>
                </a:moveTo>
                <a:cubicBezTo>
                  <a:pt x="153" y="92"/>
                  <a:pt x="82" y="66"/>
                  <a:pt x="203" y="97"/>
                </a:cubicBezTo>
                <a:cubicBezTo>
                  <a:pt x="238" y="106"/>
                  <a:pt x="310" y="115"/>
                  <a:pt x="310" y="115"/>
                </a:cubicBezTo>
                <a:cubicBezTo>
                  <a:pt x="395" y="144"/>
                  <a:pt x="468" y="167"/>
                  <a:pt x="558" y="177"/>
                </a:cubicBezTo>
                <a:cubicBezTo>
                  <a:pt x="660" y="170"/>
                  <a:pt x="765" y="162"/>
                  <a:pt x="859" y="11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6" name="Freeform 94"/>
          <p:cNvSpPr>
            <a:spLocks/>
          </p:cNvSpPr>
          <p:nvPr/>
        </p:nvSpPr>
        <p:spPr bwMode="auto">
          <a:xfrm>
            <a:off x="5289550" y="3686175"/>
            <a:ext cx="422275" cy="407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68"/>
              </a:cxn>
              <a:cxn ang="0">
                <a:pos x="266" y="257"/>
              </a:cxn>
            </a:cxnLst>
            <a:rect l="0" t="0" r="r" b="b"/>
            <a:pathLst>
              <a:path w="266" h="257">
                <a:moveTo>
                  <a:pt x="0" y="0"/>
                </a:moveTo>
                <a:cubicBezTo>
                  <a:pt x="73" y="45"/>
                  <a:pt x="170" y="91"/>
                  <a:pt x="221" y="168"/>
                </a:cubicBezTo>
                <a:cubicBezTo>
                  <a:pt x="240" y="197"/>
                  <a:pt x="242" y="233"/>
                  <a:pt x="266" y="257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7" name="Freeform 95"/>
          <p:cNvSpPr>
            <a:spLocks/>
          </p:cNvSpPr>
          <p:nvPr/>
        </p:nvSpPr>
        <p:spPr bwMode="auto">
          <a:xfrm>
            <a:off x="5205413" y="4037013"/>
            <a:ext cx="492125" cy="323850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133" y="151"/>
              </a:cxn>
              <a:cxn ang="0">
                <a:pos x="221" y="107"/>
              </a:cxn>
              <a:cxn ang="0">
                <a:pos x="292" y="36"/>
              </a:cxn>
              <a:cxn ang="0">
                <a:pos x="310" y="0"/>
              </a:cxn>
            </a:cxnLst>
            <a:rect l="0" t="0" r="r" b="b"/>
            <a:pathLst>
              <a:path w="310" h="204">
                <a:moveTo>
                  <a:pt x="0" y="204"/>
                </a:moveTo>
                <a:cubicBezTo>
                  <a:pt x="44" y="186"/>
                  <a:pt x="89" y="170"/>
                  <a:pt x="133" y="151"/>
                </a:cubicBezTo>
                <a:cubicBezTo>
                  <a:pt x="165" y="138"/>
                  <a:pt x="188" y="117"/>
                  <a:pt x="221" y="107"/>
                </a:cubicBezTo>
                <a:cubicBezTo>
                  <a:pt x="246" y="82"/>
                  <a:pt x="272" y="65"/>
                  <a:pt x="292" y="36"/>
                </a:cubicBezTo>
                <a:cubicBezTo>
                  <a:pt x="302" y="5"/>
                  <a:pt x="294" y="16"/>
                  <a:pt x="31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8" name="Freeform 96"/>
          <p:cNvSpPr>
            <a:spLocks/>
          </p:cNvSpPr>
          <p:nvPr/>
        </p:nvSpPr>
        <p:spPr bwMode="auto">
          <a:xfrm>
            <a:off x="5740400" y="3967163"/>
            <a:ext cx="519113" cy="141287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177" y="53"/>
              </a:cxn>
              <a:cxn ang="0">
                <a:pos x="221" y="44"/>
              </a:cxn>
              <a:cxn ang="0">
                <a:pos x="274" y="27"/>
              </a:cxn>
              <a:cxn ang="0">
                <a:pos x="301" y="9"/>
              </a:cxn>
              <a:cxn ang="0">
                <a:pos x="327" y="0"/>
              </a:cxn>
            </a:cxnLst>
            <a:rect l="0" t="0" r="r" b="b"/>
            <a:pathLst>
              <a:path w="327" h="89">
                <a:moveTo>
                  <a:pt x="0" y="89"/>
                </a:moveTo>
                <a:cubicBezTo>
                  <a:pt x="68" y="78"/>
                  <a:pt x="115" y="69"/>
                  <a:pt x="177" y="53"/>
                </a:cubicBezTo>
                <a:cubicBezTo>
                  <a:pt x="192" y="49"/>
                  <a:pt x="207" y="48"/>
                  <a:pt x="221" y="44"/>
                </a:cubicBezTo>
                <a:cubicBezTo>
                  <a:pt x="239" y="39"/>
                  <a:pt x="274" y="27"/>
                  <a:pt x="274" y="27"/>
                </a:cubicBezTo>
                <a:cubicBezTo>
                  <a:pt x="283" y="21"/>
                  <a:pt x="291" y="14"/>
                  <a:pt x="301" y="9"/>
                </a:cubicBezTo>
                <a:cubicBezTo>
                  <a:pt x="309" y="5"/>
                  <a:pt x="327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9" name="Freeform 97"/>
          <p:cNvSpPr>
            <a:spLocks/>
          </p:cNvSpPr>
          <p:nvPr/>
        </p:nvSpPr>
        <p:spPr bwMode="auto">
          <a:xfrm>
            <a:off x="6189663" y="3348038"/>
            <a:ext cx="84137" cy="741362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53" y="213"/>
              </a:cxn>
              <a:cxn ang="0">
                <a:pos x="36" y="372"/>
              </a:cxn>
              <a:cxn ang="0">
                <a:pos x="0" y="461"/>
              </a:cxn>
            </a:cxnLst>
            <a:rect l="0" t="0" r="r" b="b"/>
            <a:pathLst>
              <a:path w="53" h="467">
                <a:moveTo>
                  <a:pt x="44" y="0"/>
                </a:moveTo>
                <a:cubicBezTo>
                  <a:pt x="33" y="72"/>
                  <a:pt x="39" y="141"/>
                  <a:pt x="53" y="213"/>
                </a:cubicBezTo>
                <a:cubicBezTo>
                  <a:pt x="47" y="280"/>
                  <a:pt x="47" y="313"/>
                  <a:pt x="36" y="372"/>
                </a:cubicBezTo>
                <a:cubicBezTo>
                  <a:pt x="19" y="467"/>
                  <a:pt x="48" y="461"/>
                  <a:pt x="0" y="46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668963" y="3362325"/>
            <a:ext cx="577850" cy="70326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239" y="71"/>
              </a:cxn>
              <a:cxn ang="0">
                <a:pos x="142" y="168"/>
              </a:cxn>
              <a:cxn ang="0">
                <a:pos x="71" y="248"/>
              </a:cxn>
              <a:cxn ang="0">
                <a:pos x="18" y="381"/>
              </a:cxn>
              <a:cxn ang="0">
                <a:pos x="9" y="416"/>
              </a:cxn>
              <a:cxn ang="0">
                <a:pos x="0" y="443"/>
              </a:cxn>
            </a:cxnLst>
            <a:rect l="0" t="0" r="r" b="b"/>
            <a:pathLst>
              <a:path w="364" h="443">
                <a:moveTo>
                  <a:pt x="364" y="0"/>
                </a:moveTo>
                <a:cubicBezTo>
                  <a:pt x="334" y="15"/>
                  <a:pt x="265" y="45"/>
                  <a:pt x="239" y="71"/>
                </a:cubicBezTo>
                <a:cubicBezTo>
                  <a:pt x="205" y="105"/>
                  <a:pt x="184" y="142"/>
                  <a:pt x="142" y="168"/>
                </a:cubicBezTo>
                <a:cubicBezTo>
                  <a:pt x="122" y="198"/>
                  <a:pt x="71" y="248"/>
                  <a:pt x="71" y="248"/>
                </a:cubicBezTo>
                <a:cubicBezTo>
                  <a:pt x="55" y="295"/>
                  <a:pt x="34" y="334"/>
                  <a:pt x="18" y="381"/>
                </a:cubicBezTo>
                <a:cubicBezTo>
                  <a:pt x="14" y="392"/>
                  <a:pt x="12" y="404"/>
                  <a:pt x="9" y="416"/>
                </a:cubicBezTo>
                <a:cubicBezTo>
                  <a:pt x="6" y="425"/>
                  <a:pt x="0" y="443"/>
                  <a:pt x="0" y="44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1" name="Freeform 99"/>
          <p:cNvSpPr>
            <a:spLocks/>
          </p:cNvSpPr>
          <p:nvPr/>
        </p:nvSpPr>
        <p:spPr bwMode="auto">
          <a:xfrm>
            <a:off x="6189663" y="2911475"/>
            <a:ext cx="211137" cy="492125"/>
          </a:xfrm>
          <a:custGeom>
            <a:avLst/>
            <a:gdLst/>
            <a:ahLst/>
            <a:cxnLst>
              <a:cxn ang="0">
                <a:pos x="133" y="0"/>
              </a:cxn>
              <a:cxn ang="0">
                <a:pos x="62" y="204"/>
              </a:cxn>
              <a:cxn ang="0">
                <a:pos x="0" y="310"/>
              </a:cxn>
            </a:cxnLst>
            <a:rect l="0" t="0" r="r" b="b"/>
            <a:pathLst>
              <a:path w="133" h="310">
                <a:moveTo>
                  <a:pt x="133" y="0"/>
                </a:moveTo>
                <a:cubicBezTo>
                  <a:pt x="116" y="68"/>
                  <a:pt x="103" y="145"/>
                  <a:pt x="62" y="204"/>
                </a:cubicBezTo>
                <a:cubicBezTo>
                  <a:pt x="55" y="225"/>
                  <a:pt x="21" y="310"/>
                  <a:pt x="0" y="31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5246688" y="2925763"/>
            <a:ext cx="985837" cy="465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1" y="107"/>
              </a:cxn>
              <a:cxn ang="0">
                <a:pos x="311" y="248"/>
              </a:cxn>
              <a:cxn ang="0">
                <a:pos x="523" y="275"/>
              </a:cxn>
              <a:cxn ang="0">
                <a:pos x="621" y="293"/>
              </a:cxn>
            </a:cxnLst>
            <a:rect l="0" t="0" r="r" b="b"/>
            <a:pathLst>
              <a:path w="621" h="293">
                <a:moveTo>
                  <a:pt x="0" y="0"/>
                </a:moveTo>
                <a:cubicBezTo>
                  <a:pt x="22" y="38"/>
                  <a:pt x="36" y="79"/>
                  <a:pt x="71" y="107"/>
                </a:cubicBezTo>
                <a:cubicBezTo>
                  <a:pt x="147" y="167"/>
                  <a:pt x="232" y="197"/>
                  <a:pt x="311" y="248"/>
                </a:cubicBezTo>
                <a:cubicBezTo>
                  <a:pt x="340" y="267"/>
                  <a:pt x="478" y="269"/>
                  <a:pt x="523" y="275"/>
                </a:cubicBezTo>
                <a:cubicBezTo>
                  <a:pt x="555" y="286"/>
                  <a:pt x="587" y="293"/>
                  <a:pt x="621" y="29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3" name="Freeform 101"/>
          <p:cNvSpPr>
            <a:spLocks/>
          </p:cNvSpPr>
          <p:nvPr/>
        </p:nvSpPr>
        <p:spPr bwMode="auto">
          <a:xfrm>
            <a:off x="5627688" y="2462213"/>
            <a:ext cx="801687" cy="547687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26" y="221"/>
              </a:cxn>
              <a:cxn ang="0">
                <a:pos x="35" y="248"/>
              </a:cxn>
              <a:cxn ang="0">
                <a:pos x="88" y="292"/>
              </a:cxn>
              <a:cxn ang="0">
                <a:pos x="115" y="319"/>
              </a:cxn>
              <a:cxn ang="0">
                <a:pos x="195" y="345"/>
              </a:cxn>
              <a:cxn ang="0">
                <a:pos x="248" y="337"/>
              </a:cxn>
              <a:cxn ang="0">
                <a:pos x="425" y="319"/>
              </a:cxn>
              <a:cxn ang="0">
                <a:pos x="505" y="292"/>
              </a:cxn>
            </a:cxnLst>
            <a:rect l="0" t="0" r="r" b="b"/>
            <a:pathLst>
              <a:path w="505" h="345">
                <a:moveTo>
                  <a:pt x="8" y="0"/>
                </a:moveTo>
                <a:cubicBezTo>
                  <a:pt x="0" y="80"/>
                  <a:pt x="0" y="144"/>
                  <a:pt x="26" y="221"/>
                </a:cubicBezTo>
                <a:cubicBezTo>
                  <a:pt x="29" y="230"/>
                  <a:pt x="28" y="241"/>
                  <a:pt x="35" y="248"/>
                </a:cubicBezTo>
                <a:cubicBezTo>
                  <a:pt x="129" y="338"/>
                  <a:pt x="2" y="219"/>
                  <a:pt x="88" y="292"/>
                </a:cubicBezTo>
                <a:cubicBezTo>
                  <a:pt x="98" y="300"/>
                  <a:pt x="104" y="313"/>
                  <a:pt x="115" y="319"/>
                </a:cubicBezTo>
                <a:cubicBezTo>
                  <a:pt x="125" y="325"/>
                  <a:pt x="176" y="339"/>
                  <a:pt x="195" y="345"/>
                </a:cubicBezTo>
                <a:cubicBezTo>
                  <a:pt x="213" y="342"/>
                  <a:pt x="230" y="339"/>
                  <a:pt x="248" y="337"/>
                </a:cubicBezTo>
                <a:cubicBezTo>
                  <a:pt x="307" y="330"/>
                  <a:pt x="366" y="325"/>
                  <a:pt x="425" y="319"/>
                </a:cubicBezTo>
                <a:cubicBezTo>
                  <a:pt x="434" y="318"/>
                  <a:pt x="505" y="315"/>
                  <a:pt x="505" y="29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6259513" y="3362325"/>
            <a:ext cx="495300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7" y="151"/>
              </a:cxn>
              <a:cxn ang="0">
                <a:pos x="249" y="310"/>
              </a:cxn>
              <a:cxn ang="0">
                <a:pos x="266" y="363"/>
              </a:cxn>
              <a:cxn ang="0">
                <a:pos x="302" y="416"/>
              </a:cxn>
              <a:cxn ang="0">
                <a:pos x="311" y="434"/>
              </a:cxn>
            </a:cxnLst>
            <a:rect l="0" t="0" r="r" b="b"/>
            <a:pathLst>
              <a:path w="312" h="452">
                <a:moveTo>
                  <a:pt x="0" y="0"/>
                </a:moveTo>
                <a:cubicBezTo>
                  <a:pt x="45" y="52"/>
                  <a:pt x="69" y="95"/>
                  <a:pt x="107" y="151"/>
                </a:cubicBezTo>
                <a:cubicBezTo>
                  <a:pt x="143" y="206"/>
                  <a:pt x="210" y="251"/>
                  <a:pt x="249" y="310"/>
                </a:cubicBezTo>
                <a:cubicBezTo>
                  <a:pt x="251" y="317"/>
                  <a:pt x="262" y="357"/>
                  <a:pt x="266" y="363"/>
                </a:cubicBezTo>
                <a:cubicBezTo>
                  <a:pt x="277" y="382"/>
                  <a:pt x="302" y="416"/>
                  <a:pt x="302" y="416"/>
                </a:cubicBezTo>
                <a:cubicBezTo>
                  <a:pt x="312" y="446"/>
                  <a:pt x="311" y="452"/>
                  <a:pt x="311" y="43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6765925" y="4022725"/>
            <a:ext cx="352425" cy="731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60"/>
              </a:cxn>
              <a:cxn ang="0">
                <a:pos x="151" y="275"/>
              </a:cxn>
              <a:cxn ang="0">
                <a:pos x="222" y="461"/>
              </a:cxn>
            </a:cxnLst>
            <a:rect l="0" t="0" r="r" b="b"/>
            <a:pathLst>
              <a:path w="222" h="461">
                <a:moveTo>
                  <a:pt x="0" y="0"/>
                </a:moveTo>
                <a:cubicBezTo>
                  <a:pt x="33" y="53"/>
                  <a:pt x="82" y="99"/>
                  <a:pt x="98" y="160"/>
                </a:cubicBezTo>
                <a:cubicBezTo>
                  <a:pt x="108" y="201"/>
                  <a:pt x="127" y="241"/>
                  <a:pt x="151" y="275"/>
                </a:cubicBezTo>
                <a:cubicBezTo>
                  <a:pt x="171" y="335"/>
                  <a:pt x="222" y="401"/>
                  <a:pt x="222" y="46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6232525" y="3995738"/>
            <a:ext cx="842963" cy="738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97"/>
              </a:cxn>
              <a:cxn ang="0">
                <a:pos x="97" y="177"/>
              </a:cxn>
              <a:cxn ang="0">
                <a:pos x="159" y="212"/>
              </a:cxn>
              <a:cxn ang="0">
                <a:pos x="239" y="274"/>
              </a:cxn>
              <a:cxn ang="0">
                <a:pos x="319" y="301"/>
              </a:cxn>
              <a:cxn ang="0">
                <a:pos x="372" y="319"/>
              </a:cxn>
              <a:cxn ang="0">
                <a:pos x="478" y="407"/>
              </a:cxn>
              <a:cxn ang="0">
                <a:pos x="531" y="460"/>
              </a:cxn>
            </a:cxnLst>
            <a:rect l="0" t="0" r="r" b="b"/>
            <a:pathLst>
              <a:path w="531" h="465">
                <a:moveTo>
                  <a:pt x="0" y="0"/>
                </a:moveTo>
                <a:cubicBezTo>
                  <a:pt x="12" y="32"/>
                  <a:pt x="16" y="69"/>
                  <a:pt x="35" y="97"/>
                </a:cubicBezTo>
                <a:cubicBezTo>
                  <a:pt x="49" y="117"/>
                  <a:pt x="73" y="160"/>
                  <a:pt x="97" y="177"/>
                </a:cubicBezTo>
                <a:cubicBezTo>
                  <a:pt x="159" y="222"/>
                  <a:pt x="109" y="171"/>
                  <a:pt x="159" y="212"/>
                </a:cubicBezTo>
                <a:cubicBezTo>
                  <a:pt x="243" y="282"/>
                  <a:pt x="106" y="186"/>
                  <a:pt x="239" y="274"/>
                </a:cubicBezTo>
                <a:cubicBezTo>
                  <a:pt x="241" y="275"/>
                  <a:pt x="305" y="296"/>
                  <a:pt x="319" y="301"/>
                </a:cubicBezTo>
                <a:cubicBezTo>
                  <a:pt x="337" y="307"/>
                  <a:pt x="372" y="319"/>
                  <a:pt x="372" y="319"/>
                </a:cubicBezTo>
                <a:cubicBezTo>
                  <a:pt x="404" y="351"/>
                  <a:pt x="440" y="382"/>
                  <a:pt x="478" y="407"/>
                </a:cubicBezTo>
                <a:cubicBezTo>
                  <a:pt x="517" y="465"/>
                  <a:pt x="493" y="460"/>
                  <a:pt x="531" y="46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6724650" y="3616325"/>
            <a:ext cx="412750" cy="365125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88" y="168"/>
              </a:cxn>
              <a:cxn ang="0">
                <a:pos x="106" y="141"/>
              </a:cxn>
              <a:cxn ang="0">
                <a:pos x="186" y="61"/>
              </a:cxn>
              <a:cxn ang="0">
                <a:pos x="204" y="35"/>
              </a:cxn>
              <a:cxn ang="0">
                <a:pos x="257" y="8"/>
              </a:cxn>
            </a:cxnLst>
            <a:rect l="0" t="0" r="r" b="b"/>
            <a:pathLst>
              <a:path w="260" h="230">
                <a:moveTo>
                  <a:pt x="0" y="230"/>
                </a:moveTo>
                <a:cubicBezTo>
                  <a:pt x="29" y="209"/>
                  <a:pt x="59" y="189"/>
                  <a:pt x="88" y="168"/>
                </a:cubicBezTo>
                <a:cubicBezTo>
                  <a:pt x="97" y="162"/>
                  <a:pt x="99" y="149"/>
                  <a:pt x="106" y="141"/>
                </a:cubicBezTo>
                <a:cubicBezTo>
                  <a:pt x="131" y="113"/>
                  <a:pt x="159" y="88"/>
                  <a:pt x="186" y="61"/>
                </a:cubicBezTo>
                <a:cubicBezTo>
                  <a:pt x="193" y="54"/>
                  <a:pt x="195" y="41"/>
                  <a:pt x="204" y="35"/>
                </a:cubicBezTo>
                <a:cubicBezTo>
                  <a:pt x="260" y="0"/>
                  <a:pt x="257" y="38"/>
                  <a:pt x="257" y="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7132638" y="3179763"/>
            <a:ext cx="112712" cy="449262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26" y="221"/>
              </a:cxn>
              <a:cxn ang="0">
                <a:pos x="0" y="283"/>
              </a:cxn>
            </a:cxnLst>
            <a:rect l="0" t="0" r="r" b="b"/>
            <a:pathLst>
              <a:path w="71" h="283">
                <a:moveTo>
                  <a:pt x="71" y="0"/>
                </a:moveTo>
                <a:cubicBezTo>
                  <a:pt x="46" y="73"/>
                  <a:pt x="49" y="149"/>
                  <a:pt x="26" y="221"/>
                </a:cubicBezTo>
                <a:cubicBezTo>
                  <a:pt x="19" y="243"/>
                  <a:pt x="17" y="266"/>
                  <a:pt x="0" y="28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218238" y="3165475"/>
            <a:ext cx="1041400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275" y="44"/>
              </a:cxn>
              <a:cxn ang="0">
                <a:pos x="585" y="0"/>
              </a:cxn>
              <a:cxn ang="0">
                <a:pos x="656" y="9"/>
              </a:cxn>
            </a:cxnLst>
            <a:rect l="0" t="0" r="r" b="b"/>
            <a:pathLst>
              <a:path w="656" h="88">
                <a:moveTo>
                  <a:pt x="0" y="88"/>
                </a:moveTo>
                <a:cubicBezTo>
                  <a:pt x="93" y="78"/>
                  <a:pt x="182" y="54"/>
                  <a:pt x="275" y="44"/>
                </a:cubicBezTo>
                <a:cubicBezTo>
                  <a:pt x="379" y="33"/>
                  <a:pt x="484" y="25"/>
                  <a:pt x="585" y="0"/>
                </a:cubicBezTo>
                <a:cubicBezTo>
                  <a:pt x="638" y="11"/>
                  <a:pt x="614" y="9"/>
                  <a:pt x="656" y="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7231063" y="2771775"/>
            <a:ext cx="28575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" y="115"/>
              </a:cxn>
              <a:cxn ang="0">
                <a:pos x="0" y="177"/>
              </a:cxn>
              <a:cxn ang="0">
                <a:pos x="9" y="266"/>
              </a:cxn>
            </a:cxnLst>
            <a:rect l="0" t="0" r="r" b="b"/>
            <a:pathLst>
              <a:path w="18" h="266">
                <a:moveTo>
                  <a:pt x="0" y="0"/>
                </a:moveTo>
                <a:cubicBezTo>
                  <a:pt x="3" y="15"/>
                  <a:pt x="18" y="103"/>
                  <a:pt x="18" y="115"/>
                </a:cubicBezTo>
                <a:cubicBezTo>
                  <a:pt x="18" y="137"/>
                  <a:pt x="5" y="156"/>
                  <a:pt x="0" y="177"/>
                </a:cubicBezTo>
                <a:cubicBezTo>
                  <a:pt x="10" y="254"/>
                  <a:pt x="9" y="224"/>
                  <a:pt x="9" y="26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977063" y="2532063"/>
            <a:ext cx="323850" cy="352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4" y="222"/>
              </a:cxn>
            </a:cxnLst>
            <a:rect l="0" t="0" r="r" b="b"/>
            <a:pathLst>
              <a:path w="204" h="222">
                <a:moveTo>
                  <a:pt x="0" y="0"/>
                </a:moveTo>
                <a:cubicBezTo>
                  <a:pt x="81" y="57"/>
                  <a:pt x="159" y="132"/>
                  <a:pt x="204" y="22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6372225" y="2589213"/>
            <a:ext cx="647700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142" y="124"/>
              </a:cxn>
              <a:cxn ang="0">
                <a:pos x="266" y="88"/>
              </a:cxn>
              <a:cxn ang="0">
                <a:pos x="346" y="44"/>
              </a:cxn>
              <a:cxn ang="0">
                <a:pos x="408" y="0"/>
              </a:cxn>
            </a:cxnLst>
            <a:rect l="0" t="0" r="r" b="b"/>
            <a:pathLst>
              <a:path w="408" h="186">
                <a:moveTo>
                  <a:pt x="0" y="186"/>
                </a:moveTo>
                <a:cubicBezTo>
                  <a:pt x="54" y="159"/>
                  <a:pt x="88" y="138"/>
                  <a:pt x="142" y="124"/>
                </a:cubicBezTo>
                <a:cubicBezTo>
                  <a:pt x="153" y="121"/>
                  <a:pt x="250" y="99"/>
                  <a:pt x="266" y="88"/>
                </a:cubicBezTo>
                <a:cubicBezTo>
                  <a:pt x="327" y="48"/>
                  <a:pt x="299" y="60"/>
                  <a:pt x="346" y="44"/>
                </a:cubicBezTo>
                <a:cubicBezTo>
                  <a:pt x="375" y="24"/>
                  <a:pt x="378" y="0"/>
                  <a:pt x="40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3" name="Freeform 111"/>
          <p:cNvSpPr>
            <a:spLocks/>
          </p:cNvSpPr>
          <p:nvPr/>
        </p:nvSpPr>
        <p:spPr bwMode="auto">
          <a:xfrm>
            <a:off x="6654800" y="2320925"/>
            <a:ext cx="393700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80"/>
              </a:cxn>
              <a:cxn ang="0">
                <a:pos x="177" y="115"/>
              </a:cxn>
              <a:cxn ang="0">
                <a:pos x="203" y="133"/>
              </a:cxn>
              <a:cxn ang="0">
                <a:pos x="248" y="195"/>
              </a:cxn>
            </a:cxnLst>
            <a:rect l="0" t="0" r="r" b="b"/>
            <a:pathLst>
              <a:path w="248" h="195">
                <a:moveTo>
                  <a:pt x="0" y="0"/>
                </a:moveTo>
                <a:cubicBezTo>
                  <a:pt x="57" y="29"/>
                  <a:pt x="78" y="45"/>
                  <a:pt x="124" y="80"/>
                </a:cubicBezTo>
                <a:cubicBezTo>
                  <a:pt x="141" y="93"/>
                  <a:pt x="159" y="103"/>
                  <a:pt x="177" y="115"/>
                </a:cubicBezTo>
                <a:cubicBezTo>
                  <a:pt x="186" y="121"/>
                  <a:pt x="203" y="133"/>
                  <a:pt x="203" y="133"/>
                </a:cubicBezTo>
                <a:cubicBezTo>
                  <a:pt x="213" y="162"/>
                  <a:pt x="220" y="181"/>
                  <a:pt x="248" y="19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629275" y="2393950"/>
            <a:ext cx="466725" cy="44450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270" y="28"/>
              </a:cxn>
              <a:cxn ang="0">
                <a:pos x="294" y="22"/>
              </a:cxn>
            </a:cxnLst>
            <a:rect l="0" t="0" r="r" b="b"/>
            <a:pathLst>
              <a:path w="294" h="28">
                <a:moveTo>
                  <a:pt x="0" y="22"/>
                </a:moveTo>
                <a:cubicBezTo>
                  <a:pt x="87" y="16"/>
                  <a:pt x="187" y="0"/>
                  <a:pt x="270" y="28"/>
                </a:cubicBezTo>
                <a:cubicBezTo>
                  <a:pt x="278" y="26"/>
                  <a:pt x="294" y="22"/>
                  <a:pt x="294" y="2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5419725" y="1571625"/>
            <a:ext cx="190500" cy="89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96"/>
              </a:cxn>
              <a:cxn ang="0">
                <a:pos x="54" y="132"/>
              </a:cxn>
              <a:cxn ang="0">
                <a:pos x="60" y="150"/>
              </a:cxn>
              <a:cxn ang="0">
                <a:pos x="78" y="264"/>
              </a:cxn>
              <a:cxn ang="0">
                <a:pos x="90" y="300"/>
              </a:cxn>
              <a:cxn ang="0">
                <a:pos x="108" y="384"/>
              </a:cxn>
              <a:cxn ang="0">
                <a:pos x="114" y="402"/>
              </a:cxn>
              <a:cxn ang="0">
                <a:pos x="120" y="492"/>
              </a:cxn>
              <a:cxn ang="0">
                <a:pos x="114" y="522"/>
              </a:cxn>
              <a:cxn ang="0">
                <a:pos x="108" y="564"/>
              </a:cxn>
            </a:cxnLst>
            <a:rect l="0" t="0" r="r" b="b"/>
            <a:pathLst>
              <a:path w="120" h="564">
                <a:moveTo>
                  <a:pt x="0" y="0"/>
                </a:moveTo>
                <a:cubicBezTo>
                  <a:pt x="36" y="71"/>
                  <a:pt x="23" y="39"/>
                  <a:pt x="42" y="96"/>
                </a:cubicBezTo>
                <a:cubicBezTo>
                  <a:pt x="46" y="108"/>
                  <a:pt x="50" y="120"/>
                  <a:pt x="54" y="132"/>
                </a:cubicBezTo>
                <a:cubicBezTo>
                  <a:pt x="56" y="138"/>
                  <a:pt x="60" y="150"/>
                  <a:pt x="60" y="150"/>
                </a:cubicBezTo>
                <a:cubicBezTo>
                  <a:pt x="65" y="188"/>
                  <a:pt x="68" y="227"/>
                  <a:pt x="78" y="264"/>
                </a:cubicBezTo>
                <a:cubicBezTo>
                  <a:pt x="81" y="276"/>
                  <a:pt x="90" y="300"/>
                  <a:pt x="90" y="300"/>
                </a:cubicBezTo>
                <a:cubicBezTo>
                  <a:pt x="98" y="361"/>
                  <a:pt x="91" y="333"/>
                  <a:pt x="108" y="384"/>
                </a:cubicBezTo>
                <a:cubicBezTo>
                  <a:pt x="110" y="390"/>
                  <a:pt x="114" y="402"/>
                  <a:pt x="114" y="402"/>
                </a:cubicBezTo>
                <a:cubicBezTo>
                  <a:pt x="105" y="429"/>
                  <a:pt x="117" y="463"/>
                  <a:pt x="120" y="492"/>
                </a:cubicBezTo>
                <a:cubicBezTo>
                  <a:pt x="118" y="502"/>
                  <a:pt x="116" y="512"/>
                  <a:pt x="114" y="522"/>
                </a:cubicBezTo>
                <a:cubicBezTo>
                  <a:pt x="112" y="536"/>
                  <a:pt x="108" y="564"/>
                  <a:pt x="108" y="56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5248275" y="2533650"/>
            <a:ext cx="314325" cy="39052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150" y="90"/>
              </a:cxn>
              <a:cxn ang="0">
                <a:pos x="180" y="36"/>
              </a:cxn>
              <a:cxn ang="0">
                <a:pos x="192" y="18"/>
              </a:cxn>
              <a:cxn ang="0">
                <a:pos x="198" y="0"/>
              </a:cxn>
            </a:cxnLst>
            <a:rect l="0" t="0" r="r" b="b"/>
            <a:pathLst>
              <a:path w="198" h="246">
                <a:moveTo>
                  <a:pt x="0" y="246"/>
                </a:moveTo>
                <a:cubicBezTo>
                  <a:pt x="37" y="207"/>
                  <a:pt x="97" y="130"/>
                  <a:pt x="150" y="90"/>
                </a:cubicBezTo>
                <a:cubicBezTo>
                  <a:pt x="157" y="69"/>
                  <a:pt x="170" y="56"/>
                  <a:pt x="180" y="36"/>
                </a:cubicBezTo>
                <a:cubicBezTo>
                  <a:pt x="183" y="30"/>
                  <a:pt x="189" y="24"/>
                  <a:pt x="192" y="18"/>
                </a:cubicBezTo>
                <a:cubicBezTo>
                  <a:pt x="195" y="12"/>
                  <a:pt x="198" y="0"/>
                  <a:pt x="19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7" name="Freeform 115"/>
          <p:cNvSpPr>
            <a:spLocks/>
          </p:cNvSpPr>
          <p:nvPr/>
        </p:nvSpPr>
        <p:spPr bwMode="auto">
          <a:xfrm>
            <a:off x="4981575" y="2143125"/>
            <a:ext cx="573088" cy="280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54"/>
              </a:cxn>
              <a:cxn ang="0">
                <a:pos x="162" y="72"/>
              </a:cxn>
              <a:cxn ang="0">
                <a:pos x="240" y="120"/>
              </a:cxn>
              <a:cxn ang="0">
                <a:pos x="306" y="150"/>
              </a:cxn>
              <a:cxn ang="0">
                <a:pos x="360" y="174"/>
              </a:cxn>
            </a:cxnLst>
            <a:rect l="0" t="0" r="r" b="b"/>
            <a:pathLst>
              <a:path w="361" h="177">
                <a:moveTo>
                  <a:pt x="0" y="0"/>
                </a:moveTo>
                <a:cubicBezTo>
                  <a:pt x="38" y="21"/>
                  <a:pt x="78" y="44"/>
                  <a:pt x="120" y="54"/>
                </a:cubicBezTo>
                <a:cubicBezTo>
                  <a:pt x="186" y="98"/>
                  <a:pt x="85" y="33"/>
                  <a:pt x="162" y="72"/>
                </a:cubicBezTo>
                <a:cubicBezTo>
                  <a:pt x="189" y="85"/>
                  <a:pt x="213" y="107"/>
                  <a:pt x="240" y="120"/>
                </a:cubicBezTo>
                <a:cubicBezTo>
                  <a:pt x="262" y="131"/>
                  <a:pt x="284" y="139"/>
                  <a:pt x="306" y="150"/>
                </a:cubicBezTo>
                <a:cubicBezTo>
                  <a:pt x="361" y="177"/>
                  <a:pt x="322" y="174"/>
                  <a:pt x="360" y="17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8" name="Freeform 116"/>
          <p:cNvSpPr>
            <a:spLocks/>
          </p:cNvSpPr>
          <p:nvPr/>
        </p:nvSpPr>
        <p:spPr bwMode="auto">
          <a:xfrm>
            <a:off x="4810125" y="1257300"/>
            <a:ext cx="619125" cy="342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" y="66"/>
              </a:cxn>
              <a:cxn ang="0">
                <a:pos x="258" y="150"/>
              </a:cxn>
              <a:cxn ang="0">
                <a:pos x="330" y="174"/>
              </a:cxn>
              <a:cxn ang="0">
                <a:pos x="390" y="216"/>
              </a:cxn>
            </a:cxnLst>
            <a:rect l="0" t="0" r="r" b="b"/>
            <a:pathLst>
              <a:path w="390" h="216">
                <a:moveTo>
                  <a:pt x="0" y="0"/>
                </a:moveTo>
                <a:cubicBezTo>
                  <a:pt x="31" y="18"/>
                  <a:pt x="77" y="54"/>
                  <a:pt x="114" y="66"/>
                </a:cubicBezTo>
                <a:cubicBezTo>
                  <a:pt x="158" y="99"/>
                  <a:pt x="209" y="125"/>
                  <a:pt x="258" y="150"/>
                </a:cubicBezTo>
                <a:cubicBezTo>
                  <a:pt x="281" y="161"/>
                  <a:pt x="330" y="174"/>
                  <a:pt x="330" y="174"/>
                </a:cubicBezTo>
                <a:cubicBezTo>
                  <a:pt x="353" y="189"/>
                  <a:pt x="370" y="196"/>
                  <a:pt x="390" y="2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9" name="Freeform 117"/>
          <p:cNvSpPr>
            <a:spLocks/>
          </p:cNvSpPr>
          <p:nvPr/>
        </p:nvSpPr>
        <p:spPr bwMode="auto">
          <a:xfrm>
            <a:off x="4933950" y="1628775"/>
            <a:ext cx="476250" cy="5334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90" y="300"/>
              </a:cxn>
              <a:cxn ang="0">
                <a:pos x="240" y="108"/>
              </a:cxn>
              <a:cxn ang="0">
                <a:pos x="300" y="0"/>
              </a:cxn>
            </a:cxnLst>
            <a:rect l="0" t="0" r="r" b="b"/>
            <a:pathLst>
              <a:path w="300" h="336">
                <a:moveTo>
                  <a:pt x="0" y="336"/>
                </a:moveTo>
                <a:cubicBezTo>
                  <a:pt x="30" y="324"/>
                  <a:pt x="61" y="313"/>
                  <a:pt x="90" y="300"/>
                </a:cubicBezTo>
                <a:cubicBezTo>
                  <a:pt x="174" y="262"/>
                  <a:pt x="202" y="184"/>
                  <a:pt x="240" y="108"/>
                </a:cubicBezTo>
                <a:cubicBezTo>
                  <a:pt x="258" y="72"/>
                  <a:pt x="300" y="41"/>
                  <a:pt x="30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0" name="Freeform 118"/>
          <p:cNvSpPr>
            <a:spLocks/>
          </p:cNvSpPr>
          <p:nvPr/>
        </p:nvSpPr>
        <p:spPr bwMode="auto">
          <a:xfrm>
            <a:off x="6105525" y="1790700"/>
            <a:ext cx="87313" cy="638175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42" y="252"/>
              </a:cxn>
              <a:cxn ang="0">
                <a:pos x="0" y="402"/>
              </a:cxn>
            </a:cxnLst>
            <a:rect l="0" t="0" r="r" b="b"/>
            <a:pathLst>
              <a:path w="55" h="402">
                <a:moveTo>
                  <a:pt x="36" y="0"/>
                </a:moveTo>
                <a:cubicBezTo>
                  <a:pt x="43" y="84"/>
                  <a:pt x="55" y="168"/>
                  <a:pt x="42" y="252"/>
                </a:cubicBezTo>
                <a:cubicBezTo>
                  <a:pt x="34" y="304"/>
                  <a:pt x="0" y="348"/>
                  <a:pt x="0" y="40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1" name="Freeform 119"/>
          <p:cNvSpPr>
            <a:spLocks/>
          </p:cNvSpPr>
          <p:nvPr/>
        </p:nvSpPr>
        <p:spPr bwMode="auto">
          <a:xfrm>
            <a:off x="6162675" y="1781175"/>
            <a:ext cx="449263" cy="574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96"/>
              </a:cxn>
              <a:cxn ang="0">
                <a:pos x="102" y="108"/>
              </a:cxn>
              <a:cxn ang="0">
                <a:pos x="156" y="162"/>
              </a:cxn>
              <a:cxn ang="0">
                <a:pos x="174" y="180"/>
              </a:cxn>
              <a:cxn ang="0">
                <a:pos x="246" y="288"/>
              </a:cxn>
              <a:cxn ang="0">
                <a:pos x="282" y="360"/>
              </a:cxn>
              <a:cxn ang="0">
                <a:pos x="282" y="354"/>
              </a:cxn>
            </a:cxnLst>
            <a:rect l="0" t="0" r="r" b="b"/>
            <a:pathLst>
              <a:path w="283" h="362">
                <a:moveTo>
                  <a:pt x="0" y="0"/>
                </a:moveTo>
                <a:cubicBezTo>
                  <a:pt x="28" y="32"/>
                  <a:pt x="55" y="65"/>
                  <a:pt x="84" y="96"/>
                </a:cubicBezTo>
                <a:cubicBezTo>
                  <a:pt x="89" y="101"/>
                  <a:pt x="97" y="103"/>
                  <a:pt x="102" y="108"/>
                </a:cubicBezTo>
                <a:cubicBezTo>
                  <a:pt x="102" y="108"/>
                  <a:pt x="147" y="153"/>
                  <a:pt x="156" y="162"/>
                </a:cubicBezTo>
                <a:cubicBezTo>
                  <a:pt x="162" y="168"/>
                  <a:pt x="174" y="180"/>
                  <a:pt x="174" y="180"/>
                </a:cubicBezTo>
                <a:cubicBezTo>
                  <a:pt x="188" y="222"/>
                  <a:pt x="222" y="252"/>
                  <a:pt x="246" y="288"/>
                </a:cubicBezTo>
                <a:cubicBezTo>
                  <a:pt x="261" y="311"/>
                  <a:pt x="270" y="336"/>
                  <a:pt x="282" y="360"/>
                </a:cubicBezTo>
                <a:cubicBezTo>
                  <a:pt x="283" y="362"/>
                  <a:pt x="282" y="356"/>
                  <a:pt x="282" y="35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2" name="Freeform 120"/>
          <p:cNvSpPr>
            <a:spLocks/>
          </p:cNvSpPr>
          <p:nvPr/>
        </p:nvSpPr>
        <p:spPr bwMode="auto">
          <a:xfrm>
            <a:off x="6105525" y="2314575"/>
            <a:ext cx="504825" cy="1143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150" y="42"/>
              </a:cxn>
              <a:cxn ang="0">
                <a:pos x="318" y="0"/>
              </a:cxn>
            </a:cxnLst>
            <a:rect l="0" t="0" r="r" b="b"/>
            <a:pathLst>
              <a:path w="318" h="72">
                <a:moveTo>
                  <a:pt x="0" y="72"/>
                </a:moveTo>
                <a:cubicBezTo>
                  <a:pt x="51" y="62"/>
                  <a:pt x="100" y="50"/>
                  <a:pt x="150" y="42"/>
                </a:cubicBezTo>
                <a:cubicBezTo>
                  <a:pt x="200" y="22"/>
                  <a:pt x="264" y="0"/>
                  <a:pt x="31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3" name="Freeform 121"/>
          <p:cNvSpPr>
            <a:spLocks/>
          </p:cNvSpPr>
          <p:nvPr/>
        </p:nvSpPr>
        <p:spPr bwMode="auto">
          <a:xfrm>
            <a:off x="6391275" y="2343150"/>
            <a:ext cx="228600" cy="51435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132" y="72"/>
              </a:cxn>
              <a:cxn ang="0">
                <a:pos x="90" y="150"/>
              </a:cxn>
              <a:cxn ang="0">
                <a:pos x="36" y="240"/>
              </a:cxn>
              <a:cxn ang="0">
                <a:pos x="0" y="324"/>
              </a:cxn>
            </a:cxnLst>
            <a:rect l="0" t="0" r="r" b="b"/>
            <a:pathLst>
              <a:path w="144" h="324">
                <a:moveTo>
                  <a:pt x="144" y="0"/>
                </a:moveTo>
                <a:cubicBezTo>
                  <a:pt x="143" y="11"/>
                  <a:pt x="139" y="56"/>
                  <a:pt x="132" y="72"/>
                </a:cubicBezTo>
                <a:cubicBezTo>
                  <a:pt x="120" y="99"/>
                  <a:pt x="102" y="123"/>
                  <a:pt x="90" y="150"/>
                </a:cubicBezTo>
                <a:cubicBezTo>
                  <a:pt x="77" y="180"/>
                  <a:pt x="59" y="217"/>
                  <a:pt x="36" y="240"/>
                </a:cubicBezTo>
                <a:cubicBezTo>
                  <a:pt x="26" y="269"/>
                  <a:pt x="22" y="302"/>
                  <a:pt x="0" y="32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4" name="Freeform 122"/>
          <p:cNvSpPr>
            <a:spLocks/>
          </p:cNvSpPr>
          <p:nvPr/>
        </p:nvSpPr>
        <p:spPr bwMode="auto">
          <a:xfrm>
            <a:off x="6105525" y="2457450"/>
            <a:ext cx="336550" cy="420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186"/>
              </a:cxn>
              <a:cxn ang="0">
                <a:pos x="192" y="252"/>
              </a:cxn>
              <a:cxn ang="0">
                <a:pos x="210" y="252"/>
              </a:cxn>
            </a:cxnLst>
            <a:rect l="0" t="0" r="r" b="b"/>
            <a:pathLst>
              <a:path w="212" h="265">
                <a:moveTo>
                  <a:pt x="0" y="0"/>
                </a:moveTo>
                <a:cubicBezTo>
                  <a:pt x="44" y="65"/>
                  <a:pt x="78" y="123"/>
                  <a:pt x="120" y="186"/>
                </a:cubicBezTo>
                <a:cubicBezTo>
                  <a:pt x="140" y="217"/>
                  <a:pt x="161" y="231"/>
                  <a:pt x="192" y="252"/>
                </a:cubicBezTo>
                <a:cubicBezTo>
                  <a:pt x="212" y="265"/>
                  <a:pt x="210" y="262"/>
                  <a:pt x="210" y="2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5" name="Freeform 123"/>
          <p:cNvSpPr>
            <a:spLocks/>
          </p:cNvSpPr>
          <p:nvPr/>
        </p:nvSpPr>
        <p:spPr bwMode="auto">
          <a:xfrm>
            <a:off x="6619875" y="1990725"/>
            <a:ext cx="590550" cy="333375"/>
          </a:xfrm>
          <a:custGeom>
            <a:avLst/>
            <a:gdLst/>
            <a:ahLst/>
            <a:cxnLst>
              <a:cxn ang="0">
                <a:pos x="0" y="210"/>
              </a:cxn>
              <a:cxn ang="0">
                <a:pos x="258" y="48"/>
              </a:cxn>
              <a:cxn ang="0">
                <a:pos x="348" y="6"/>
              </a:cxn>
              <a:cxn ang="0">
                <a:pos x="372" y="0"/>
              </a:cxn>
            </a:cxnLst>
            <a:rect l="0" t="0" r="r" b="b"/>
            <a:pathLst>
              <a:path w="372" h="210">
                <a:moveTo>
                  <a:pt x="0" y="210"/>
                </a:moveTo>
                <a:cubicBezTo>
                  <a:pt x="61" y="164"/>
                  <a:pt x="176" y="68"/>
                  <a:pt x="258" y="48"/>
                </a:cubicBezTo>
                <a:cubicBezTo>
                  <a:pt x="284" y="30"/>
                  <a:pt x="317" y="14"/>
                  <a:pt x="348" y="6"/>
                </a:cubicBezTo>
                <a:cubicBezTo>
                  <a:pt x="356" y="4"/>
                  <a:pt x="372" y="0"/>
                  <a:pt x="372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6" name="Freeform 124"/>
          <p:cNvSpPr>
            <a:spLocks/>
          </p:cNvSpPr>
          <p:nvPr/>
        </p:nvSpPr>
        <p:spPr bwMode="auto">
          <a:xfrm>
            <a:off x="7239000" y="1514475"/>
            <a:ext cx="247650" cy="514350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132" y="54"/>
              </a:cxn>
              <a:cxn ang="0">
                <a:pos x="84" y="108"/>
              </a:cxn>
              <a:cxn ang="0">
                <a:pos x="48" y="180"/>
              </a:cxn>
              <a:cxn ang="0">
                <a:pos x="0" y="324"/>
              </a:cxn>
            </a:cxnLst>
            <a:rect l="0" t="0" r="r" b="b"/>
            <a:pathLst>
              <a:path w="156" h="324">
                <a:moveTo>
                  <a:pt x="156" y="0"/>
                </a:moveTo>
                <a:cubicBezTo>
                  <a:pt x="147" y="18"/>
                  <a:pt x="143" y="38"/>
                  <a:pt x="132" y="54"/>
                </a:cubicBezTo>
                <a:cubicBezTo>
                  <a:pt x="119" y="73"/>
                  <a:pt x="99" y="90"/>
                  <a:pt x="84" y="108"/>
                </a:cubicBezTo>
                <a:cubicBezTo>
                  <a:pt x="67" y="128"/>
                  <a:pt x="60" y="157"/>
                  <a:pt x="48" y="180"/>
                </a:cubicBezTo>
                <a:cubicBezTo>
                  <a:pt x="28" y="220"/>
                  <a:pt x="0" y="277"/>
                  <a:pt x="0" y="32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7" name="Freeform 125"/>
          <p:cNvSpPr>
            <a:spLocks/>
          </p:cNvSpPr>
          <p:nvPr/>
        </p:nvSpPr>
        <p:spPr bwMode="auto">
          <a:xfrm>
            <a:off x="7219950" y="1952625"/>
            <a:ext cx="338138" cy="371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08"/>
              </a:cxn>
              <a:cxn ang="0">
                <a:pos x="120" y="126"/>
              </a:cxn>
              <a:cxn ang="0">
                <a:pos x="156" y="150"/>
              </a:cxn>
              <a:cxn ang="0">
                <a:pos x="174" y="186"/>
              </a:cxn>
              <a:cxn ang="0">
                <a:pos x="198" y="210"/>
              </a:cxn>
            </a:cxnLst>
            <a:rect l="0" t="0" r="r" b="b"/>
            <a:pathLst>
              <a:path w="213" h="234">
                <a:moveTo>
                  <a:pt x="0" y="0"/>
                </a:moveTo>
                <a:cubicBezTo>
                  <a:pt x="35" y="38"/>
                  <a:pt x="65" y="79"/>
                  <a:pt x="108" y="108"/>
                </a:cubicBezTo>
                <a:cubicBezTo>
                  <a:pt x="112" y="114"/>
                  <a:pt x="115" y="121"/>
                  <a:pt x="120" y="126"/>
                </a:cubicBezTo>
                <a:cubicBezTo>
                  <a:pt x="131" y="135"/>
                  <a:pt x="156" y="150"/>
                  <a:pt x="156" y="150"/>
                </a:cubicBezTo>
                <a:cubicBezTo>
                  <a:pt x="163" y="161"/>
                  <a:pt x="166" y="176"/>
                  <a:pt x="174" y="186"/>
                </a:cubicBezTo>
                <a:cubicBezTo>
                  <a:pt x="213" y="234"/>
                  <a:pt x="178" y="171"/>
                  <a:pt x="198" y="21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8" name="Freeform 126"/>
          <p:cNvSpPr>
            <a:spLocks/>
          </p:cNvSpPr>
          <p:nvPr/>
        </p:nvSpPr>
        <p:spPr bwMode="auto">
          <a:xfrm>
            <a:off x="7248525" y="2286000"/>
            <a:ext cx="285750" cy="461963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108" y="108"/>
              </a:cxn>
              <a:cxn ang="0">
                <a:pos x="84" y="162"/>
              </a:cxn>
              <a:cxn ang="0">
                <a:pos x="48" y="216"/>
              </a:cxn>
              <a:cxn ang="0">
                <a:pos x="12" y="288"/>
              </a:cxn>
              <a:cxn ang="0">
                <a:pos x="0" y="288"/>
              </a:cxn>
            </a:cxnLst>
            <a:rect l="0" t="0" r="r" b="b"/>
            <a:pathLst>
              <a:path w="180" h="291">
                <a:moveTo>
                  <a:pt x="180" y="0"/>
                </a:moveTo>
                <a:cubicBezTo>
                  <a:pt x="156" y="36"/>
                  <a:pt x="132" y="72"/>
                  <a:pt x="108" y="108"/>
                </a:cubicBezTo>
                <a:cubicBezTo>
                  <a:pt x="98" y="123"/>
                  <a:pt x="93" y="146"/>
                  <a:pt x="84" y="162"/>
                </a:cubicBezTo>
                <a:cubicBezTo>
                  <a:pt x="84" y="162"/>
                  <a:pt x="54" y="207"/>
                  <a:pt x="48" y="216"/>
                </a:cubicBezTo>
                <a:cubicBezTo>
                  <a:pt x="41" y="227"/>
                  <a:pt x="20" y="280"/>
                  <a:pt x="12" y="288"/>
                </a:cubicBezTo>
                <a:cubicBezTo>
                  <a:pt x="9" y="291"/>
                  <a:pt x="4" y="288"/>
                  <a:pt x="0" y="28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9" name="Freeform 127"/>
          <p:cNvSpPr>
            <a:spLocks/>
          </p:cNvSpPr>
          <p:nvPr/>
        </p:nvSpPr>
        <p:spPr bwMode="auto">
          <a:xfrm>
            <a:off x="6989763" y="2276475"/>
            <a:ext cx="563562" cy="309563"/>
          </a:xfrm>
          <a:custGeom>
            <a:avLst/>
            <a:gdLst/>
            <a:ahLst/>
            <a:cxnLst>
              <a:cxn ang="0">
                <a:pos x="355" y="0"/>
              </a:cxn>
              <a:cxn ang="0">
                <a:pos x="145" y="72"/>
              </a:cxn>
              <a:cxn ang="0">
                <a:pos x="73" y="114"/>
              </a:cxn>
              <a:cxn ang="0">
                <a:pos x="37" y="138"/>
              </a:cxn>
              <a:cxn ang="0">
                <a:pos x="13" y="168"/>
              </a:cxn>
              <a:cxn ang="0">
                <a:pos x="1" y="180"/>
              </a:cxn>
            </a:cxnLst>
            <a:rect l="0" t="0" r="r" b="b"/>
            <a:pathLst>
              <a:path w="355" h="195">
                <a:moveTo>
                  <a:pt x="355" y="0"/>
                </a:moveTo>
                <a:cubicBezTo>
                  <a:pt x="267" y="11"/>
                  <a:pt x="217" y="24"/>
                  <a:pt x="145" y="72"/>
                </a:cubicBezTo>
                <a:cubicBezTo>
                  <a:pt x="121" y="88"/>
                  <a:pt x="98" y="97"/>
                  <a:pt x="73" y="114"/>
                </a:cubicBezTo>
                <a:cubicBezTo>
                  <a:pt x="61" y="122"/>
                  <a:pt x="37" y="138"/>
                  <a:pt x="37" y="138"/>
                </a:cubicBezTo>
                <a:cubicBezTo>
                  <a:pt x="25" y="173"/>
                  <a:pt x="40" y="141"/>
                  <a:pt x="13" y="168"/>
                </a:cubicBezTo>
                <a:cubicBezTo>
                  <a:pt x="0" y="181"/>
                  <a:pt x="1" y="195"/>
                  <a:pt x="1" y="1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0" name="Freeform 128"/>
          <p:cNvSpPr>
            <a:spLocks/>
          </p:cNvSpPr>
          <p:nvPr/>
        </p:nvSpPr>
        <p:spPr bwMode="auto">
          <a:xfrm>
            <a:off x="7258050" y="1933575"/>
            <a:ext cx="504825" cy="95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6"/>
              </a:cxn>
              <a:cxn ang="0">
                <a:pos x="294" y="24"/>
              </a:cxn>
              <a:cxn ang="0">
                <a:pos x="318" y="60"/>
              </a:cxn>
            </a:cxnLst>
            <a:rect l="0" t="0" r="r" b="b"/>
            <a:pathLst>
              <a:path w="318" h="60">
                <a:moveTo>
                  <a:pt x="0" y="0"/>
                </a:moveTo>
                <a:cubicBezTo>
                  <a:pt x="64" y="8"/>
                  <a:pt x="126" y="3"/>
                  <a:pt x="192" y="6"/>
                </a:cubicBezTo>
                <a:cubicBezTo>
                  <a:pt x="228" y="10"/>
                  <a:pt x="260" y="13"/>
                  <a:pt x="294" y="24"/>
                </a:cubicBezTo>
                <a:cubicBezTo>
                  <a:pt x="302" y="36"/>
                  <a:pt x="318" y="60"/>
                  <a:pt x="318" y="6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1" name="Freeform 129"/>
          <p:cNvSpPr>
            <a:spLocks/>
          </p:cNvSpPr>
          <p:nvPr/>
        </p:nvSpPr>
        <p:spPr bwMode="auto">
          <a:xfrm>
            <a:off x="7448550" y="1023938"/>
            <a:ext cx="287338" cy="519112"/>
          </a:xfrm>
          <a:custGeom>
            <a:avLst/>
            <a:gdLst/>
            <a:ahLst/>
            <a:cxnLst>
              <a:cxn ang="0">
                <a:pos x="0" y="327"/>
              </a:cxn>
              <a:cxn ang="0">
                <a:pos x="90" y="159"/>
              </a:cxn>
              <a:cxn ang="0">
                <a:pos x="102" y="123"/>
              </a:cxn>
              <a:cxn ang="0">
                <a:pos x="156" y="51"/>
              </a:cxn>
              <a:cxn ang="0">
                <a:pos x="180" y="21"/>
              </a:cxn>
            </a:cxnLst>
            <a:rect l="0" t="0" r="r" b="b"/>
            <a:pathLst>
              <a:path w="181" h="327">
                <a:moveTo>
                  <a:pt x="0" y="327"/>
                </a:moveTo>
                <a:cubicBezTo>
                  <a:pt x="32" y="273"/>
                  <a:pt x="65" y="216"/>
                  <a:pt x="90" y="159"/>
                </a:cubicBezTo>
                <a:cubicBezTo>
                  <a:pt x="95" y="147"/>
                  <a:pt x="95" y="134"/>
                  <a:pt x="102" y="123"/>
                </a:cubicBezTo>
                <a:cubicBezTo>
                  <a:pt x="120" y="96"/>
                  <a:pt x="137" y="76"/>
                  <a:pt x="156" y="51"/>
                </a:cubicBezTo>
                <a:cubicBezTo>
                  <a:pt x="181" y="19"/>
                  <a:pt x="180" y="0"/>
                  <a:pt x="180" y="2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2" name="Freeform 130"/>
          <p:cNvSpPr>
            <a:spLocks/>
          </p:cNvSpPr>
          <p:nvPr/>
        </p:nvSpPr>
        <p:spPr bwMode="auto">
          <a:xfrm>
            <a:off x="7781925" y="981075"/>
            <a:ext cx="161925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84"/>
              </a:cxn>
              <a:cxn ang="0">
                <a:pos x="102" y="144"/>
              </a:cxn>
            </a:cxnLst>
            <a:rect l="0" t="0" r="r" b="b"/>
            <a:pathLst>
              <a:path w="102" h="144">
                <a:moveTo>
                  <a:pt x="0" y="0"/>
                </a:moveTo>
                <a:cubicBezTo>
                  <a:pt x="22" y="27"/>
                  <a:pt x="41" y="55"/>
                  <a:pt x="60" y="84"/>
                </a:cubicBezTo>
                <a:cubicBezTo>
                  <a:pt x="74" y="105"/>
                  <a:pt x="77" y="131"/>
                  <a:pt x="102" y="14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3" name="Freeform 131"/>
          <p:cNvSpPr>
            <a:spLocks/>
          </p:cNvSpPr>
          <p:nvPr/>
        </p:nvSpPr>
        <p:spPr bwMode="auto">
          <a:xfrm>
            <a:off x="7905750" y="768350"/>
            <a:ext cx="25400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116" y="76"/>
              </a:cxn>
              <a:cxn ang="0">
                <a:pos x="144" y="24"/>
              </a:cxn>
              <a:cxn ang="0">
                <a:pos x="160" y="0"/>
              </a:cxn>
            </a:cxnLst>
            <a:rect l="0" t="0" r="r" b="b"/>
            <a:pathLst>
              <a:path w="160" h="256">
                <a:moveTo>
                  <a:pt x="0" y="256"/>
                </a:moveTo>
                <a:cubicBezTo>
                  <a:pt x="48" y="202"/>
                  <a:pt x="76" y="136"/>
                  <a:pt x="116" y="76"/>
                </a:cubicBezTo>
                <a:cubicBezTo>
                  <a:pt x="127" y="59"/>
                  <a:pt x="135" y="41"/>
                  <a:pt x="144" y="24"/>
                </a:cubicBezTo>
                <a:cubicBezTo>
                  <a:pt x="149" y="16"/>
                  <a:pt x="160" y="0"/>
                  <a:pt x="16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4" name="Freeform 132"/>
          <p:cNvSpPr>
            <a:spLocks/>
          </p:cNvSpPr>
          <p:nvPr/>
        </p:nvSpPr>
        <p:spPr bwMode="auto">
          <a:xfrm>
            <a:off x="7913688" y="1130300"/>
            <a:ext cx="68262" cy="69850"/>
          </a:xfrm>
          <a:custGeom>
            <a:avLst/>
            <a:gdLst/>
            <a:ahLst/>
            <a:cxnLst>
              <a:cxn ang="0">
                <a:pos x="7" y="12"/>
              </a:cxn>
              <a:cxn ang="0">
                <a:pos x="39" y="16"/>
              </a:cxn>
              <a:cxn ang="0">
                <a:pos x="35" y="32"/>
              </a:cxn>
              <a:cxn ang="0">
                <a:pos x="19" y="28"/>
              </a:cxn>
              <a:cxn ang="0">
                <a:pos x="35" y="0"/>
              </a:cxn>
              <a:cxn ang="0">
                <a:pos x="23" y="32"/>
              </a:cxn>
              <a:cxn ang="0">
                <a:pos x="31" y="8"/>
              </a:cxn>
              <a:cxn ang="0">
                <a:pos x="15" y="28"/>
              </a:cxn>
              <a:cxn ang="0">
                <a:pos x="31" y="24"/>
              </a:cxn>
              <a:cxn ang="0">
                <a:pos x="27" y="36"/>
              </a:cxn>
              <a:cxn ang="0">
                <a:pos x="15" y="32"/>
              </a:cxn>
              <a:cxn ang="0">
                <a:pos x="23" y="44"/>
              </a:cxn>
            </a:cxnLst>
            <a:rect l="0" t="0" r="r" b="b"/>
            <a:pathLst>
              <a:path w="43" h="44">
                <a:moveTo>
                  <a:pt x="7" y="12"/>
                </a:moveTo>
                <a:cubicBezTo>
                  <a:pt x="18" y="13"/>
                  <a:pt x="30" y="10"/>
                  <a:pt x="39" y="16"/>
                </a:cubicBezTo>
                <a:cubicBezTo>
                  <a:pt x="43" y="19"/>
                  <a:pt x="40" y="29"/>
                  <a:pt x="35" y="32"/>
                </a:cubicBezTo>
                <a:cubicBezTo>
                  <a:pt x="30" y="35"/>
                  <a:pt x="24" y="29"/>
                  <a:pt x="19" y="28"/>
                </a:cubicBezTo>
                <a:cubicBezTo>
                  <a:pt x="13" y="11"/>
                  <a:pt x="18" y="6"/>
                  <a:pt x="35" y="0"/>
                </a:cubicBezTo>
                <a:cubicBezTo>
                  <a:pt x="41" y="18"/>
                  <a:pt x="38" y="22"/>
                  <a:pt x="23" y="32"/>
                </a:cubicBezTo>
                <a:cubicBezTo>
                  <a:pt x="3" y="19"/>
                  <a:pt x="0" y="0"/>
                  <a:pt x="31" y="8"/>
                </a:cubicBezTo>
                <a:cubicBezTo>
                  <a:pt x="37" y="25"/>
                  <a:pt x="34" y="34"/>
                  <a:pt x="15" y="28"/>
                </a:cubicBezTo>
                <a:cubicBezTo>
                  <a:pt x="6" y="2"/>
                  <a:pt x="21" y="9"/>
                  <a:pt x="31" y="24"/>
                </a:cubicBezTo>
                <a:cubicBezTo>
                  <a:pt x="30" y="28"/>
                  <a:pt x="31" y="34"/>
                  <a:pt x="27" y="36"/>
                </a:cubicBezTo>
                <a:cubicBezTo>
                  <a:pt x="23" y="38"/>
                  <a:pt x="17" y="28"/>
                  <a:pt x="15" y="32"/>
                </a:cubicBezTo>
                <a:cubicBezTo>
                  <a:pt x="13" y="36"/>
                  <a:pt x="23" y="44"/>
                  <a:pt x="23" y="4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5" name="Freeform 133"/>
          <p:cNvSpPr>
            <a:spLocks/>
          </p:cNvSpPr>
          <p:nvPr/>
        </p:nvSpPr>
        <p:spPr bwMode="auto">
          <a:xfrm>
            <a:off x="7943850" y="1162050"/>
            <a:ext cx="57150" cy="285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100"/>
              </a:cxn>
              <a:cxn ang="0">
                <a:pos x="28" y="180"/>
              </a:cxn>
            </a:cxnLst>
            <a:rect l="0" t="0" r="r" b="b"/>
            <a:pathLst>
              <a:path w="36" h="180">
                <a:moveTo>
                  <a:pt x="0" y="0"/>
                </a:moveTo>
                <a:cubicBezTo>
                  <a:pt x="11" y="34"/>
                  <a:pt x="25" y="67"/>
                  <a:pt x="36" y="100"/>
                </a:cubicBezTo>
                <a:cubicBezTo>
                  <a:pt x="33" y="127"/>
                  <a:pt x="28" y="153"/>
                  <a:pt x="28" y="1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6" name="Freeform 134"/>
          <p:cNvSpPr>
            <a:spLocks/>
          </p:cNvSpPr>
          <p:nvPr/>
        </p:nvSpPr>
        <p:spPr bwMode="auto">
          <a:xfrm>
            <a:off x="7848600" y="1460500"/>
            <a:ext cx="120650" cy="18415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28" y="92"/>
              </a:cxn>
              <a:cxn ang="0">
                <a:pos x="0" y="116"/>
              </a:cxn>
            </a:cxnLst>
            <a:rect l="0" t="0" r="r" b="b"/>
            <a:pathLst>
              <a:path w="76" h="116">
                <a:moveTo>
                  <a:pt x="76" y="0"/>
                </a:moveTo>
                <a:cubicBezTo>
                  <a:pt x="59" y="45"/>
                  <a:pt x="61" y="59"/>
                  <a:pt x="28" y="92"/>
                </a:cubicBezTo>
                <a:cubicBezTo>
                  <a:pt x="21" y="99"/>
                  <a:pt x="11" y="116"/>
                  <a:pt x="0" y="1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7" name="Freeform 135"/>
          <p:cNvSpPr>
            <a:spLocks/>
          </p:cNvSpPr>
          <p:nvPr/>
        </p:nvSpPr>
        <p:spPr bwMode="auto">
          <a:xfrm>
            <a:off x="8001000" y="1435100"/>
            <a:ext cx="69850" cy="146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44"/>
              </a:cxn>
              <a:cxn ang="0">
                <a:pos x="40" y="68"/>
              </a:cxn>
              <a:cxn ang="0">
                <a:pos x="44" y="92"/>
              </a:cxn>
            </a:cxnLst>
            <a:rect l="0" t="0" r="r" b="b"/>
            <a:pathLst>
              <a:path w="44" h="92">
                <a:moveTo>
                  <a:pt x="0" y="0"/>
                </a:moveTo>
                <a:cubicBezTo>
                  <a:pt x="8" y="15"/>
                  <a:pt x="16" y="30"/>
                  <a:pt x="24" y="44"/>
                </a:cubicBezTo>
                <a:cubicBezTo>
                  <a:pt x="29" y="52"/>
                  <a:pt x="40" y="68"/>
                  <a:pt x="40" y="68"/>
                </a:cubicBezTo>
                <a:cubicBezTo>
                  <a:pt x="44" y="89"/>
                  <a:pt x="44" y="81"/>
                  <a:pt x="44" y="9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8" name="Freeform 136"/>
          <p:cNvSpPr>
            <a:spLocks/>
          </p:cNvSpPr>
          <p:nvPr/>
        </p:nvSpPr>
        <p:spPr bwMode="auto">
          <a:xfrm>
            <a:off x="7886700" y="1581150"/>
            <a:ext cx="196850" cy="508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24" y="0"/>
              </a:cxn>
            </a:cxnLst>
            <a:rect l="0" t="0" r="r" b="b"/>
            <a:pathLst>
              <a:path w="124" h="32">
                <a:moveTo>
                  <a:pt x="0" y="32"/>
                </a:moveTo>
                <a:cubicBezTo>
                  <a:pt x="37" y="17"/>
                  <a:pt x="83" y="0"/>
                  <a:pt x="124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9" name="Freeform 137"/>
          <p:cNvSpPr>
            <a:spLocks/>
          </p:cNvSpPr>
          <p:nvPr/>
        </p:nvSpPr>
        <p:spPr bwMode="auto">
          <a:xfrm>
            <a:off x="7499350" y="1524000"/>
            <a:ext cx="400050" cy="101600"/>
          </a:xfrm>
          <a:custGeom>
            <a:avLst/>
            <a:gdLst/>
            <a:ahLst/>
            <a:cxnLst>
              <a:cxn ang="0">
                <a:pos x="252" y="64"/>
              </a:cxn>
              <a:cxn ang="0">
                <a:pos x="76" y="8"/>
              </a:cxn>
              <a:cxn ang="0">
                <a:pos x="52" y="4"/>
              </a:cxn>
              <a:cxn ang="0">
                <a:pos x="40" y="0"/>
              </a:cxn>
              <a:cxn ang="0">
                <a:pos x="0" y="4"/>
              </a:cxn>
            </a:cxnLst>
            <a:rect l="0" t="0" r="r" b="b"/>
            <a:pathLst>
              <a:path w="252" h="64">
                <a:moveTo>
                  <a:pt x="252" y="64"/>
                </a:moveTo>
                <a:cubicBezTo>
                  <a:pt x="187" y="57"/>
                  <a:pt x="137" y="26"/>
                  <a:pt x="76" y="8"/>
                </a:cubicBezTo>
                <a:cubicBezTo>
                  <a:pt x="68" y="6"/>
                  <a:pt x="60" y="6"/>
                  <a:pt x="52" y="4"/>
                </a:cubicBezTo>
                <a:cubicBezTo>
                  <a:pt x="48" y="3"/>
                  <a:pt x="44" y="1"/>
                  <a:pt x="40" y="0"/>
                </a:cubicBezTo>
                <a:cubicBezTo>
                  <a:pt x="27" y="1"/>
                  <a:pt x="0" y="4"/>
                  <a:pt x="0" y="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0" name="Freeform 138"/>
          <p:cNvSpPr>
            <a:spLocks/>
          </p:cNvSpPr>
          <p:nvPr/>
        </p:nvSpPr>
        <p:spPr bwMode="auto">
          <a:xfrm>
            <a:off x="7486650" y="1428750"/>
            <a:ext cx="4572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64" y="20"/>
              </a:cxn>
              <a:cxn ang="0">
                <a:pos x="288" y="0"/>
              </a:cxn>
            </a:cxnLst>
            <a:rect l="0" t="0" r="r" b="b"/>
            <a:pathLst>
              <a:path w="288" h="48">
                <a:moveTo>
                  <a:pt x="0" y="48"/>
                </a:moveTo>
                <a:cubicBezTo>
                  <a:pt x="54" y="40"/>
                  <a:pt x="111" y="33"/>
                  <a:pt x="164" y="20"/>
                </a:cubicBezTo>
                <a:cubicBezTo>
                  <a:pt x="208" y="9"/>
                  <a:pt x="240" y="0"/>
                  <a:pt x="28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1" name="Freeform 139"/>
          <p:cNvSpPr>
            <a:spLocks/>
          </p:cNvSpPr>
          <p:nvPr/>
        </p:nvSpPr>
        <p:spPr bwMode="auto">
          <a:xfrm>
            <a:off x="7486650" y="1524000"/>
            <a:ext cx="260350" cy="488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36"/>
              </a:cxn>
              <a:cxn ang="0">
                <a:pos x="120" y="80"/>
              </a:cxn>
              <a:cxn ang="0">
                <a:pos x="148" y="116"/>
              </a:cxn>
              <a:cxn ang="0">
                <a:pos x="160" y="164"/>
              </a:cxn>
              <a:cxn ang="0">
                <a:pos x="160" y="308"/>
              </a:cxn>
            </a:cxnLst>
            <a:rect l="0" t="0" r="r" b="b"/>
            <a:pathLst>
              <a:path w="164" h="308">
                <a:moveTo>
                  <a:pt x="0" y="0"/>
                </a:moveTo>
                <a:cubicBezTo>
                  <a:pt x="21" y="14"/>
                  <a:pt x="40" y="23"/>
                  <a:pt x="60" y="36"/>
                </a:cubicBezTo>
                <a:cubicBezTo>
                  <a:pt x="75" y="58"/>
                  <a:pt x="99" y="66"/>
                  <a:pt x="120" y="80"/>
                </a:cubicBezTo>
                <a:cubicBezTo>
                  <a:pt x="139" y="109"/>
                  <a:pt x="129" y="97"/>
                  <a:pt x="148" y="116"/>
                </a:cubicBezTo>
                <a:cubicBezTo>
                  <a:pt x="159" y="148"/>
                  <a:pt x="155" y="132"/>
                  <a:pt x="160" y="164"/>
                </a:cubicBezTo>
                <a:cubicBezTo>
                  <a:pt x="164" y="213"/>
                  <a:pt x="160" y="259"/>
                  <a:pt x="160" y="30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2" name="Freeform 140"/>
          <p:cNvSpPr>
            <a:spLocks/>
          </p:cNvSpPr>
          <p:nvPr/>
        </p:nvSpPr>
        <p:spPr bwMode="auto">
          <a:xfrm>
            <a:off x="7670800" y="2025650"/>
            <a:ext cx="63500" cy="2349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148"/>
              </a:cxn>
            </a:cxnLst>
            <a:rect l="0" t="0" r="r" b="b"/>
            <a:pathLst>
              <a:path w="40" h="148">
                <a:moveTo>
                  <a:pt x="40" y="0"/>
                </a:moveTo>
                <a:cubicBezTo>
                  <a:pt x="33" y="54"/>
                  <a:pt x="24" y="100"/>
                  <a:pt x="0" y="1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3" name="Freeform 141"/>
          <p:cNvSpPr>
            <a:spLocks/>
          </p:cNvSpPr>
          <p:nvPr/>
        </p:nvSpPr>
        <p:spPr bwMode="auto">
          <a:xfrm>
            <a:off x="7537450" y="2241550"/>
            <a:ext cx="158750" cy="698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60" y="24"/>
              </a:cxn>
              <a:cxn ang="0">
                <a:pos x="88" y="4"/>
              </a:cxn>
              <a:cxn ang="0">
                <a:pos x="100" y="0"/>
              </a:cxn>
            </a:cxnLst>
            <a:rect l="0" t="0" r="r" b="b"/>
            <a:pathLst>
              <a:path w="100" h="44">
                <a:moveTo>
                  <a:pt x="0" y="44"/>
                </a:moveTo>
                <a:cubicBezTo>
                  <a:pt x="23" y="38"/>
                  <a:pt x="41" y="36"/>
                  <a:pt x="60" y="24"/>
                </a:cubicBezTo>
                <a:cubicBezTo>
                  <a:pt x="67" y="19"/>
                  <a:pt x="80" y="8"/>
                  <a:pt x="88" y="4"/>
                </a:cubicBezTo>
                <a:cubicBezTo>
                  <a:pt x="92" y="2"/>
                  <a:pt x="100" y="0"/>
                  <a:pt x="10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4" name="Oval 142"/>
          <p:cNvSpPr>
            <a:spLocks noChangeArrowheads="1"/>
          </p:cNvSpPr>
          <p:nvPr/>
        </p:nvSpPr>
        <p:spPr bwMode="auto">
          <a:xfrm>
            <a:off x="762000" y="4419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5" name="Oval 143"/>
          <p:cNvSpPr>
            <a:spLocks noChangeArrowheads="1"/>
          </p:cNvSpPr>
          <p:nvPr/>
        </p:nvSpPr>
        <p:spPr bwMode="auto">
          <a:xfrm>
            <a:off x="3276600" y="5334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6" name="Oval 144"/>
          <p:cNvSpPr>
            <a:spLocks noChangeArrowheads="1"/>
          </p:cNvSpPr>
          <p:nvPr/>
        </p:nvSpPr>
        <p:spPr bwMode="auto">
          <a:xfrm>
            <a:off x="6324600" y="5638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7" name="Oval 145"/>
          <p:cNvSpPr>
            <a:spLocks noChangeArrowheads="1"/>
          </p:cNvSpPr>
          <p:nvPr/>
        </p:nvSpPr>
        <p:spPr bwMode="auto">
          <a:xfrm>
            <a:off x="8001000" y="5791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762000" y="685800"/>
            <a:ext cx="7467600" cy="5334000"/>
            <a:chOff x="762000" y="685800"/>
            <a:chExt cx="7467600" cy="5334000"/>
          </a:xfrm>
        </p:grpSpPr>
        <p:grpSp>
          <p:nvGrpSpPr>
            <p:cNvPr id="145" name="Group 144"/>
            <p:cNvGrpSpPr/>
            <p:nvPr/>
          </p:nvGrpSpPr>
          <p:grpSpPr>
            <a:xfrm>
              <a:off x="838200" y="685800"/>
              <a:ext cx="6477000" cy="4191000"/>
              <a:chOff x="838200" y="685800"/>
              <a:chExt cx="6477000" cy="4191000"/>
            </a:xfrm>
            <a:solidFill>
              <a:srgbClr val="000000"/>
            </a:solidFill>
          </p:grpSpPr>
          <p:grpSp>
            <p:nvGrpSpPr>
              <p:cNvPr id="164" name="Group 163"/>
              <p:cNvGrpSpPr/>
              <p:nvPr/>
            </p:nvGrpSpPr>
            <p:grpSpPr>
              <a:xfrm>
                <a:off x="838200" y="685800"/>
                <a:ext cx="2057400" cy="2895600"/>
                <a:chOff x="838200" y="685800"/>
                <a:chExt cx="2057400" cy="2895600"/>
              </a:xfrm>
              <a:grpFill/>
            </p:grpSpPr>
            <p:sp>
              <p:nvSpPr>
                <p:cNvPr id="191" name="Oval 3"/>
                <p:cNvSpPr>
                  <a:spLocks noChangeArrowheads="1"/>
                </p:cNvSpPr>
                <p:nvPr/>
              </p:nvSpPr>
              <p:spPr bwMode="auto">
                <a:xfrm>
                  <a:off x="990600" y="3200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Oval 4"/>
                <p:cNvSpPr>
                  <a:spLocks noChangeArrowheads="1"/>
                </p:cNvSpPr>
                <p:nvPr/>
              </p:nvSpPr>
              <p:spPr bwMode="auto">
                <a:xfrm>
                  <a:off x="2057400" y="1752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Oval 5"/>
                <p:cNvSpPr>
                  <a:spLocks noChangeArrowheads="1"/>
                </p:cNvSpPr>
                <p:nvPr/>
              </p:nvSpPr>
              <p:spPr bwMode="auto">
                <a:xfrm>
                  <a:off x="1143000" y="685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6"/>
                <p:cNvSpPr>
                  <a:spLocks noChangeArrowheads="1"/>
                </p:cNvSpPr>
                <p:nvPr/>
              </p:nvSpPr>
              <p:spPr bwMode="auto">
                <a:xfrm>
                  <a:off x="838200" y="1447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7"/>
                <p:cNvSpPr>
                  <a:spLocks noChangeArrowheads="1"/>
                </p:cNvSpPr>
                <p:nvPr/>
              </p:nvSpPr>
              <p:spPr bwMode="auto">
                <a:xfrm>
                  <a:off x="1524000" y="2667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Oval 8"/>
                <p:cNvSpPr>
                  <a:spLocks noChangeArrowheads="1"/>
                </p:cNvSpPr>
                <p:nvPr/>
              </p:nvSpPr>
              <p:spPr bwMode="auto">
                <a:xfrm>
                  <a:off x="2438400" y="1143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Oval 9"/>
                <p:cNvSpPr>
                  <a:spLocks noChangeArrowheads="1"/>
                </p:cNvSpPr>
                <p:nvPr/>
              </p:nvSpPr>
              <p:spPr bwMode="auto">
                <a:xfrm>
                  <a:off x="1981200" y="3352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12"/>
                <p:cNvSpPr>
                  <a:spLocks noChangeArrowheads="1"/>
                </p:cNvSpPr>
                <p:nvPr/>
              </p:nvSpPr>
              <p:spPr bwMode="auto">
                <a:xfrm>
                  <a:off x="2667000" y="198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Oval 13"/>
                <p:cNvSpPr>
                  <a:spLocks noChangeArrowheads="1"/>
                </p:cNvSpPr>
                <p:nvPr/>
              </p:nvSpPr>
              <p:spPr bwMode="auto">
                <a:xfrm>
                  <a:off x="2133600" y="2743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5" name="Oval 17"/>
              <p:cNvSpPr>
                <a:spLocks noChangeArrowheads="1"/>
              </p:cNvSpPr>
              <p:nvPr/>
            </p:nvSpPr>
            <p:spPr bwMode="auto">
              <a:xfrm>
                <a:off x="4648200" y="1143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6" name="Oval 18"/>
              <p:cNvSpPr>
                <a:spLocks noChangeArrowheads="1"/>
              </p:cNvSpPr>
              <p:nvPr/>
            </p:nvSpPr>
            <p:spPr bwMode="auto">
              <a:xfrm>
                <a:off x="3962400" y="9144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7" name="Oval 19"/>
              <p:cNvSpPr>
                <a:spLocks noChangeArrowheads="1"/>
              </p:cNvSpPr>
              <p:nvPr/>
            </p:nvSpPr>
            <p:spPr bwMode="auto">
              <a:xfrm>
                <a:off x="3886200" y="1600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8" name="Oval 26"/>
              <p:cNvSpPr>
                <a:spLocks noChangeArrowheads="1"/>
              </p:cNvSpPr>
              <p:nvPr/>
            </p:nvSpPr>
            <p:spPr bwMode="auto">
              <a:xfrm>
                <a:off x="5334000" y="14478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733800" y="2057400"/>
                <a:ext cx="3581400" cy="2819400"/>
                <a:chOff x="3733800" y="2057400"/>
                <a:chExt cx="3581400" cy="2819400"/>
              </a:xfrm>
              <a:grpFill/>
            </p:grpSpPr>
            <p:sp>
              <p:nvSpPr>
                <p:cNvPr id="170" name="Oval 14"/>
                <p:cNvSpPr>
                  <a:spLocks noChangeArrowheads="1"/>
                </p:cNvSpPr>
                <p:nvPr/>
              </p:nvSpPr>
              <p:spPr bwMode="auto">
                <a:xfrm>
                  <a:off x="5181600" y="3581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Oval 15"/>
                <p:cNvSpPr>
                  <a:spLocks noChangeArrowheads="1"/>
                </p:cNvSpPr>
                <p:nvPr/>
              </p:nvSpPr>
              <p:spPr bwMode="auto">
                <a:xfrm>
                  <a:off x="5105400" y="2819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Oval 16"/>
                <p:cNvSpPr>
                  <a:spLocks noChangeArrowheads="1"/>
                </p:cNvSpPr>
                <p:nvPr/>
              </p:nvSpPr>
              <p:spPr bwMode="auto">
                <a:xfrm>
                  <a:off x="4800600" y="2057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Oval 20"/>
                <p:cNvSpPr>
                  <a:spLocks noChangeArrowheads="1"/>
                </p:cNvSpPr>
                <p:nvPr/>
              </p:nvSpPr>
              <p:spPr bwMode="auto">
                <a:xfrm>
                  <a:off x="4038600" y="2209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Oval 21"/>
                <p:cNvSpPr>
                  <a:spLocks noChangeArrowheads="1"/>
                </p:cNvSpPr>
                <p:nvPr/>
              </p:nvSpPr>
              <p:spPr bwMode="auto">
                <a:xfrm>
                  <a:off x="3962400" y="2971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Oval 22"/>
                <p:cNvSpPr>
                  <a:spLocks noChangeArrowheads="1"/>
                </p:cNvSpPr>
                <p:nvPr/>
              </p:nvSpPr>
              <p:spPr bwMode="auto">
                <a:xfrm>
                  <a:off x="4191000" y="3505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Oval 23"/>
                <p:cNvSpPr>
                  <a:spLocks noChangeArrowheads="1"/>
                </p:cNvSpPr>
                <p:nvPr/>
              </p:nvSpPr>
              <p:spPr bwMode="auto">
                <a:xfrm>
                  <a:off x="37338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Oval 24"/>
                <p:cNvSpPr>
                  <a:spLocks noChangeArrowheads="1"/>
                </p:cNvSpPr>
                <p:nvPr/>
              </p:nvSpPr>
              <p:spPr bwMode="auto">
                <a:xfrm>
                  <a:off x="66294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Oval 25"/>
                <p:cNvSpPr>
                  <a:spLocks noChangeArrowheads="1"/>
                </p:cNvSpPr>
                <p:nvPr/>
              </p:nvSpPr>
              <p:spPr bwMode="auto">
                <a:xfrm>
                  <a:off x="60960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Oval 27"/>
                <p:cNvSpPr>
                  <a:spLocks noChangeArrowheads="1"/>
                </p:cNvSpPr>
                <p:nvPr/>
              </p:nvSpPr>
              <p:spPr bwMode="auto">
                <a:xfrm>
                  <a:off x="5486400" y="2362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Oval 28"/>
                <p:cNvSpPr>
                  <a:spLocks noChangeArrowheads="1"/>
                </p:cNvSpPr>
                <p:nvPr/>
              </p:nvSpPr>
              <p:spPr bwMode="auto">
                <a:xfrm>
                  <a:off x="5638800" y="3962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Oval 29"/>
                <p:cNvSpPr>
                  <a:spLocks noChangeArrowheads="1"/>
                </p:cNvSpPr>
                <p:nvPr/>
              </p:nvSpPr>
              <p:spPr bwMode="auto">
                <a:xfrm>
                  <a:off x="5181600" y="4191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Oval 30"/>
                <p:cNvSpPr>
                  <a:spLocks noChangeArrowheads="1"/>
                </p:cNvSpPr>
                <p:nvPr/>
              </p:nvSpPr>
              <p:spPr bwMode="auto">
                <a:xfrm>
                  <a:off x="6019800" y="2362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Oval 32"/>
                <p:cNvSpPr>
                  <a:spLocks noChangeArrowheads="1"/>
                </p:cNvSpPr>
                <p:nvPr/>
              </p:nvSpPr>
              <p:spPr bwMode="auto">
                <a:xfrm>
                  <a:off x="6172200" y="3276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val 33"/>
                <p:cNvSpPr>
                  <a:spLocks noChangeArrowheads="1"/>
                </p:cNvSpPr>
                <p:nvPr/>
              </p:nvSpPr>
              <p:spPr bwMode="auto">
                <a:xfrm>
                  <a:off x="6324600" y="28194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val 34"/>
                <p:cNvSpPr>
                  <a:spLocks noChangeArrowheads="1"/>
                </p:cNvSpPr>
                <p:nvPr/>
              </p:nvSpPr>
              <p:spPr bwMode="auto">
                <a:xfrm>
                  <a:off x="6553200" y="22860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Oval 38"/>
                <p:cNvSpPr>
                  <a:spLocks noChangeArrowheads="1"/>
                </p:cNvSpPr>
                <p:nvPr/>
              </p:nvSpPr>
              <p:spPr bwMode="auto">
                <a:xfrm>
                  <a:off x="7086600" y="3505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Oval 39"/>
                <p:cNvSpPr>
                  <a:spLocks noChangeArrowheads="1"/>
                </p:cNvSpPr>
                <p:nvPr/>
              </p:nvSpPr>
              <p:spPr bwMode="auto">
                <a:xfrm>
                  <a:off x="6934200" y="2514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Oval 40"/>
                <p:cNvSpPr>
                  <a:spLocks noChangeArrowheads="1"/>
                </p:cNvSpPr>
                <p:nvPr/>
              </p:nvSpPr>
              <p:spPr bwMode="auto">
                <a:xfrm>
                  <a:off x="7162800" y="2743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41"/>
                <p:cNvSpPr>
                  <a:spLocks noChangeArrowheads="1"/>
                </p:cNvSpPr>
                <p:nvPr/>
              </p:nvSpPr>
              <p:spPr bwMode="auto">
                <a:xfrm>
                  <a:off x="7162800" y="3124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Oval 45"/>
                <p:cNvSpPr>
                  <a:spLocks noChangeArrowheads="1"/>
                </p:cNvSpPr>
                <p:nvPr/>
              </p:nvSpPr>
              <p:spPr bwMode="auto">
                <a:xfrm>
                  <a:off x="7010400" y="4648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6" name="Group 145"/>
            <p:cNvGrpSpPr/>
            <p:nvPr/>
          </p:nvGrpSpPr>
          <p:grpSpPr>
            <a:xfrm>
              <a:off x="6096000" y="685800"/>
              <a:ext cx="2133600" cy="1676400"/>
              <a:chOff x="6096000" y="685800"/>
              <a:chExt cx="2133600" cy="1676400"/>
            </a:xfrm>
            <a:solidFill>
              <a:srgbClr val="000000"/>
            </a:solidFill>
          </p:grpSpPr>
          <p:sp>
            <p:nvSpPr>
              <p:cNvPr id="155" name="Oval 31"/>
              <p:cNvSpPr>
                <a:spLocks noChangeArrowheads="1"/>
              </p:cNvSpPr>
              <p:nvPr/>
            </p:nvSpPr>
            <p:spPr bwMode="auto">
              <a:xfrm>
                <a:off x="6096000" y="1676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6" name="Oval 35"/>
              <p:cNvSpPr>
                <a:spLocks noChangeArrowheads="1"/>
              </p:cNvSpPr>
              <p:nvPr/>
            </p:nvSpPr>
            <p:spPr bwMode="auto">
              <a:xfrm>
                <a:off x="7162800" y="19050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7" name="Oval 36"/>
              <p:cNvSpPr>
                <a:spLocks noChangeArrowheads="1"/>
              </p:cNvSpPr>
              <p:nvPr/>
            </p:nvSpPr>
            <p:spPr bwMode="auto">
              <a:xfrm>
                <a:off x="7391400" y="1447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8" name="Oval 37"/>
              <p:cNvSpPr>
                <a:spLocks noChangeArrowheads="1"/>
              </p:cNvSpPr>
              <p:nvPr/>
            </p:nvSpPr>
            <p:spPr bwMode="auto">
              <a:xfrm>
                <a:off x="7696200" y="914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9" name="Oval 42"/>
              <p:cNvSpPr>
                <a:spLocks noChangeArrowheads="1"/>
              </p:cNvSpPr>
              <p:nvPr/>
            </p:nvSpPr>
            <p:spPr bwMode="auto">
              <a:xfrm>
                <a:off x="7467600" y="2209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0" name="Oval 43"/>
              <p:cNvSpPr>
                <a:spLocks noChangeArrowheads="1"/>
              </p:cNvSpPr>
              <p:nvPr/>
            </p:nvSpPr>
            <p:spPr bwMode="auto">
              <a:xfrm>
                <a:off x="8077200" y="685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1" name="Oval 44"/>
              <p:cNvSpPr>
                <a:spLocks noChangeArrowheads="1"/>
              </p:cNvSpPr>
              <p:nvPr/>
            </p:nvSpPr>
            <p:spPr bwMode="auto">
              <a:xfrm>
                <a:off x="7924800" y="13716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2" name="Oval 46"/>
              <p:cNvSpPr>
                <a:spLocks noChangeArrowheads="1"/>
              </p:cNvSpPr>
              <p:nvPr/>
            </p:nvSpPr>
            <p:spPr bwMode="auto">
              <a:xfrm>
                <a:off x="7696200" y="1981200"/>
                <a:ext cx="76200" cy="762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3" name="Oval 47"/>
              <p:cNvSpPr>
                <a:spLocks noChangeArrowheads="1"/>
              </p:cNvSpPr>
              <p:nvPr/>
            </p:nvSpPr>
            <p:spPr bwMode="auto">
              <a:xfrm>
                <a:off x="7848600" y="1600200"/>
                <a:ext cx="76200" cy="76200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762000" y="2743200"/>
              <a:ext cx="7467600" cy="3276600"/>
              <a:chOff x="762000" y="2743200"/>
              <a:chExt cx="7467600" cy="3276600"/>
            </a:xfrm>
            <a:solidFill>
              <a:srgbClr val="000000"/>
            </a:solidFill>
          </p:grpSpPr>
          <p:sp>
            <p:nvSpPr>
              <p:cNvPr id="148" name="Oval 10"/>
              <p:cNvSpPr>
                <a:spLocks noChangeArrowheads="1"/>
              </p:cNvSpPr>
              <p:nvPr/>
            </p:nvSpPr>
            <p:spPr bwMode="auto">
              <a:xfrm>
                <a:off x="2743200" y="3429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9" name="Oval 11"/>
              <p:cNvSpPr>
                <a:spLocks noChangeArrowheads="1"/>
              </p:cNvSpPr>
              <p:nvPr/>
            </p:nvSpPr>
            <p:spPr bwMode="auto">
              <a:xfrm>
                <a:off x="2819400" y="2743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50" name="Group 149"/>
              <p:cNvGrpSpPr/>
              <p:nvPr/>
            </p:nvGrpSpPr>
            <p:grpSpPr>
              <a:xfrm>
                <a:off x="762000" y="4419600"/>
                <a:ext cx="7467600" cy="1600200"/>
                <a:chOff x="762000" y="4419600"/>
                <a:chExt cx="7467600" cy="1600200"/>
              </a:xfrm>
              <a:grpFill/>
            </p:grpSpPr>
            <p:sp>
              <p:nvSpPr>
                <p:cNvPr id="151" name="Oval 140"/>
                <p:cNvSpPr>
                  <a:spLocks noChangeArrowheads="1"/>
                </p:cNvSpPr>
                <p:nvPr/>
              </p:nvSpPr>
              <p:spPr bwMode="auto">
                <a:xfrm>
                  <a:off x="762000" y="4419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Oval 141"/>
                <p:cNvSpPr>
                  <a:spLocks noChangeArrowheads="1"/>
                </p:cNvSpPr>
                <p:nvPr/>
              </p:nvSpPr>
              <p:spPr bwMode="auto">
                <a:xfrm>
                  <a:off x="3276600" y="5334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Oval 142"/>
                <p:cNvSpPr>
                  <a:spLocks noChangeArrowheads="1"/>
                </p:cNvSpPr>
                <p:nvPr/>
              </p:nvSpPr>
              <p:spPr bwMode="auto">
                <a:xfrm>
                  <a:off x="6324600" y="5638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Oval 143"/>
                <p:cNvSpPr>
                  <a:spLocks noChangeArrowheads="1"/>
                </p:cNvSpPr>
                <p:nvPr/>
              </p:nvSpPr>
              <p:spPr bwMode="auto">
                <a:xfrm>
                  <a:off x="8001000" y="579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341743" y="6102351"/>
            <a:ext cx="8615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Vertices = States.  Edges connect adjoining states.</a:t>
            </a:r>
          </a:p>
        </p:txBody>
      </p:sp>
    </p:spTree>
    <p:extLst>
      <p:ext uri="{BB962C8B-B14F-4D97-AF65-F5344CB8AC3E}">
        <p14:creationId xmlns:p14="http://schemas.microsoft.com/office/powerpoint/2010/main" val="42756238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8" name="Freeform 48"/>
          <p:cNvSpPr>
            <a:spLocks/>
          </p:cNvSpPr>
          <p:nvPr/>
        </p:nvSpPr>
        <p:spPr bwMode="auto">
          <a:xfrm>
            <a:off x="1139825" y="2825750"/>
            <a:ext cx="482600" cy="479425"/>
          </a:xfrm>
          <a:custGeom>
            <a:avLst/>
            <a:gdLst/>
            <a:ahLst/>
            <a:cxnLst>
              <a:cxn ang="0">
                <a:pos x="0" y="302"/>
              </a:cxn>
              <a:cxn ang="0">
                <a:pos x="195" y="63"/>
              </a:cxn>
              <a:cxn ang="0">
                <a:pos x="301" y="1"/>
              </a:cxn>
              <a:cxn ang="0">
                <a:pos x="292" y="1"/>
              </a:cxn>
            </a:cxnLst>
            <a:rect l="0" t="0" r="r" b="b"/>
            <a:pathLst>
              <a:path w="304" h="302">
                <a:moveTo>
                  <a:pt x="0" y="302"/>
                </a:moveTo>
                <a:cubicBezTo>
                  <a:pt x="46" y="192"/>
                  <a:pt x="112" y="146"/>
                  <a:pt x="195" y="63"/>
                </a:cubicBezTo>
                <a:cubicBezTo>
                  <a:pt x="227" y="31"/>
                  <a:pt x="264" y="20"/>
                  <a:pt x="301" y="1"/>
                </a:cubicBezTo>
                <a:cubicBezTo>
                  <a:pt x="304" y="0"/>
                  <a:pt x="295" y="1"/>
                  <a:pt x="292" y="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69" name="Freeform 49"/>
          <p:cNvSpPr>
            <a:spLocks/>
          </p:cNvSpPr>
          <p:nvPr/>
        </p:nvSpPr>
        <p:spPr bwMode="auto">
          <a:xfrm>
            <a:off x="842963" y="1646238"/>
            <a:ext cx="239712" cy="1574800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36" y="115"/>
              </a:cxn>
              <a:cxn ang="0">
                <a:pos x="1" y="310"/>
              </a:cxn>
              <a:cxn ang="0">
                <a:pos x="27" y="602"/>
              </a:cxn>
              <a:cxn ang="0">
                <a:pos x="63" y="718"/>
              </a:cxn>
              <a:cxn ang="0">
                <a:pos x="98" y="771"/>
              </a:cxn>
              <a:cxn ang="0">
                <a:pos x="151" y="992"/>
              </a:cxn>
            </a:cxnLst>
            <a:rect l="0" t="0" r="r" b="b"/>
            <a:pathLst>
              <a:path w="151" h="992">
                <a:moveTo>
                  <a:pt x="72" y="0"/>
                </a:moveTo>
                <a:cubicBezTo>
                  <a:pt x="64" y="47"/>
                  <a:pt x="57" y="73"/>
                  <a:pt x="36" y="115"/>
                </a:cubicBezTo>
                <a:cubicBezTo>
                  <a:pt x="25" y="180"/>
                  <a:pt x="12" y="245"/>
                  <a:pt x="1" y="310"/>
                </a:cubicBezTo>
                <a:cubicBezTo>
                  <a:pt x="15" y="407"/>
                  <a:pt x="0" y="508"/>
                  <a:pt x="27" y="602"/>
                </a:cubicBezTo>
                <a:cubicBezTo>
                  <a:pt x="38" y="641"/>
                  <a:pt x="50" y="680"/>
                  <a:pt x="63" y="718"/>
                </a:cubicBezTo>
                <a:cubicBezTo>
                  <a:pt x="70" y="738"/>
                  <a:pt x="91" y="751"/>
                  <a:pt x="98" y="771"/>
                </a:cubicBezTo>
                <a:cubicBezTo>
                  <a:pt x="121" y="839"/>
                  <a:pt x="151" y="920"/>
                  <a:pt x="151" y="9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0" name="Freeform 50"/>
          <p:cNvSpPr>
            <a:spLocks/>
          </p:cNvSpPr>
          <p:nvPr/>
        </p:nvSpPr>
        <p:spPr bwMode="auto">
          <a:xfrm>
            <a:off x="955675" y="858838"/>
            <a:ext cx="311150" cy="679450"/>
          </a:xfrm>
          <a:custGeom>
            <a:avLst/>
            <a:gdLst/>
            <a:ahLst/>
            <a:cxnLst>
              <a:cxn ang="0">
                <a:pos x="196" y="0"/>
              </a:cxn>
              <a:cxn ang="0">
                <a:pos x="116" y="159"/>
              </a:cxn>
              <a:cxn ang="0">
                <a:pos x="80" y="212"/>
              </a:cxn>
              <a:cxn ang="0">
                <a:pos x="27" y="345"/>
              </a:cxn>
              <a:cxn ang="0">
                <a:pos x="1" y="425"/>
              </a:cxn>
              <a:cxn ang="0">
                <a:pos x="1" y="416"/>
              </a:cxn>
            </a:cxnLst>
            <a:rect l="0" t="0" r="r" b="b"/>
            <a:pathLst>
              <a:path w="196" h="428">
                <a:moveTo>
                  <a:pt x="196" y="0"/>
                </a:moveTo>
                <a:cubicBezTo>
                  <a:pt x="161" y="52"/>
                  <a:pt x="136" y="100"/>
                  <a:pt x="116" y="159"/>
                </a:cubicBezTo>
                <a:cubicBezTo>
                  <a:pt x="109" y="179"/>
                  <a:pt x="80" y="212"/>
                  <a:pt x="80" y="212"/>
                </a:cubicBezTo>
                <a:cubicBezTo>
                  <a:pt x="65" y="260"/>
                  <a:pt x="43" y="297"/>
                  <a:pt x="27" y="345"/>
                </a:cubicBezTo>
                <a:cubicBezTo>
                  <a:pt x="18" y="370"/>
                  <a:pt x="12" y="400"/>
                  <a:pt x="1" y="425"/>
                </a:cubicBezTo>
                <a:cubicBezTo>
                  <a:pt x="0" y="428"/>
                  <a:pt x="1" y="419"/>
                  <a:pt x="1" y="4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1" name="Freeform 51"/>
          <p:cNvSpPr>
            <a:spLocks/>
          </p:cNvSpPr>
          <p:nvPr/>
        </p:nvSpPr>
        <p:spPr bwMode="auto">
          <a:xfrm>
            <a:off x="1012825" y="1574800"/>
            <a:ext cx="1154113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4" y="98"/>
              </a:cxn>
              <a:cxn ang="0">
                <a:pos x="470" y="133"/>
              </a:cxn>
              <a:cxn ang="0">
                <a:pos x="603" y="151"/>
              </a:cxn>
              <a:cxn ang="0">
                <a:pos x="727" y="195"/>
              </a:cxn>
            </a:cxnLst>
            <a:rect l="0" t="0" r="r" b="b"/>
            <a:pathLst>
              <a:path w="727" h="195">
                <a:moveTo>
                  <a:pt x="0" y="0"/>
                </a:moveTo>
                <a:cubicBezTo>
                  <a:pt x="117" y="53"/>
                  <a:pt x="227" y="83"/>
                  <a:pt x="354" y="98"/>
                </a:cubicBezTo>
                <a:cubicBezTo>
                  <a:pt x="393" y="108"/>
                  <a:pt x="431" y="126"/>
                  <a:pt x="470" y="133"/>
                </a:cubicBezTo>
                <a:cubicBezTo>
                  <a:pt x="514" y="141"/>
                  <a:pt x="559" y="145"/>
                  <a:pt x="603" y="151"/>
                </a:cubicBezTo>
                <a:cubicBezTo>
                  <a:pt x="641" y="164"/>
                  <a:pt x="689" y="195"/>
                  <a:pt x="727" y="19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2" name="Freeform 52"/>
          <p:cNvSpPr>
            <a:spLocks/>
          </p:cNvSpPr>
          <p:nvPr/>
        </p:nvSpPr>
        <p:spPr bwMode="auto">
          <a:xfrm>
            <a:off x="1631950" y="1898650"/>
            <a:ext cx="549275" cy="844550"/>
          </a:xfrm>
          <a:custGeom>
            <a:avLst/>
            <a:gdLst/>
            <a:ahLst/>
            <a:cxnLst>
              <a:cxn ang="0">
                <a:pos x="346" y="0"/>
              </a:cxn>
              <a:cxn ang="0">
                <a:pos x="239" y="80"/>
              </a:cxn>
              <a:cxn ang="0">
                <a:pos x="221" y="107"/>
              </a:cxn>
              <a:cxn ang="0">
                <a:pos x="168" y="151"/>
              </a:cxn>
              <a:cxn ang="0">
                <a:pos x="97" y="266"/>
              </a:cxn>
              <a:cxn ang="0">
                <a:pos x="35" y="435"/>
              </a:cxn>
              <a:cxn ang="0">
                <a:pos x="18" y="532"/>
              </a:cxn>
            </a:cxnLst>
            <a:rect l="0" t="0" r="r" b="b"/>
            <a:pathLst>
              <a:path w="346" h="532">
                <a:moveTo>
                  <a:pt x="346" y="0"/>
                </a:moveTo>
                <a:cubicBezTo>
                  <a:pt x="310" y="27"/>
                  <a:pt x="275" y="53"/>
                  <a:pt x="239" y="80"/>
                </a:cubicBezTo>
                <a:cubicBezTo>
                  <a:pt x="230" y="86"/>
                  <a:pt x="228" y="99"/>
                  <a:pt x="221" y="107"/>
                </a:cubicBezTo>
                <a:cubicBezTo>
                  <a:pt x="200" y="132"/>
                  <a:pt x="194" y="134"/>
                  <a:pt x="168" y="151"/>
                </a:cubicBezTo>
                <a:cubicBezTo>
                  <a:pt x="148" y="192"/>
                  <a:pt x="123" y="229"/>
                  <a:pt x="97" y="266"/>
                </a:cubicBezTo>
                <a:cubicBezTo>
                  <a:pt x="65" y="312"/>
                  <a:pt x="52" y="381"/>
                  <a:pt x="35" y="435"/>
                </a:cubicBezTo>
                <a:cubicBezTo>
                  <a:pt x="28" y="458"/>
                  <a:pt x="0" y="514"/>
                  <a:pt x="18" y="53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3" name="Freeform 53"/>
          <p:cNvSpPr>
            <a:spLocks/>
          </p:cNvSpPr>
          <p:nvPr/>
        </p:nvSpPr>
        <p:spPr bwMode="auto">
          <a:xfrm>
            <a:off x="1646238" y="2827338"/>
            <a:ext cx="442912" cy="627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" y="169"/>
              </a:cxn>
              <a:cxn ang="0">
                <a:pos x="221" y="337"/>
              </a:cxn>
              <a:cxn ang="0">
                <a:pos x="275" y="390"/>
              </a:cxn>
            </a:cxnLst>
            <a:rect l="0" t="0" r="r" b="b"/>
            <a:pathLst>
              <a:path w="279" h="395">
                <a:moveTo>
                  <a:pt x="0" y="0"/>
                </a:moveTo>
                <a:cubicBezTo>
                  <a:pt x="34" y="78"/>
                  <a:pt x="59" y="102"/>
                  <a:pt x="97" y="169"/>
                </a:cubicBezTo>
                <a:cubicBezTo>
                  <a:pt x="135" y="236"/>
                  <a:pt x="167" y="283"/>
                  <a:pt x="221" y="337"/>
                </a:cubicBezTo>
                <a:cubicBezTo>
                  <a:pt x="279" y="395"/>
                  <a:pt x="230" y="390"/>
                  <a:pt x="275" y="39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4" name="Freeform 54"/>
          <p:cNvSpPr>
            <a:spLocks/>
          </p:cNvSpPr>
          <p:nvPr/>
        </p:nvSpPr>
        <p:spPr bwMode="auto">
          <a:xfrm>
            <a:off x="1111250" y="3319463"/>
            <a:ext cx="919163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142"/>
              </a:cxn>
              <a:cxn ang="0">
                <a:pos x="319" y="266"/>
              </a:cxn>
              <a:cxn ang="0">
                <a:pos x="417" y="240"/>
              </a:cxn>
              <a:cxn ang="0">
                <a:pos x="549" y="151"/>
              </a:cxn>
              <a:cxn ang="0">
                <a:pos x="576" y="133"/>
              </a:cxn>
            </a:cxnLst>
            <a:rect l="0" t="0" r="r" b="b"/>
            <a:pathLst>
              <a:path w="579" h="266">
                <a:moveTo>
                  <a:pt x="0" y="0"/>
                </a:moveTo>
                <a:cubicBezTo>
                  <a:pt x="3" y="5"/>
                  <a:pt x="53" y="109"/>
                  <a:pt x="80" y="142"/>
                </a:cubicBezTo>
                <a:cubicBezTo>
                  <a:pt x="140" y="215"/>
                  <a:pt x="229" y="251"/>
                  <a:pt x="319" y="266"/>
                </a:cubicBezTo>
                <a:cubicBezTo>
                  <a:pt x="399" y="246"/>
                  <a:pt x="367" y="255"/>
                  <a:pt x="417" y="240"/>
                </a:cubicBezTo>
                <a:cubicBezTo>
                  <a:pt x="444" y="221"/>
                  <a:pt x="516" y="162"/>
                  <a:pt x="549" y="151"/>
                </a:cubicBezTo>
                <a:cubicBezTo>
                  <a:pt x="579" y="141"/>
                  <a:pt x="576" y="151"/>
                  <a:pt x="576" y="13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5" name="Freeform 55"/>
          <p:cNvSpPr>
            <a:spLocks/>
          </p:cNvSpPr>
          <p:nvPr/>
        </p:nvSpPr>
        <p:spPr bwMode="auto">
          <a:xfrm>
            <a:off x="2109788" y="2870200"/>
            <a:ext cx="155575" cy="547688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89" y="97"/>
              </a:cxn>
              <a:cxn ang="0">
                <a:pos x="45" y="266"/>
              </a:cxn>
              <a:cxn ang="0">
                <a:pos x="0" y="345"/>
              </a:cxn>
            </a:cxnLst>
            <a:rect l="0" t="0" r="r" b="b"/>
            <a:pathLst>
              <a:path w="98" h="345">
                <a:moveTo>
                  <a:pt x="98" y="0"/>
                </a:moveTo>
                <a:cubicBezTo>
                  <a:pt x="95" y="32"/>
                  <a:pt x="94" y="65"/>
                  <a:pt x="89" y="97"/>
                </a:cubicBezTo>
                <a:cubicBezTo>
                  <a:pt x="80" y="152"/>
                  <a:pt x="62" y="212"/>
                  <a:pt x="45" y="266"/>
                </a:cubicBezTo>
                <a:cubicBezTo>
                  <a:pt x="35" y="297"/>
                  <a:pt x="36" y="345"/>
                  <a:pt x="0" y="34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6" name="Freeform 56"/>
          <p:cNvSpPr>
            <a:spLocks/>
          </p:cNvSpPr>
          <p:nvPr/>
        </p:nvSpPr>
        <p:spPr bwMode="auto">
          <a:xfrm>
            <a:off x="1646238" y="2743200"/>
            <a:ext cx="590550" cy="12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44"/>
              </a:cxn>
              <a:cxn ang="0">
                <a:pos x="372" y="80"/>
              </a:cxn>
            </a:cxnLst>
            <a:rect l="0" t="0" r="r" b="b"/>
            <a:pathLst>
              <a:path w="372" h="80">
                <a:moveTo>
                  <a:pt x="0" y="0"/>
                </a:moveTo>
                <a:cubicBezTo>
                  <a:pt x="113" y="8"/>
                  <a:pt x="217" y="25"/>
                  <a:pt x="328" y="44"/>
                </a:cubicBezTo>
                <a:cubicBezTo>
                  <a:pt x="361" y="67"/>
                  <a:pt x="347" y="55"/>
                  <a:pt x="372" y="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7" name="Freeform 57"/>
          <p:cNvSpPr>
            <a:spLocks/>
          </p:cNvSpPr>
          <p:nvPr/>
        </p:nvSpPr>
        <p:spPr bwMode="auto">
          <a:xfrm>
            <a:off x="2193925" y="1912938"/>
            <a:ext cx="98425" cy="91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" y="231"/>
              </a:cxn>
              <a:cxn ang="0">
                <a:pos x="62" y="443"/>
              </a:cxn>
              <a:cxn ang="0">
                <a:pos x="45" y="550"/>
              </a:cxn>
              <a:cxn ang="0">
                <a:pos x="36" y="576"/>
              </a:cxn>
            </a:cxnLst>
            <a:rect l="0" t="0" r="r" b="b"/>
            <a:pathLst>
              <a:path w="62" h="576">
                <a:moveTo>
                  <a:pt x="0" y="0"/>
                </a:moveTo>
                <a:cubicBezTo>
                  <a:pt x="20" y="77"/>
                  <a:pt x="38" y="153"/>
                  <a:pt x="54" y="231"/>
                </a:cubicBezTo>
                <a:cubicBezTo>
                  <a:pt x="57" y="302"/>
                  <a:pt x="62" y="372"/>
                  <a:pt x="62" y="443"/>
                </a:cubicBezTo>
                <a:cubicBezTo>
                  <a:pt x="62" y="479"/>
                  <a:pt x="52" y="514"/>
                  <a:pt x="45" y="550"/>
                </a:cubicBezTo>
                <a:cubicBezTo>
                  <a:pt x="43" y="559"/>
                  <a:pt x="36" y="576"/>
                  <a:pt x="36" y="57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8" name="Freeform 58"/>
          <p:cNvSpPr>
            <a:spLocks/>
          </p:cNvSpPr>
          <p:nvPr/>
        </p:nvSpPr>
        <p:spPr bwMode="auto">
          <a:xfrm>
            <a:off x="1293813" y="844550"/>
            <a:ext cx="873125" cy="998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9" y="79"/>
              </a:cxn>
              <a:cxn ang="0">
                <a:pos x="195" y="97"/>
              </a:cxn>
              <a:cxn ang="0">
                <a:pos x="222" y="106"/>
              </a:cxn>
              <a:cxn ang="0">
                <a:pos x="248" y="133"/>
              </a:cxn>
              <a:cxn ang="0">
                <a:pos x="302" y="168"/>
              </a:cxn>
              <a:cxn ang="0">
                <a:pos x="346" y="248"/>
              </a:cxn>
              <a:cxn ang="0">
                <a:pos x="364" y="274"/>
              </a:cxn>
              <a:cxn ang="0">
                <a:pos x="399" y="319"/>
              </a:cxn>
              <a:cxn ang="0">
                <a:pos x="532" y="558"/>
              </a:cxn>
              <a:cxn ang="0">
                <a:pos x="550" y="629"/>
              </a:cxn>
            </a:cxnLst>
            <a:rect l="0" t="0" r="r" b="b"/>
            <a:pathLst>
              <a:path w="550" h="629">
                <a:moveTo>
                  <a:pt x="0" y="0"/>
                </a:moveTo>
                <a:cubicBezTo>
                  <a:pt x="50" y="25"/>
                  <a:pt x="114" y="63"/>
                  <a:pt x="169" y="79"/>
                </a:cubicBezTo>
                <a:cubicBezTo>
                  <a:pt x="178" y="85"/>
                  <a:pt x="186" y="92"/>
                  <a:pt x="195" y="97"/>
                </a:cubicBezTo>
                <a:cubicBezTo>
                  <a:pt x="203" y="101"/>
                  <a:pt x="214" y="101"/>
                  <a:pt x="222" y="106"/>
                </a:cubicBezTo>
                <a:cubicBezTo>
                  <a:pt x="232" y="113"/>
                  <a:pt x="238" y="125"/>
                  <a:pt x="248" y="133"/>
                </a:cubicBezTo>
                <a:cubicBezTo>
                  <a:pt x="265" y="146"/>
                  <a:pt x="302" y="168"/>
                  <a:pt x="302" y="168"/>
                </a:cubicBezTo>
                <a:cubicBezTo>
                  <a:pt x="316" y="215"/>
                  <a:pt x="305" y="188"/>
                  <a:pt x="346" y="248"/>
                </a:cubicBezTo>
                <a:cubicBezTo>
                  <a:pt x="352" y="257"/>
                  <a:pt x="364" y="274"/>
                  <a:pt x="364" y="274"/>
                </a:cubicBezTo>
                <a:cubicBezTo>
                  <a:pt x="382" y="333"/>
                  <a:pt x="357" y="271"/>
                  <a:pt x="399" y="319"/>
                </a:cubicBezTo>
                <a:cubicBezTo>
                  <a:pt x="457" y="386"/>
                  <a:pt x="504" y="475"/>
                  <a:pt x="532" y="558"/>
                </a:cubicBezTo>
                <a:cubicBezTo>
                  <a:pt x="540" y="581"/>
                  <a:pt x="550" y="605"/>
                  <a:pt x="550" y="62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9" name="Freeform 59"/>
          <p:cNvSpPr>
            <a:spLocks/>
          </p:cNvSpPr>
          <p:nvPr/>
        </p:nvSpPr>
        <p:spPr bwMode="auto">
          <a:xfrm>
            <a:off x="2068513" y="1293813"/>
            <a:ext cx="477837" cy="590550"/>
          </a:xfrm>
          <a:custGeom>
            <a:avLst/>
            <a:gdLst/>
            <a:ahLst/>
            <a:cxnLst>
              <a:cxn ang="0">
                <a:pos x="53" y="372"/>
              </a:cxn>
              <a:cxn ang="0">
                <a:pos x="0" y="240"/>
              </a:cxn>
              <a:cxn ang="0">
                <a:pos x="9" y="107"/>
              </a:cxn>
              <a:cxn ang="0">
                <a:pos x="195" y="0"/>
              </a:cxn>
              <a:cxn ang="0">
                <a:pos x="274" y="9"/>
              </a:cxn>
              <a:cxn ang="0">
                <a:pos x="301" y="18"/>
              </a:cxn>
            </a:cxnLst>
            <a:rect l="0" t="0" r="r" b="b"/>
            <a:pathLst>
              <a:path w="301" h="372">
                <a:moveTo>
                  <a:pt x="53" y="372"/>
                </a:moveTo>
                <a:cubicBezTo>
                  <a:pt x="33" y="329"/>
                  <a:pt x="0" y="287"/>
                  <a:pt x="0" y="240"/>
                </a:cubicBezTo>
                <a:cubicBezTo>
                  <a:pt x="0" y="196"/>
                  <a:pt x="4" y="151"/>
                  <a:pt x="9" y="107"/>
                </a:cubicBezTo>
                <a:cubicBezTo>
                  <a:pt x="18" y="23"/>
                  <a:pt x="130" y="13"/>
                  <a:pt x="195" y="0"/>
                </a:cubicBezTo>
                <a:cubicBezTo>
                  <a:pt x="221" y="3"/>
                  <a:pt x="248" y="5"/>
                  <a:pt x="274" y="9"/>
                </a:cubicBezTo>
                <a:cubicBezTo>
                  <a:pt x="283" y="11"/>
                  <a:pt x="301" y="18"/>
                  <a:pt x="301" y="1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0" name="Freeform 60"/>
          <p:cNvSpPr>
            <a:spLocks/>
          </p:cNvSpPr>
          <p:nvPr/>
        </p:nvSpPr>
        <p:spPr bwMode="auto">
          <a:xfrm>
            <a:off x="2601913" y="1266825"/>
            <a:ext cx="211137" cy="758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86"/>
              </a:cxn>
              <a:cxn ang="0">
                <a:pos x="133" y="336"/>
              </a:cxn>
              <a:cxn ang="0">
                <a:pos x="116" y="478"/>
              </a:cxn>
            </a:cxnLst>
            <a:rect l="0" t="0" r="r" b="b"/>
            <a:pathLst>
              <a:path w="133" h="478">
                <a:moveTo>
                  <a:pt x="0" y="0"/>
                </a:moveTo>
                <a:cubicBezTo>
                  <a:pt x="18" y="37"/>
                  <a:pt x="78" y="134"/>
                  <a:pt x="98" y="186"/>
                </a:cubicBezTo>
                <a:cubicBezTo>
                  <a:pt x="116" y="234"/>
                  <a:pt x="116" y="287"/>
                  <a:pt x="133" y="336"/>
                </a:cubicBezTo>
                <a:cubicBezTo>
                  <a:pt x="116" y="388"/>
                  <a:pt x="116" y="419"/>
                  <a:pt x="116" y="47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1" name="Freeform 61"/>
          <p:cNvSpPr>
            <a:spLocks/>
          </p:cNvSpPr>
          <p:nvPr/>
        </p:nvSpPr>
        <p:spPr bwMode="auto">
          <a:xfrm>
            <a:off x="2181225" y="1871663"/>
            <a:ext cx="576263" cy="223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79"/>
              </a:cxn>
              <a:cxn ang="0">
                <a:pos x="310" y="141"/>
              </a:cxn>
              <a:cxn ang="0">
                <a:pos x="363" y="133"/>
              </a:cxn>
            </a:cxnLst>
            <a:rect l="0" t="0" r="r" b="b"/>
            <a:pathLst>
              <a:path w="363" h="141">
                <a:moveTo>
                  <a:pt x="0" y="0"/>
                </a:moveTo>
                <a:cubicBezTo>
                  <a:pt x="41" y="26"/>
                  <a:pt x="81" y="55"/>
                  <a:pt x="124" y="79"/>
                </a:cubicBezTo>
                <a:cubicBezTo>
                  <a:pt x="178" y="108"/>
                  <a:pt x="251" y="123"/>
                  <a:pt x="310" y="141"/>
                </a:cubicBezTo>
                <a:cubicBezTo>
                  <a:pt x="328" y="138"/>
                  <a:pt x="363" y="133"/>
                  <a:pt x="363" y="13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2" name="Freeform 62"/>
          <p:cNvSpPr>
            <a:spLocks/>
          </p:cNvSpPr>
          <p:nvPr/>
        </p:nvSpPr>
        <p:spPr bwMode="auto">
          <a:xfrm>
            <a:off x="2292350" y="2124075"/>
            <a:ext cx="436563" cy="688975"/>
          </a:xfrm>
          <a:custGeom>
            <a:avLst/>
            <a:gdLst/>
            <a:ahLst/>
            <a:cxnLst>
              <a:cxn ang="0">
                <a:pos x="275" y="0"/>
              </a:cxn>
              <a:cxn ang="0">
                <a:pos x="116" y="275"/>
              </a:cxn>
              <a:cxn ang="0">
                <a:pos x="80" y="328"/>
              </a:cxn>
              <a:cxn ang="0">
                <a:pos x="71" y="355"/>
              </a:cxn>
              <a:cxn ang="0">
                <a:pos x="18" y="408"/>
              </a:cxn>
              <a:cxn ang="0">
                <a:pos x="0" y="434"/>
              </a:cxn>
            </a:cxnLst>
            <a:rect l="0" t="0" r="r" b="b"/>
            <a:pathLst>
              <a:path w="275" h="434">
                <a:moveTo>
                  <a:pt x="275" y="0"/>
                </a:moveTo>
                <a:cubicBezTo>
                  <a:pt x="239" y="97"/>
                  <a:pt x="179" y="193"/>
                  <a:pt x="116" y="275"/>
                </a:cubicBezTo>
                <a:cubicBezTo>
                  <a:pt x="103" y="292"/>
                  <a:pt x="87" y="308"/>
                  <a:pt x="80" y="328"/>
                </a:cubicBezTo>
                <a:cubicBezTo>
                  <a:pt x="77" y="337"/>
                  <a:pt x="77" y="348"/>
                  <a:pt x="71" y="355"/>
                </a:cubicBezTo>
                <a:cubicBezTo>
                  <a:pt x="56" y="375"/>
                  <a:pt x="36" y="390"/>
                  <a:pt x="18" y="408"/>
                </a:cubicBezTo>
                <a:cubicBezTo>
                  <a:pt x="11" y="415"/>
                  <a:pt x="0" y="434"/>
                  <a:pt x="0" y="43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3" name="Freeform 63"/>
          <p:cNvSpPr>
            <a:spLocks/>
          </p:cNvSpPr>
          <p:nvPr/>
        </p:nvSpPr>
        <p:spPr bwMode="auto">
          <a:xfrm>
            <a:off x="2786063" y="2138363"/>
            <a:ext cx="168275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213"/>
              </a:cxn>
              <a:cxn ang="0">
                <a:pos x="88" y="292"/>
              </a:cxn>
              <a:cxn ang="0">
                <a:pos x="106" y="346"/>
              </a:cxn>
              <a:cxn ang="0">
                <a:pos x="97" y="452"/>
              </a:cxn>
            </a:cxnLst>
            <a:rect l="0" t="0" r="r" b="b"/>
            <a:pathLst>
              <a:path w="106" h="452">
                <a:moveTo>
                  <a:pt x="0" y="0"/>
                </a:moveTo>
                <a:cubicBezTo>
                  <a:pt x="37" y="76"/>
                  <a:pt x="55" y="132"/>
                  <a:pt x="70" y="213"/>
                </a:cubicBezTo>
                <a:cubicBezTo>
                  <a:pt x="75" y="240"/>
                  <a:pt x="81" y="266"/>
                  <a:pt x="88" y="292"/>
                </a:cubicBezTo>
                <a:cubicBezTo>
                  <a:pt x="93" y="310"/>
                  <a:pt x="106" y="346"/>
                  <a:pt x="106" y="346"/>
                </a:cubicBezTo>
                <a:cubicBezTo>
                  <a:pt x="96" y="440"/>
                  <a:pt x="97" y="405"/>
                  <a:pt x="97" y="4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4" name="Freeform 64"/>
          <p:cNvSpPr>
            <a:spLocks/>
          </p:cNvSpPr>
          <p:nvPr/>
        </p:nvSpPr>
        <p:spPr bwMode="auto">
          <a:xfrm>
            <a:off x="2306638" y="2798763"/>
            <a:ext cx="619125" cy="84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45"/>
              </a:cxn>
              <a:cxn ang="0">
                <a:pos x="390" y="36"/>
              </a:cxn>
            </a:cxnLst>
            <a:rect l="0" t="0" r="r" b="b"/>
            <a:pathLst>
              <a:path w="390" h="53">
                <a:moveTo>
                  <a:pt x="0" y="0"/>
                </a:moveTo>
                <a:cubicBezTo>
                  <a:pt x="44" y="15"/>
                  <a:pt x="86" y="41"/>
                  <a:pt x="133" y="45"/>
                </a:cubicBezTo>
                <a:cubicBezTo>
                  <a:pt x="218" y="53"/>
                  <a:pt x="390" y="36"/>
                  <a:pt x="390" y="3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5" name="Freeform 65"/>
          <p:cNvSpPr>
            <a:spLocks/>
          </p:cNvSpPr>
          <p:nvPr/>
        </p:nvSpPr>
        <p:spPr bwMode="auto">
          <a:xfrm>
            <a:off x="2797175" y="2884488"/>
            <a:ext cx="128588" cy="762000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72" y="283"/>
              </a:cxn>
              <a:cxn ang="0">
                <a:pos x="37" y="407"/>
              </a:cxn>
              <a:cxn ang="0">
                <a:pos x="1" y="452"/>
              </a:cxn>
            </a:cxnLst>
            <a:rect l="0" t="0" r="r" b="b"/>
            <a:pathLst>
              <a:path w="81" h="480">
                <a:moveTo>
                  <a:pt x="81" y="0"/>
                </a:moveTo>
                <a:cubicBezTo>
                  <a:pt x="61" y="236"/>
                  <a:pt x="54" y="142"/>
                  <a:pt x="72" y="283"/>
                </a:cubicBezTo>
                <a:cubicBezTo>
                  <a:pt x="63" y="321"/>
                  <a:pt x="56" y="373"/>
                  <a:pt x="37" y="407"/>
                </a:cubicBezTo>
                <a:cubicBezTo>
                  <a:pt x="0" y="473"/>
                  <a:pt x="1" y="480"/>
                  <a:pt x="1" y="4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6" name="Freeform 66"/>
          <p:cNvSpPr>
            <a:spLocks/>
          </p:cNvSpPr>
          <p:nvPr/>
        </p:nvSpPr>
        <p:spPr bwMode="auto">
          <a:xfrm>
            <a:off x="2095500" y="3475038"/>
            <a:ext cx="774700" cy="163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71"/>
              </a:cxn>
              <a:cxn ang="0">
                <a:pos x="488" y="62"/>
              </a:cxn>
            </a:cxnLst>
            <a:rect l="0" t="0" r="r" b="b"/>
            <a:pathLst>
              <a:path w="488" h="103">
                <a:moveTo>
                  <a:pt x="0" y="0"/>
                </a:moveTo>
                <a:cubicBezTo>
                  <a:pt x="125" y="83"/>
                  <a:pt x="156" y="63"/>
                  <a:pt x="328" y="71"/>
                </a:cubicBezTo>
                <a:cubicBezTo>
                  <a:pt x="378" y="84"/>
                  <a:pt x="447" y="103"/>
                  <a:pt x="488" y="6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7" name="Freeform 67"/>
          <p:cNvSpPr>
            <a:spLocks/>
          </p:cNvSpPr>
          <p:nvPr/>
        </p:nvSpPr>
        <p:spPr bwMode="auto">
          <a:xfrm>
            <a:off x="2517775" y="995363"/>
            <a:ext cx="1576388" cy="2984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346" y="73"/>
              </a:cxn>
              <a:cxn ang="0">
                <a:pos x="762" y="2"/>
              </a:cxn>
              <a:cxn ang="0">
                <a:pos x="913" y="29"/>
              </a:cxn>
              <a:cxn ang="0">
                <a:pos x="966" y="46"/>
              </a:cxn>
              <a:cxn ang="0">
                <a:pos x="993" y="55"/>
              </a:cxn>
            </a:cxnLst>
            <a:rect l="0" t="0" r="r" b="b"/>
            <a:pathLst>
              <a:path w="993" h="188">
                <a:moveTo>
                  <a:pt x="0" y="188"/>
                </a:moveTo>
                <a:cubicBezTo>
                  <a:pt x="112" y="145"/>
                  <a:pt x="226" y="93"/>
                  <a:pt x="346" y="73"/>
                </a:cubicBezTo>
                <a:cubicBezTo>
                  <a:pt x="478" y="28"/>
                  <a:pt x="623" y="12"/>
                  <a:pt x="762" y="2"/>
                </a:cubicBezTo>
                <a:cubicBezTo>
                  <a:pt x="880" y="13"/>
                  <a:pt x="828" y="0"/>
                  <a:pt x="913" y="29"/>
                </a:cubicBezTo>
                <a:cubicBezTo>
                  <a:pt x="968" y="48"/>
                  <a:pt x="912" y="29"/>
                  <a:pt x="966" y="46"/>
                </a:cubicBezTo>
                <a:cubicBezTo>
                  <a:pt x="975" y="49"/>
                  <a:pt x="993" y="55"/>
                  <a:pt x="993" y="5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8" name="Freeform 68"/>
          <p:cNvSpPr>
            <a:spLocks/>
          </p:cNvSpPr>
          <p:nvPr/>
        </p:nvSpPr>
        <p:spPr bwMode="auto">
          <a:xfrm>
            <a:off x="4010025" y="914400"/>
            <a:ext cx="84138" cy="801688"/>
          </a:xfrm>
          <a:custGeom>
            <a:avLst/>
            <a:gdLst/>
            <a:ahLst/>
            <a:cxnLst>
              <a:cxn ang="0">
                <a:pos x="44" y="80"/>
              </a:cxn>
              <a:cxn ang="0">
                <a:pos x="44" y="266"/>
              </a:cxn>
              <a:cxn ang="0">
                <a:pos x="0" y="505"/>
              </a:cxn>
            </a:cxnLst>
            <a:rect l="0" t="0" r="r" b="b"/>
            <a:pathLst>
              <a:path w="53" h="505">
                <a:moveTo>
                  <a:pt x="44" y="80"/>
                </a:moveTo>
                <a:cubicBezTo>
                  <a:pt x="20" y="223"/>
                  <a:pt x="53" y="0"/>
                  <a:pt x="44" y="266"/>
                </a:cubicBezTo>
                <a:cubicBezTo>
                  <a:pt x="42" y="321"/>
                  <a:pt x="25" y="449"/>
                  <a:pt x="0" y="50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9" name="Freeform 69"/>
          <p:cNvSpPr>
            <a:spLocks/>
          </p:cNvSpPr>
          <p:nvPr/>
        </p:nvSpPr>
        <p:spPr bwMode="auto">
          <a:xfrm>
            <a:off x="2771775" y="1674813"/>
            <a:ext cx="1265238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86" y="159"/>
              </a:cxn>
              <a:cxn ang="0">
                <a:pos x="292" y="106"/>
              </a:cxn>
              <a:cxn ang="0">
                <a:pos x="523" y="35"/>
              </a:cxn>
              <a:cxn ang="0">
                <a:pos x="611" y="17"/>
              </a:cxn>
              <a:cxn ang="0">
                <a:pos x="726" y="0"/>
              </a:cxn>
              <a:cxn ang="0">
                <a:pos x="797" y="8"/>
              </a:cxn>
            </a:cxnLst>
            <a:rect l="0" t="0" r="r" b="b"/>
            <a:pathLst>
              <a:path w="797" h="248">
                <a:moveTo>
                  <a:pt x="0" y="248"/>
                </a:moveTo>
                <a:cubicBezTo>
                  <a:pt x="161" y="162"/>
                  <a:pt x="95" y="182"/>
                  <a:pt x="186" y="159"/>
                </a:cubicBezTo>
                <a:cubicBezTo>
                  <a:pt x="269" y="118"/>
                  <a:pt x="234" y="136"/>
                  <a:pt x="292" y="106"/>
                </a:cubicBezTo>
                <a:cubicBezTo>
                  <a:pt x="355" y="73"/>
                  <a:pt x="453" y="58"/>
                  <a:pt x="523" y="35"/>
                </a:cubicBezTo>
                <a:cubicBezTo>
                  <a:pt x="551" y="26"/>
                  <a:pt x="581" y="22"/>
                  <a:pt x="611" y="17"/>
                </a:cubicBezTo>
                <a:cubicBezTo>
                  <a:pt x="649" y="10"/>
                  <a:pt x="726" y="0"/>
                  <a:pt x="726" y="0"/>
                </a:cubicBezTo>
                <a:cubicBezTo>
                  <a:pt x="750" y="3"/>
                  <a:pt x="797" y="8"/>
                  <a:pt x="797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0" name="Freeform 70"/>
          <p:cNvSpPr>
            <a:spLocks/>
          </p:cNvSpPr>
          <p:nvPr/>
        </p:nvSpPr>
        <p:spPr bwMode="auto">
          <a:xfrm>
            <a:off x="4037013" y="1701800"/>
            <a:ext cx="155575" cy="676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222"/>
              </a:cxn>
              <a:cxn ang="0">
                <a:pos x="98" y="426"/>
              </a:cxn>
            </a:cxnLst>
            <a:rect l="0" t="0" r="r" b="b"/>
            <a:pathLst>
              <a:path w="98" h="426">
                <a:moveTo>
                  <a:pt x="0" y="0"/>
                </a:moveTo>
                <a:cubicBezTo>
                  <a:pt x="15" y="75"/>
                  <a:pt x="33" y="149"/>
                  <a:pt x="53" y="222"/>
                </a:cubicBezTo>
                <a:cubicBezTo>
                  <a:pt x="71" y="286"/>
                  <a:pt x="98" y="360"/>
                  <a:pt x="98" y="42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1" name="Freeform 71"/>
          <p:cNvSpPr>
            <a:spLocks/>
          </p:cNvSpPr>
          <p:nvPr/>
        </p:nvSpPr>
        <p:spPr bwMode="auto">
          <a:xfrm>
            <a:off x="2827338" y="2063750"/>
            <a:ext cx="1281112" cy="2571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301" y="20"/>
              </a:cxn>
              <a:cxn ang="0">
                <a:pos x="674" y="118"/>
              </a:cxn>
              <a:cxn ang="0">
                <a:pos x="727" y="136"/>
              </a:cxn>
              <a:cxn ang="0">
                <a:pos x="753" y="144"/>
              </a:cxn>
              <a:cxn ang="0">
                <a:pos x="780" y="153"/>
              </a:cxn>
              <a:cxn ang="0">
                <a:pos x="807" y="162"/>
              </a:cxn>
            </a:cxnLst>
            <a:rect l="0" t="0" r="r" b="b"/>
            <a:pathLst>
              <a:path w="807" h="162">
                <a:moveTo>
                  <a:pt x="0" y="12"/>
                </a:moveTo>
                <a:cubicBezTo>
                  <a:pt x="107" y="6"/>
                  <a:pt x="197" y="0"/>
                  <a:pt x="301" y="20"/>
                </a:cubicBezTo>
                <a:cubicBezTo>
                  <a:pt x="428" y="44"/>
                  <a:pt x="546" y="97"/>
                  <a:pt x="674" y="118"/>
                </a:cubicBezTo>
                <a:cubicBezTo>
                  <a:pt x="692" y="124"/>
                  <a:pt x="709" y="130"/>
                  <a:pt x="727" y="136"/>
                </a:cubicBezTo>
                <a:cubicBezTo>
                  <a:pt x="736" y="139"/>
                  <a:pt x="744" y="141"/>
                  <a:pt x="753" y="144"/>
                </a:cubicBezTo>
                <a:cubicBezTo>
                  <a:pt x="762" y="147"/>
                  <a:pt x="771" y="150"/>
                  <a:pt x="780" y="153"/>
                </a:cubicBezTo>
                <a:cubicBezTo>
                  <a:pt x="789" y="156"/>
                  <a:pt x="807" y="162"/>
                  <a:pt x="807" y="16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2" name="Freeform 72"/>
          <p:cNvSpPr>
            <a:spLocks/>
          </p:cNvSpPr>
          <p:nvPr/>
        </p:nvSpPr>
        <p:spPr bwMode="auto">
          <a:xfrm>
            <a:off x="4065588" y="2320925"/>
            <a:ext cx="98425" cy="7874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35" y="239"/>
              </a:cxn>
              <a:cxn ang="0">
                <a:pos x="0" y="496"/>
              </a:cxn>
            </a:cxnLst>
            <a:rect l="0" t="0" r="r" b="b"/>
            <a:pathLst>
              <a:path w="62" h="496">
                <a:moveTo>
                  <a:pt x="62" y="0"/>
                </a:moveTo>
                <a:cubicBezTo>
                  <a:pt x="53" y="80"/>
                  <a:pt x="48" y="160"/>
                  <a:pt x="35" y="239"/>
                </a:cubicBezTo>
                <a:cubicBezTo>
                  <a:pt x="22" y="323"/>
                  <a:pt x="0" y="411"/>
                  <a:pt x="0" y="49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3" name="Freeform 73"/>
          <p:cNvSpPr>
            <a:spLocks/>
          </p:cNvSpPr>
          <p:nvPr/>
        </p:nvSpPr>
        <p:spPr bwMode="auto">
          <a:xfrm>
            <a:off x="2968625" y="2841625"/>
            <a:ext cx="1096963" cy="25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0" y="44"/>
              </a:cxn>
              <a:cxn ang="0">
                <a:pos x="558" y="89"/>
              </a:cxn>
              <a:cxn ang="0">
                <a:pos x="638" y="142"/>
              </a:cxn>
              <a:cxn ang="0">
                <a:pos x="691" y="160"/>
              </a:cxn>
            </a:cxnLst>
            <a:rect l="0" t="0" r="r" b="b"/>
            <a:pathLst>
              <a:path w="691" h="160">
                <a:moveTo>
                  <a:pt x="0" y="0"/>
                </a:moveTo>
                <a:cubicBezTo>
                  <a:pt x="118" y="26"/>
                  <a:pt x="188" y="36"/>
                  <a:pt x="310" y="44"/>
                </a:cubicBezTo>
                <a:cubicBezTo>
                  <a:pt x="394" y="56"/>
                  <a:pt x="476" y="68"/>
                  <a:pt x="558" y="89"/>
                </a:cubicBezTo>
                <a:cubicBezTo>
                  <a:pt x="620" y="130"/>
                  <a:pt x="593" y="112"/>
                  <a:pt x="638" y="142"/>
                </a:cubicBezTo>
                <a:cubicBezTo>
                  <a:pt x="654" y="152"/>
                  <a:pt x="691" y="160"/>
                  <a:pt x="691" y="16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4" name="Freeform 74"/>
          <p:cNvSpPr>
            <a:spLocks/>
          </p:cNvSpPr>
          <p:nvPr/>
        </p:nvSpPr>
        <p:spPr bwMode="auto">
          <a:xfrm>
            <a:off x="4108450" y="3081338"/>
            <a:ext cx="238125" cy="576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5" y="150"/>
              </a:cxn>
              <a:cxn ang="0">
                <a:pos x="150" y="230"/>
              </a:cxn>
              <a:cxn ang="0">
                <a:pos x="141" y="310"/>
              </a:cxn>
              <a:cxn ang="0">
                <a:pos x="124" y="363"/>
              </a:cxn>
            </a:cxnLst>
            <a:rect l="0" t="0" r="r" b="b"/>
            <a:pathLst>
              <a:path w="150" h="363">
                <a:moveTo>
                  <a:pt x="0" y="0"/>
                </a:moveTo>
                <a:cubicBezTo>
                  <a:pt x="38" y="52"/>
                  <a:pt x="80" y="97"/>
                  <a:pt x="115" y="150"/>
                </a:cubicBezTo>
                <a:cubicBezTo>
                  <a:pt x="131" y="174"/>
                  <a:pt x="150" y="230"/>
                  <a:pt x="150" y="230"/>
                </a:cubicBezTo>
                <a:cubicBezTo>
                  <a:pt x="147" y="257"/>
                  <a:pt x="145" y="284"/>
                  <a:pt x="141" y="310"/>
                </a:cubicBezTo>
                <a:cubicBezTo>
                  <a:pt x="138" y="328"/>
                  <a:pt x="124" y="363"/>
                  <a:pt x="124" y="36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5" name="Freeform 75"/>
          <p:cNvSpPr>
            <a:spLocks/>
          </p:cNvSpPr>
          <p:nvPr/>
        </p:nvSpPr>
        <p:spPr bwMode="auto">
          <a:xfrm>
            <a:off x="3798888" y="3643313"/>
            <a:ext cx="563562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59" y="186"/>
              </a:cxn>
              <a:cxn ang="0">
                <a:pos x="301" y="53"/>
              </a:cxn>
              <a:cxn ang="0">
                <a:pos x="327" y="0"/>
              </a:cxn>
            </a:cxnLst>
            <a:rect l="0" t="0" r="r" b="b"/>
            <a:pathLst>
              <a:path w="355" h="248">
                <a:moveTo>
                  <a:pt x="0" y="248"/>
                </a:moveTo>
                <a:cubicBezTo>
                  <a:pt x="53" y="229"/>
                  <a:pt x="105" y="200"/>
                  <a:pt x="159" y="186"/>
                </a:cubicBezTo>
                <a:cubicBezTo>
                  <a:pt x="234" y="136"/>
                  <a:pt x="249" y="129"/>
                  <a:pt x="301" y="53"/>
                </a:cubicBezTo>
                <a:cubicBezTo>
                  <a:pt x="306" y="46"/>
                  <a:pt x="355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6" name="Freeform 76"/>
          <p:cNvSpPr>
            <a:spLocks/>
          </p:cNvSpPr>
          <p:nvPr/>
        </p:nvSpPr>
        <p:spPr bwMode="auto">
          <a:xfrm>
            <a:off x="2897188" y="3544888"/>
            <a:ext cx="957262" cy="449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0" y="115"/>
              </a:cxn>
              <a:cxn ang="0">
                <a:pos x="275" y="177"/>
              </a:cxn>
              <a:cxn ang="0">
                <a:pos x="328" y="195"/>
              </a:cxn>
              <a:cxn ang="0">
                <a:pos x="408" y="231"/>
              </a:cxn>
              <a:cxn ang="0">
                <a:pos x="488" y="266"/>
              </a:cxn>
              <a:cxn ang="0">
                <a:pos x="514" y="275"/>
              </a:cxn>
              <a:cxn ang="0">
                <a:pos x="603" y="248"/>
              </a:cxn>
            </a:cxnLst>
            <a:rect l="0" t="0" r="r" b="b"/>
            <a:pathLst>
              <a:path w="603" h="283">
                <a:moveTo>
                  <a:pt x="0" y="0"/>
                </a:moveTo>
                <a:cubicBezTo>
                  <a:pt x="52" y="52"/>
                  <a:pt x="89" y="97"/>
                  <a:pt x="160" y="115"/>
                </a:cubicBezTo>
                <a:cubicBezTo>
                  <a:pt x="196" y="139"/>
                  <a:pt x="236" y="160"/>
                  <a:pt x="275" y="177"/>
                </a:cubicBezTo>
                <a:cubicBezTo>
                  <a:pt x="292" y="185"/>
                  <a:pt x="312" y="185"/>
                  <a:pt x="328" y="195"/>
                </a:cubicBezTo>
                <a:cubicBezTo>
                  <a:pt x="371" y="223"/>
                  <a:pt x="345" y="210"/>
                  <a:pt x="408" y="231"/>
                </a:cubicBezTo>
                <a:cubicBezTo>
                  <a:pt x="436" y="240"/>
                  <a:pt x="460" y="257"/>
                  <a:pt x="488" y="266"/>
                </a:cubicBezTo>
                <a:cubicBezTo>
                  <a:pt x="497" y="269"/>
                  <a:pt x="514" y="275"/>
                  <a:pt x="514" y="275"/>
                </a:cubicBezTo>
                <a:cubicBezTo>
                  <a:pt x="593" y="265"/>
                  <a:pt x="568" y="283"/>
                  <a:pt x="603" y="24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7" name="Freeform 77"/>
          <p:cNvSpPr>
            <a:spLocks/>
          </p:cNvSpPr>
          <p:nvPr/>
        </p:nvSpPr>
        <p:spPr bwMode="auto">
          <a:xfrm>
            <a:off x="2940050" y="2884488"/>
            <a:ext cx="1449388" cy="792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62"/>
              </a:cxn>
              <a:cxn ang="0">
                <a:pos x="115" y="79"/>
              </a:cxn>
              <a:cxn ang="0">
                <a:pos x="142" y="88"/>
              </a:cxn>
              <a:cxn ang="0">
                <a:pos x="284" y="133"/>
              </a:cxn>
              <a:cxn ang="0">
                <a:pos x="470" y="212"/>
              </a:cxn>
              <a:cxn ang="0">
                <a:pos x="656" y="283"/>
              </a:cxn>
              <a:cxn ang="0">
                <a:pos x="762" y="327"/>
              </a:cxn>
              <a:cxn ang="0">
                <a:pos x="815" y="363"/>
              </a:cxn>
              <a:cxn ang="0">
                <a:pos x="842" y="381"/>
              </a:cxn>
              <a:cxn ang="0">
                <a:pos x="913" y="452"/>
              </a:cxn>
            </a:cxnLst>
            <a:rect l="0" t="0" r="r" b="b"/>
            <a:pathLst>
              <a:path w="913" h="499">
                <a:moveTo>
                  <a:pt x="0" y="0"/>
                </a:moveTo>
                <a:cubicBezTo>
                  <a:pt x="21" y="21"/>
                  <a:pt x="38" y="45"/>
                  <a:pt x="62" y="62"/>
                </a:cubicBezTo>
                <a:cubicBezTo>
                  <a:pt x="77" y="73"/>
                  <a:pt x="97" y="73"/>
                  <a:pt x="115" y="79"/>
                </a:cubicBezTo>
                <a:cubicBezTo>
                  <a:pt x="124" y="82"/>
                  <a:pt x="142" y="88"/>
                  <a:pt x="142" y="88"/>
                </a:cubicBezTo>
                <a:cubicBezTo>
                  <a:pt x="189" y="120"/>
                  <a:pt x="223" y="121"/>
                  <a:pt x="284" y="133"/>
                </a:cubicBezTo>
                <a:cubicBezTo>
                  <a:pt x="353" y="147"/>
                  <a:pt x="405" y="190"/>
                  <a:pt x="470" y="212"/>
                </a:cubicBezTo>
                <a:cubicBezTo>
                  <a:pt x="540" y="260"/>
                  <a:pt x="575" y="260"/>
                  <a:pt x="656" y="283"/>
                </a:cubicBezTo>
                <a:cubicBezTo>
                  <a:pt x="697" y="294"/>
                  <a:pt x="723" y="315"/>
                  <a:pt x="762" y="327"/>
                </a:cubicBezTo>
                <a:cubicBezTo>
                  <a:pt x="780" y="339"/>
                  <a:pt x="797" y="351"/>
                  <a:pt x="815" y="363"/>
                </a:cubicBezTo>
                <a:cubicBezTo>
                  <a:pt x="824" y="369"/>
                  <a:pt x="842" y="381"/>
                  <a:pt x="842" y="381"/>
                </a:cubicBezTo>
                <a:cubicBezTo>
                  <a:pt x="851" y="394"/>
                  <a:pt x="913" y="499"/>
                  <a:pt x="913" y="4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8" name="Freeform 78"/>
          <p:cNvSpPr>
            <a:spLocks/>
          </p:cNvSpPr>
          <p:nvPr/>
        </p:nvSpPr>
        <p:spPr bwMode="auto">
          <a:xfrm>
            <a:off x="4079875" y="998538"/>
            <a:ext cx="717550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" y="89"/>
              </a:cxn>
              <a:cxn ang="0">
                <a:pos x="354" y="142"/>
              </a:cxn>
              <a:cxn ang="0">
                <a:pos x="452" y="204"/>
              </a:cxn>
            </a:cxnLst>
            <a:rect l="0" t="0" r="r" b="b"/>
            <a:pathLst>
              <a:path w="452" h="204">
                <a:moveTo>
                  <a:pt x="0" y="0"/>
                </a:moveTo>
                <a:cubicBezTo>
                  <a:pt x="65" y="29"/>
                  <a:pt x="129" y="62"/>
                  <a:pt x="195" y="89"/>
                </a:cubicBezTo>
                <a:cubicBezTo>
                  <a:pt x="243" y="108"/>
                  <a:pt x="311" y="114"/>
                  <a:pt x="354" y="142"/>
                </a:cubicBezTo>
                <a:cubicBezTo>
                  <a:pt x="386" y="163"/>
                  <a:pt x="417" y="187"/>
                  <a:pt x="452" y="20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9" name="Freeform 79"/>
          <p:cNvSpPr>
            <a:spLocks/>
          </p:cNvSpPr>
          <p:nvPr/>
        </p:nvSpPr>
        <p:spPr bwMode="auto">
          <a:xfrm>
            <a:off x="4065588" y="1336675"/>
            <a:ext cx="735012" cy="422275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133" y="257"/>
              </a:cxn>
              <a:cxn ang="0">
                <a:pos x="204" y="239"/>
              </a:cxn>
              <a:cxn ang="0">
                <a:pos x="292" y="204"/>
              </a:cxn>
              <a:cxn ang="0">
                <a:pos x="443" y="71"/>
              </a:cxn>
              <a:cxn ang="0">
                <a:pos x="461" y="0"/>
              </a:cxn>
            </a:cxnLst>
            <a:rect l="0" t="0" r="r" b="b"/>
            <a:pathLst>
              <a:path w="463" h="266">
                <a:moveTo>
                  <a:pt x="0" y="266"/>
                </a:moveTo>
                <a:cubicBezTo>
                  <a:pt x="44" y="263"/>
                  <a:pt x="89" y="263"/>
                  <a:pt x="133" y="257"/>
                </a:cubicBezTo>
                <a:cubicBezTo>
                  <a:pt x="157" y="254"/>
                  <a:pt x="204" y="239"/>
                  <a:pt x="204" y="239"/>
                </a:cubicBezTo>
                <a:cubicBezTo>
                  <a:pt x="232" y="225"/>
                  <a:pt x="265" y="219"/>
                  <a:pt x="292" y="204"/>
                </a:cubicBezTo>
                <a:cubicBezTo>
                  <a:pt x="352" y="170"/>
                  <a:pt x="404" y="128"/>
                  <a:pt x="443" y="71"/>
                </a:cubicBezTo>
                <a:cubicBezTo>
                  <a:pt x="463" y="12"/>
                  <a:pt x="461" y="37"/>
                  <a:pt x="461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0" name="Freeform 80"/>
          <p:cNvSpPr>
            <a:spLocks/>
          </p:cNvSpPr>
          <p:nvPr/>
        </p:nvSpPr>
        <p:spPr bwMode="auto">
          <a:xfrm>
            <a:off x="4797425" y="1336675"/>
            <a:ext cx="127000" cy="84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292"/>
              </a:cxn>
              <a:cxn ang="0">
                <a:pos x="71" y="496"/>
              </a:cxn>
              <a:cxn ang="0">
                <a:pos x="62" y="532"/>
              </a:cxn>
            </a:cxnLst>
            <a:rect l="0" t="0" r="r" b="b"/>
            <a:pathLst>
              <a:path w="80" h="532">
                <a:moveTo>
                  <a:pt x="0" y="0"/>
                </a:moveTo>
                <a:cubicBezTo>
                  <a:pt x="26" y="98"/>
                  <a:pt x="47" y="197"/>
                  <a:pt x="80" y="292"/>
                </a:cubicBezTo>
                <a:cubicBezTo>
                  <a:pt x="77" y="360"/>
                  <a:pt x="76" y="428"/>
                  <a:pt x="71" y="496"/>
                </a:cubicBezTo>
                <a:cubicBezTo>
                  <a:pt x="70" y="508"/>
                  <a:pt x="62" y="532"/>
                  <a:pt x="62" y="53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1" name="Freeform 81"/>
          <p:cNvSpPr>
            <a:spLocks/>
          </p:cNvSpPr>
          <p:nvPr/>
        </p:nvSpPr>
        <p:spPr bwMode="auto">
          <a:xfrm>
            <a:off x="4178300" y="2138363"/>
            <a:ext cx="717550" cy="182562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328" y="62"/>
              </a:cxn>
              <a:cxn ang="0">
                <a:pos x="408" y="27"/>
              </a:cxn>
              <a:cxn ang="0">
                <a:pos x="452" y="0"/>
              </a:cxn>
            </a:cxnLst>
            <a:rect l="0" t="0" r="r" b="b"/>
            <a:pathLst>
              <a:path w="452" h="115">
                <a:moveTo>
                  <a:pt x="0" y="115"/>
                </a:moveTo>
                <a:cubicBezTo>
                  <a:pt x="229" y="92"/>
                  <a:pt x="193" y="96"/>
                  <a:pt x="328" y="62"/>
                </a:cubicBezTo>
                <a:cubicBezTo>
                  <a:pt x="355" y="43"/>
                  <a:pt x="377" y="36"/>
                  <a:pt x="408" y="27"/>
                </a:cubicBezTo>
                <a:cubicBezTo>
                  <a:pt x="440" y="5"/>
                  <a:pt x="425" y="14"/>
                  <a:pt x="45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2" name="Freeform 82"/>
          <p:cNvSpPr>
            <a:spLocks/>
          </p:cNvSpPr>
          <p:nvPr/>
        </p:nvSpPr>
        <p:spPr bwMode="auto">
          <a:xfrm>
            <a:off x="4094163" y="1701800"/>
            <a:ext cx="885825" cy="48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7" y="89"/>
              </a:cxn>
              <a:cxn ang="0">
                <a:pos x="257" y="151"/>
              </a:cxn>
              <a:cxn ang="0">
                <a:pos x="363" y="222"/>
              </a:cxn>
              <a:cxn ang="0">
                <a:pos x="496" y="266"/>
              </a:cxn>
              <a:cxn ang="0">
                <a:pos x="558" y="302"/>
              </a:cxn>
            </a:cxnLst>
            <a:rect l="0" t="0" r="r" b="b"/>
            <a:pathLst>
              <a:path w="558" h="304">
                <a:moveTo>
                  <a:pt x="0" y="0"/>
                </a:moveTo>
                <a:cubicBezTo>
                  <a:pt x="47" y="24"/>
                  <a:pt x="120" y="70"/>
                  <a:pt x="177" y="89"/>
                </a:cubicBezTo>
                <a:cubicBezTo>
                  <a:pt x="237" y="149"/>
                  <a:pt x="206" y="134"/>
                  <a:pt x="257" y="151"/>
                </a:cubicBezTo>
                <a:cubicBezTo>
                  <a:pt x="281" y="167"/>
                  <a:pt x="332" y="211"/>
                  <a:pt x="363" y="222"/>
                </a:cubicBezTo>
                <a:cubicBezTo>
                  <a:pt x="394" y="233"/>
                  <a:pt x="471" y="249"/>
                  <a:pt x="496" y="266"/>
                </a:cubicBezTo>
                <a:cubicBezTo>
                  <a:pt x="551" y="304"/>
                  <a:pt x="528" y="302"/>
                  <a:pt x="558" y="30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3" name="Freeform 83"/>
          <p:cNvSpPr>
            <a:spLocks/>
          </p:cNvSpPr>
          <p:nvPr/>
        </p:nvSpPr>
        <p:spPr bwMode="auto">
          <a:xfrm>
            <a:off x="4910138" y="2265363"/>
            <a:ext cx="342900" cy="754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6" y="381"/>
              </a:cxn>
              <a:cxn ang="0">
                <a:pos x="212" y="469"/>
              </a:cxn>
              <a:cxn ang="0">
                <a:pos x="195" y="469"/>
              </a:cxn>
            </a:cxnLst>
            <a:rect l="0" t="0" r="r" b="b"/>
            <a:pathLst>
              <a:path w="216" h="475">
                <a:moveTo>
                  <a:pt x="0" y="0"/>
                </a:moveTo>
                <a:cubicBezTo>
                  <a:pt x="63" y="125"/>
                  <a:pt x="141" y="249"/>
                  <a:pt x="186" y="381"/>
                </a:cubicBezTo>
                <a:cubicBezTo>
                  <a:pt x="193" y="402"/>
                  <a:pt x="216" y="449"/>
                  <a:pt x="212" y="469"/>
                </a:cubicBezTo>
                <a:cubicBezTo>
                  <a:pt x="211" y="475"/>
                  <a:pt x="201" y="469"/>
                  <a:pt x="195" y="4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4" name="Freeform 84"/>
          <p:cNvSpPr>
            <a:spLocks/>
          </p:cNvSpPr>
          <p:nvPr/>
        </p:nvSpPr>
        <p:spPr bwMode="auto">
          <a:xfrm>
            <a:off x="4094163" y="2897188"/>
            <a:ext cx="998537" cy="211137"/>
          </a:xfrm>
          <a:custGeom>
            <a:avLst/>
            <a:gdLst/>
            <a:ahLst/>
            <a:cxnLst>
              <a:cxn ang="0">
                <a:pos x="0" y="133"/>
              </a:cxn>
              <a:cxn ang="0">
                <a:pos x="150" y="116"/>
              </a:cxn>
              <a:cxn ang="0">
                <a:pos x="266" y="80"/>
              </a:cxn>
              <a:cxn ang="0">
                <a:pos x="496" y="27"/>
              </a:cxn>
              <a:cxn ang="0">
                <a:pos x="629" y="0"/>
              </a:cxn>
            </a:cxnLst>
            <a:rect l="0" t="0" r="r" b="b"/>
            <a:pathLst>
              <a:path w="629" h="133">
                <a:moveTo>
                  <a:pt x="0" y="133"/>
                </a:moveTo>
                <a:cubicBezTo>
                  <a:pt x="50" y="127"/>
                  <a:pt x="100" y="123"/>
                  <a:pt x="150" y="116"/>
                </a:cubicBezTo>
                <a:cubicBezTo>
                  <a:pt x="190" y="110"/>
                  <a:pt x="228" y="92"/>
                  <a:pt x="266" y="80"/>
                </a:cubicBezTo>
                <a:cubicBezTo>
                  <a:pt x="340" y="58"/>
                  <a:pt x="421" y="42"/>
                  <a:pt x="496" y="27"/>
                </a:cubicBezTo>
                <a:cubicBezTo>
                  <a:pt x="537" y="19"/>
                  <a:pt x="587" y="0"/>
                  <a:pt x="629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5" name="Freeform 85"/>
          <p:cNvSpPr>
            <a:spLocks/>
          </p:cNvSpPr>
          <p:nvPr/>
        </p:nvSpPr>
        <p:spPr bwMode="auto">
          <a:xfrm>
            <a:off x="4206875" y="2335213"/>
            <a:ext cx="941388" cy="549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115"/>
              </a:cxn>
              <a:cxn ang="0">
                <a:pos x="230" y="133"/>
              </a:cxn>
              <a:cxn ang="0">
                <a:pos x="257" y="142"/>
              </a:cxn>
              <a:cxn ang="0">
                <a:pos x="283" y="168"/>
              </a:cxn>
              <a:cxn ang="0">
                <a:pos x="363" y="222"/>
              </a:cxn>
              <a:cxn ang="0">
                <a:pos x="390" y="239"/>
              </a:cxn>
              <a:cxn ang="0">
                <a:pos x="443" y="257"/>
              </a:cxn>
              <a:cxn ang="0">
                <a:pos x="496" y="284"/>
              </a:cxn>
              <a:cxn ang="0">
                <a:pos x="593" y="346"/>
              </a:cxn>
            </a:cxnLst>
            <a:rect l="0" t="0" r="r" b="b"/>
            <a:pathLst>
              <a:path w="593" h="346">
                <a:moveTo>
                  <a:pt x="0" y="0"/>
                </a:moveTo>
                <a:cubicBezTo>
                  <a:pt x="66" y="46"/>
                  <a:pt x="126" y="95"/>
                  <a:pt x="203" y="115"/>
                </a:cubicBezTo>
                <a:cubicBezTo>
                  <a:pt x="212" y="121"/>
                  <a:pt x="220" y="128"/>
                  <a:pt x="230" y="133"/>
                </a:cubicBezTo>
                <a:cubicBezTo>
                  <a:pt x="238" y="137"/>
                  <a:pt x="249" y="137"/>
                  <a:pt x="257" y="142"/>
                </a:cubicBezTo>
                <a:cubicBezTo>
                  <a:pt x="267" y="149"/>
                  <a:pt x="273" y="160"/>
                  <a:pt x="283" y="168"/>
                </a:cubicBezTo>
                <a:cubicBezTo>
                  <a:pt x="285" y="170"/>
                  <a:pt x="349" y="213"/>
                  <a:pt x="363" y="222"/>
                </a:cubicBezTo>
                <a:cubicBezTo>
                  <a:pt x="372" y="228"/>
                  <a:pt x="381" y="233"/>
                  <a:pt x="390" y="239"/>
                </a:cubicBezTo>
                <a:cubicBezTo>
                  <a:pt x="406" y="249"/>
                  <a:pt x="443" y="257"/>
                  <a:pt x="443" y="257"/>
                </a:cubicBezTo>
                <a:cubicBezTo>
                  <a:pt x="539" y="324"/>
                  <a:pt x="403" y="233"/>
                  <a:pt x="496" y="284"/>
                </a:cubicBezTo>
                <a:cubicBezTo>
                  <a:pt x="530" y="303"/>
                  <a:pt x="559" y="328"/>
                  <a:pt x="593" y="34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6" name="Freeform 86"/>
          <p:cNvSpPr>
            <a:spLocks/>
          </p:cNvSpPr>
          <p:nvPr/>
        </p:nvSpPr>
        <p:spPr bwMode="auto">
          <a:xfrm>
            <a:off x="5232400" y="2968625"/>
            <a:ext cx="42863" cy="8620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248"/>
              </a:cxn>
              <a:cxn ang="0">
                <a:pos x="18" y="469"/>
              </a:cxn>
            </a:cxnLst>
            <a:rect l="0" t="0" r="r" b="b"/>
            <a:pathLst>
              <a:path w="27" h="543">
                <a:moveTo>
                  <a:pt x="0" y="0"/>
                </a:moveTo>
                <a:cubicBezTo>
                  <a:pt x="6" y="85"/>
                  <a:pt x="16" y="164"/>
                  <a:pt x="27" y="248"/>
                </a:cubicBezTo>
                <a:cubicBezTo>
                  <a:pt x="24" y="322"/>
                  <a:pt x="18" y="543"/>
                  <a:pt x="18" y="4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7" name="Freeform 87"/>
          <p:cNvSpPr>
            <a:spLocks/>
          </p:cNvSpPr>
          <p:nvPr/>
        </p:nvSpPr>
        <p:spPr bwMode="auto">
          <a:xfrm>
            <a:off x="4430713" y="3657600"/>
            <a:ext cx="844550" cy="114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5" y="53"/>
              </a:cxn>
              <a:cxn ang="0">
                <a:pos x="532" y="35"/>
              </a:cxn>
            </a:cxnLst>
            <a:rect l="0" t="0" r="r" b="b"/>
            <a:pathLst>
              <a:path w="532" h="72">
                <a:moveTo>
                  <a:pt x="0" y="0"/>
                </a:moveTo>
                <a:cubicBezTo>
                  <a:pt x="295" y="64"/>
                  <a:pt x="266" y="72"/>
                  <a:pt x="505" y="53"/>
                </a:cubicBezTo>
                <a:cubicBezTo>
                  <a:pt x="514" y="47"/>
                  <a:pt x="532" y="35"/>
                  <a:pt x="532" y="3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8" name="Freeform 88"/>
          <p:cNvSpPr>
            <a:spLocks/>
          </p:cNvSpPr>
          <p:nvPr/>
        </p:nvSpPr>
        <p:spPr bwMode="auto">
          <a:xfrm>
            <a:off x="4332288" y="3052763"/>
            <a:ext cx="873125" cy="534987"/>
          </a:xfrm>
          <a:custGeom>
            <a:avLst/>
            <a:gdLst/>
            <a:ahLst/>
            <a:cxnLst>
              <a:cxn ang="0">
                <a:pos x="0" y="337"/>
              </a:cxn>
              <a:cxn ang="0">
                <a:pos x="550" y="0"/>
              </a:cxn>
            </a:cxnLst>
            <a:rect l="0" t="0" r="r" b="b"/>
            <a:pathLst>
              <a:path w="550" h="337">
                <a:moveTo>
                  <a:pt x="0" y="337"/>
                </a:moveTo>
                <a:cubicBezTo>
                  <a:pt x="183" y="225"/>
                  <a:pt x="550" y="0"/>
                  <a:pt x="55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9" name="Freeform 89"/>
          <p:cNvSpPr>
            <a:spLocks/>
          </p:cNvSpPr>
          <p:nvPr/>
        </p:nvSpPr>
        <p:spPr bwMode="auto">
          <a:xfrm>
            <a:off x="2265363" y="2884488"/>
            <a:ext cx="619125" cy="631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106"/>
              </a:cxn>
              <a:cxn ang="0">
                <a:pos x="159" y="159"/>
              </a:cxn>
              <a:cxn ang="0">
                <a:pos x="310" y="319"/>
              </a:cxn>
              <a:cxn ang="0">
                <a:pos x="390" y="398"/>
              </a:cxn>
            </a:cxnLst>
            <a:rect l="0" t="0" r="r" b="b"/>
            <a:pathLst>
              <a:path w="390" h="398">
                <a:moveTo>
                  <a:pt x="0" y="0"/>
                </a:moveTo>
                <a:cubicBezTo>
                  <a:pt x="15" y="23"/>
                  <a:pt x="49" y="82"/>
                  <a:pt x="79" y="106"/>
                </a:cubicBezTo>
                <a:cubicBezTo>
                  <a:pt x="104" y="126"/>
                  <a:pt x="136" y="136"/>
                  <a:pt x="159" y="159"/>
                </a:cubicBezTo>
                <a:cubicBezTo>
                  <a:pt x="211" y="211"/>
                  <a:pt x="265" y="261"/>
                  <a:pt x="310" y="319"/>
                </a:cubicBezTo>
                <a:cubicBezTo>
                  <a:pt x="332" y="347"/>
                  <a:pt x="348" y="398"/>
                  <a:pt x="390" y="39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0" name="Freeform 90"/>
          <p:cNvSpPr>
            <a:spLocks/>
          </p:cNvSpPr>
          <p:nvPr/>
        </p:nvSpPr>
        <p:spPr bwMode="auto">
          <a:xfrm>
            <a:off x="5270500" y="3671888"/>
            <a:ext cx="47625" cy="64611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0" y="275"/>
              </a:cxn>
              <a:cxn ang="0">
                <a:pos x="21" y="407"/>
              </a:cxn>
            </a:cxnLst>
            <a:rect l="0" t="0" r="r" b="b"/>
            <a:pathLst>
              <a:path w="30" h="407">
                <a:moveTo>
                  <a:pt x="3" y="0"/>
                </a:moveTo>
                <a:cubicBezTo>
                  <a:pt x="7" y="93"/>
                  <a:pt x="0" y="186"/>
                  <a:pt x="30" y="275"/>
                </a:cubicBezTo>
                <a:cubicBezTo>
                  <a:pt x="27" y="319"/>
                  <a:pt x="21" y="407"/>
                  <a:pt x="21" y="4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1" name="Freeform 91"/>
          <p:cNvSpPr>
            <a:spLocks/>
          </p:cNvSpPr>
          <p:nvPr/>
        </p:nvSpPr>
        <p:spPr bwMode="auto">
          <a:xfrm>
            <a:off x="3911600" y="4094163"/>
            <a:ext cx="1363663" cy="280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97"/>
              </a:cxn>
              <a:cxn ang="0">
                <a:pos x="310" y="115"/>
              </a:cxn>
              <a:cxn ang="0">
                <a:pos x="558" y="177"/>
              </a:cxn>
              <a:cxn ang="0">
                <a:pos x="859" y="115"/>
              </a:cxn>
            </a:cxnLst>
            <a:rect l="0" t="0" r="r" b="b"/>
            <a:pathLst>
              <a:path w="859" h="177">
                <a:moveTo>
                  <a:pt x="0" y="0"/>
                </a:moveTo>
                <a:cubicBezTo>
                  <a:pt x="153" y="92"/>
                  <a:pt x="82" y="66"/>
                  <a:pt x="203" y="97"/>
                </a:cubicBezTo>
                <a:cubicBezTo>
                  <a:pt x="238" y="106"/>
                  <a:pt x="310" y="115"/>
                  <a:pt x="310" y="115"/>
                </a:cubicBezTo>
                <a:cubicBezTo>
                  <a:pt x="395" y="144"/>
                  <a:pt x="468" y="167"/>
                  <a:pt x="558" y="177"/>
                </a:cubicBezTo>
                <a:cubicBezTo>
                  <a:pt x="660" y="170"/>
                  <a:pt x="765" y="162"/>
                  <a:pt x="859" y="11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2" name="Freeform 92"/>
          <p:cNvSpPr>
            <a:spLocks/>
          </p:cNvSpPr>
          <p:nvPr/>
        </p:nvSpPr>
        <p:spPr bwMode="auto">
          <a:xfrm>
            <a:off x="5289550" y="3686175"/>
            <a:ext cx="422275" cy="407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68"/>
              </a:cxn>
              <a:cxn ang="0">
                <a:pos x="266" y="257"/>
              </a:cxn>
            </a:cxnLst>
            <a:rect l="0" t="0" r="r" b="b"/>
            <a:pathLst>
              <a:path w="266" h="257">
                <a:moveTo>
                  <a:pt x="0" y="0"/>
                </a:moveTo>
                <a:cubicBezTo>
                  <a:pt x="73" y="45"/>
                  <a:pt x="170" y="91"/>
                  <a:pt x="221" y="168"/>
                </a:cubicBezTo>
                <a:cubicBezTo>
                  <a:pt x="240" y="197"/>
                  <a:pt x="242" y="233"/>
                  <a:pt x="266" y="25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3" name="Freeform 93"/>
          <p:cNvSpPr>
            <a:spLocks/>
          </p:cNvSpPr>
          <p:nvPr/>
        </p:nvSpPr>
        <p:spPr bwMode="auto">
          <a:xfrm>
            <a:off x="5205413" y="4037013"/>
            <a:ext cx="492125" cy="323850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133" y="151"/>
              </a:cxn>
              <a:cxn ang="0">
                <a:pos x="221" y="107"/>
              </a:cxn>
              <a:cxn ang="0">
                <a:pos x="292" y="36"/>
              </a:cxn>
              <a:cxn ang="0">
                <a:pos x="310" y="0"/>
              </a:cxn>
            </a:cxnLst>
            <a:rect l="0" t="0" r="r" b="b"/>
            <a:pathLst>
              <a:path w="310" h="204">
                <a:moveTo>
                  <a:pt x="0" y="204"/>
                </a:moveTo>
                <a:cubicBezTo>
                  <a:pt x="44" y="186"/>
                  <a:pt x="89" y="170"/>
                  <a:pt x="133" y="151"/>
                </a:cubicBezTo>
                <a:cubicBezTo>
                  <a:pt x="165" y="138"/>
                  <a:pt x="188" y="117"/>
                  <a:pt x="221" y="107"/>
                </a:cubicBezTo>
                <a:cubicBezTo>
                  <a:pt x="246" y="82"/>
                  <a:pt x="272" y="65"/>
                  <a:pt x="292" y="36"/>
                </a:cubicBezTo>
                <a:cubicBezTo>
                  <a:pt x="302" y="5"/>
                  <a:pt x="294" y="16"/>
                  <a:pt x="31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4" name="Freeform 94"/>
          <p:cNvSpPr>
            <a:spLocks/>
          </p:cNvSpPr>
          <p:nvPr/>
        </p:nvSpPr>
        <p:spPr bwMode="auto">
          <a:xfrm>
            <a:off x="5740400" y="3967163"/>
            <a:ext cx="519113" cy="141287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177" y="53"/>
              </a:cxn>
              <a:cxn ang="0">
                <a:pos x="221" y="44"/>
              </a:cxn>
              <a:cxn ang="0">
                <a:pos x="274" y="27"/>
              </a:cxn>
              <a:cxn ang="0">
                <a:pos x="301" y="9"/>
              </a:cxn>
              <a:cxn ang="0">
                <a:pos x="327" y="0"/>
              </a:cxn>
            </a:cxnLst>
            <a:rect l="0" t="0" r="r" b="b"/>
            <a:pathLst>
              <a:path w="327" h="89">
                <a:moveTo>
                  <a:pt x="0" y="89"/>
                </a:moveTo>
                <a:cubicBezTo>
                  <a:pt x="68" y="78"/>
                  <a:pt x="115" y="69"/>
                  <a:pt x="177" y="53"/>
                </a:cubicBezTo>
                <a:cubicBezTo>
                  <a:pt x="192" y="49"/>
                  <a:pt x="207" y="48"/>
                  <a:pt x="221" y="44"/>
                </a:cubicBezTo>
                <a:cubicBezTo>
                  <a:pt x="239" y="39"/>
                  <a:pt x="274" y="27"/>
                  <a:pt x="274" y="27"/>
                </a:cubicBezTo>
                <a:cubicBezTo>
                  <a:pt x="283" y="21"/>
                  <a:pt x="291" y="14"/>
                  <a:pt x="301" y="9"/>
                </a:cubicBezTo>
                <a:cubicBezTo>
                  <a:pt x="309" y="5"/>
                  <a:pt x="327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5" name="Freeform 95"/>
          <p:cNvSpPr>
            <a:spLocks/>
          </p:cNvSpPr>
          <p:nvPr/>
        </p:nvSpPr>
        <p:spPr bwMode="auto">
          <a:xfrm>
            <a:off x="6189663" y="3348038"/>
            <a:ext cx="84137" cy="741362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53" y="213"/>
              </a:cxn>
              <a:cxn ang="0">
                <a:pos x="36" y="372"/>
              </a:cxn>
              <a:cxn ang="0">
                <a:pos x="0" y="461"/>
              </a:cxn>
            </a:cxnLst>
            <a:rect l="0" t="0" r="r" b="b"/>
            <a:pathLst>
              <a:path w="53" h="467">
                <a:moveTo>
                  <a:pt x="44" y="0"/>
                </a:moveTo>
                <a:cubicBezTo>
                  <a:pt x="33" y="72"/>
                  <a:pt x="39" y="141"/>
                  <a:pt x="53" y="213"/>
                </a:cubicBezTo>
                <a:cubicBezTo>
                  <a:pt x="47" y="280"/>
                  <a:pt x="47" y="313"/>
                  <a:pt x="36" y="372"/>
                </a:cubicBezTo>
                <a:cubicBezTo>
                  <a:pt x="19" y="467"/>
                  <a:pt x="48" y="461"/>
                  <a:pt x="0" y="46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6" name="Freeform 96"/>
          <p:cNvSpPr>
            <a:spLocks/>
          </p:cNvSpPr>
          <p:nvPr/>
        </p:nvSpPr>
        <p:spPr bwMode="auto">
          <a:xfrm>
            <a:off x="5668963" y="3362325"/>
            <a:ext cx="577850" cy="70326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239" y="71"/>
              </a:cxn>
              <a:cxn ang="0">
                <a:pos x="142" y="168"/>
              </a:cxn>
              <a:cxn ang="0">
                <a:pos x="71" y="248"/>
              </a:cxn>
              <a:cxn ang="0">
                <a:pos x="18" y="381"/>
              </a:cxn>
              <a:cxn ang="0">
                <a:pos x="9" y="416"/>
              </a:cxn>
              <a:cxn ang="0">
                <a:pos x="0" y="443"/>
              </a:cxn>
            </a:cxnLst>
            <a:rect l="0" t="0" r="r" b="b"/>
            <a:pathLst>
              <a:path w="364" h="443">
                <a:moveTo>
                  <a:pt x="364" y="0"/>
                </a:moveTo>
                <a:cubicBezTo>
                  <a:pt x="334" y="15"/>
                  <a:pt x="265" y="45"/>
                  <a:pt x="239" y="71"/>
                </a:cubicBezTo>
                <a:cubicBezTo>
                  <a:pt x="205" y="105"/>
                  <a:pt x="184" y="142"/>
                  <a:pt x="142" y="168"/>
                </a:cubicBezTo>
                <a:cubicBezTo>
                  <a:pt x="122" y="198"/>
                  <a:pt x="71" y="248"/>
                  <a:pt x="71" y="248"/>
                </a:cubicBezTo>
                <a:cubicBezTo>
                  <a:pt x="55" y="295"/>
                  <a:pt x="34" y="334"/>
                  <a:pt x="18" y="381"/>
                </a:cubicBezTo>
                <a:cubicBezTo>
                  <a:pt x="14" y="392"/>
                  <a:pt x="12" y="404"/>
                  <a:pt x="9" y="416"/>
                </a:cubicBezTo>
                <a:cubicBezTo>
                  <a:pt x="6" y="425"/>
                  <a:pt x="0" y="443"/>
                  <a:pt x="0" y="44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7" name="Freeform 97"/>
          <p:cNvSpPr>
            <a:spLocks/>
          </p:cNvSpPr>
          <p:nvPr/>
        </p:nvSpPr>
        <p:spPr bwMode="auto">
          <a:xfrm>
            <a:off x="6189663" y="2911475"/>
            <a:ext cx="211137" cy="492125"/>
          </a:xfrm>
          <a:custGeom>
            <a:avLst/>
            <a:gdLst/>
            <a:ahLst/>
            <a:cxnLst>
              <a:cxn ang="0">
                <a:pos x="133" y="0"/>
              </a:cxn>
              <a:cxn ang="0">
                <a:pos x="62" y="204"/>
              </a:cxn>
              <a:cxn ang="0">
                <a:pos x="0" y="310"/>
              </a:cxn>
            </a:cxnLst>
            <a:rect l="0" t="0" r="r" b="b"/>
            <a:pathLst>
              <a:path w="133" h="310">
                <a:moveTo>
                  <a:pt x="133" y="0"/>
                </a:moveTo>
                <a:cubicBezTo>
                  <a:pt x="116" y="68"/>
                  <a:pt x="103" y="145"/>
                  <a:pt x="62" y="204"/>
                </a:cubicBezTo>
                <a:cubicBezTo>
                  <a:pt x="55" y="225"/>
                  <a:pt x="21" y="310"/>
                  <a:pt x="0" y="31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8" name="Freeform 98"/>
          <p:cNvSpPr>
            <a:spLocks/>
          </p:cNvSpPr>
          <p:nvPr/>
        </p:nvSpPr>
        <p:spPr bwMode="auto">
          <a:xfrm>
            <a:off x="5246688" y="2925763"/>
            <a:ext cx="985837" cy="465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1" y="107"/>
              </a:cxn>
              <a:cxn ang="0">
                <a:pos x="311" y="248"/>
              </a:cxn>
              <a:cxn ang="0">
                <a:pos x="523" y="275"/>
              </a:cxn>
              <a:cxn ang="0">
                <a:pos x="621" y="293"/>
              </a:cxn>
            </a:cxnLst>
            <a:rect l="0" t="0" r="r" b="b"/>
            <a:pathLst>
              <a:path w="621" h="293">
                <a:moveTo>
                  <a:pt x="0" y="0"/>
                </a:moveTo>
                <a:cubicBezTo>
                  <a:pt x="22" y="38"/>
                  <a:pt x="36" y="79"/>
                  <a:pt x="71" y="107"/>
                </a:cubicBezTo>
                <a:cubicBezTo>
                  <a:pt x="147" y="167"/>
                  <a:pt x="232" y="197"/>
                  <a:pt x="311" y="248"/>
                </a:cubicBezTo>
                <a:cubicBezTo>
                  <a:pt x="340" y="267"/>
                  <a:pt x="478" y="269"/>
                  <a:pt x="523" y="275"/>
                </a:cubicBezTo>
                <a:cubicBezTo>
                  <a:pt x="555" y="286"/>
                  <a:pt x="587" y="293"/>
                  <a:pt x="621" y="29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9" name="Freeform 99"/>
          <p:cNvSpPr>
            <a:spLocks/>
          </p:cNvSpPr>
          <p:nvPr/>
        </p:nvSpPr>
        <p:spPr bwMode="auto">
          <a:xfrm>
            <a:off x="5627688" y="2462213"/>
            <a:ext cx="801687" cy="547687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26" y="221"/>
              </a:cxn>
              <a:cxn ang="0">
                <a:pos x="35" y="248"/>
              </a:cxn>
              <a:cxn ang="0">
                <a:pos x="88" y="292"/>
              </a:cxn>
              <a:cxn ang="0">
                <a:pos x="115" y="319"/>
              </a:cxn>
              <a:cxn ang="0">
                <a:pos x="195" y="345"/>
              </a:cxn>
              <a:cxn ang="0">
                <a:pos x="248" y="337"/>
              </a:cxn>
              <a:cxn ang="0">
                <a:pos x="425" y="319"/>
              </a:cxn>
              <a:cxn ang="0">
                <a:pos x="505" y="292"/>
              </a:cxn>
            </a:cxnLst>
            <a:rect l="0" t="0" r="r" b="b"/>
            <a:pathLst>
              <a:path w="505" h="345">
                <a:moveTo>
                  <a:pt x="8" y="0"/>
                </a:moveTo>
                <a:cubicBezTo>
                  <a:pt x="0" y="80"/>
                  <a:pt x="0" y="144"/>
                  <a:pt x="26" y="221"/>
                </a:cubicBezTo>
                <a:cubicBezTo>
                  <a:pt x="29" y="230"/>
                  <a:pt x="28" y="241"/>
                  <a:pt x="35" y="248"/>
                </a:cubicBezTo>
                <a:cubicBezTo>
                  <a:pt x="129" y="338"/>
                  <a:pt x="2" y="219"/>
                  <a:pt x="88" y="292"/>
                </a:cubicBezTo>
                <a:cubicBezTo>
                  <a:pt x="98" y="300"/>
                  <a:pt x="104" y="313"/>
                  <a:pt x="115" y="319"/>
                </a:cubicBezTo>
                <a:cubicBezTo>
                  <a:pt x="125" y="325"/>
                  <a:pt x="176" y="339"/>
                  <a:pt x="195" y="345"/>
                </a:cubicBezTo>
                <a:cubicBezTo>
                  <a:pt x="213" y="342"/>
                  <a:pt x="230" y="339"/>
                  <a:pt x="248" y="337"/>
                </a:cubicBezTo>
                <a:cubicBezTo>
                  <a:pt x="307" y="330"/>
                  <a:pt x="366" y="325"/>
                  <a:pt x="425" y="319"/>
                </a:cubicBezTo>
                <a:cubicBezTo>
                  <a:pt x="434" y="318"/>
                  <a:pt x="505" y="315"/>
                  <a:pt x="505" y="2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0" name="Freeform 100"/>
          <p:cNvSpPr>
            <a:spLocks/>
          </p:cNvSpPr>
          <p:nvPr/>
        </p:nvSpPr>
        <p:spPr bwMode="auto">
          <a:xfrm>
            <a:off x="6259513" y="3362325"/>
            <a:ext cx="495300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7" y="151"/>
              </a:cxn>
              <a:cxn ang="0">
                <a:pos x="249" y="310"/>
              </a:cxn>
              <a:cxn ang="0">
                <a:pos x="266" y="363"/>
              </a:cxn>
              <a:cxn ang="0">
                <a:pos x="302" y="416"/>
              </a:cxn>
              <a:cxn ang="0">
                <a:pos x="311" y="434"/>
              </a:cxn>
            </a:cxnLst>
            <a:rect l="0" t="0" r="r" b="b"/>
            <a:pathLst>
              <a:path w="312" h="452">
                <a:moveTo>
                  <a:pt x="0" y="0"/>
                </a:moveTo>
                <a:cubicBezTo>
                  <a:pt x="45" y="52"/>
                  <a:pt x="69" y="95"/>
                  <a:pt x="107" y="151"/>
                </a:cubicBezTo>
                <a:cubicBezTo>
                  <a:pt x="143" y="206"/>
                  <a:pt x="210" y="251"/>
                  <a:pt x="249" y="310"/>
                </a:cubicBezTo>
                <a:cubicBezTo>
                  <a:pt x="251" y="317"/>
                  <a:pt x="262" y="357"/>
                  <a:pt x="266" y="363"/>
                </a:cubicBezTo>
                <a:cubicBezTo>
                  <a:pt x="277" y="382"/>
                  <a:pt x="302" y="416"/>
                  <a:pt x="302" y="416"/>
                </a:cubicBezTo>
                <a:cubicBezTo>
                  <a:pt x="312" y="446"/>
                  <a:pt x="311" y="452"/>
                  <a:pt x="311" y="43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1" name="Freeform 101"/>
          <p:cNvSpPr>
            <a:spLocks/>
          </p:cNvSpPr>
          <p:nvPr/>
        </p:nvSpPr>
        <p:spPr bwMode="auto">
          <a:xfrm>
            <a:off x="6765925" y="4022725"/>
            <a:ext cx="352425" cy="731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60"/>
              </a:cxn>
              <a:cxn ang="0">
                <a:pos x="151" y="275"/>
              </a:cxn>
              <a:cxn ang="0">
                <a:pos x="222" y="461"/>
              </a:cxn>
            </a:cxnLst>
            <a:rect l="0" t="0" r="r" b="b"/>
            <a:pathLst>
              <a:path w="222" h="461">
                <a:moveTo>
                  <a:pt x="0" y="0"/>
                </a:moveTo>
                <a:cubicBezTo>
                  <a:pt x="33" y="53"/>
                  <a:pt x="82" y="99"/>
                  <a:pt x="98" y="160"/>
                </a:cubicBezTo>
                <a:cubicBezTo>
                  <a:pt x="108" y="201"/>
                  <a:pt x="127" y="241"/>
                  <a:pt x="151" y="275"/>
                </a:cubicBezTo>
                <a:cubicBezTo>
                  <a:pt x="171" y="335"/>
                  <a:pt x="222" y="401"/>
                  <a:pt x="222" y="46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2" name="Freeform 102"/>
          <p:cNvSpPr>
            <a:spLocks/>
          </p:cNvSpPr>
          <p:nvPr/>
        </p:nvSpPr>
        <p:spPr bwMode="auto">
          <a:xfrm>
            <a:off x="6232525" y="3995738"/>
            <a:ext cx="842963" cy="738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97"/>
              </a:cxn>
              <a:cxn ang="0">
                <a:pos x="97" y="177"/>
              </a:cxn>
              <a:cxn ang="0">
                <a:pos x="159" y="212"/>
              </a:cxn>
              <a:cxn ang="0">
                <a:pos x="239" y="274"/>
              </a:cxn>
              <a:cxn ang="0">
                <a:pos x="319" y="301"/>
              </a:cxn>
              <a:cxn ang="0">
                <a:pos x="372" y="319"/>
              </a:cxn>
              <a:cxn ang="0">
                <a:pos x="478" y="407"/>
              </a:cxn>
              <a:cxn ang="0">
                <a:pos x="531" y="460"/>
              </a:cxn>
            </a:cxnLst>
            <a:rect l="0" t="0" r="r" b="b"/>
            <a:pathLst>
              <a:path w="531" h="465">
                <a:moveTo>
                  <a:pt x="0" y="0"/>
                </a:moveTo>
                <a:cubicBezTo>
                  <a:pt x="12" y="32"/>
                  <a:pt x="16" y="69"/>
                  <a:pt x="35" y="97"/>
                </a:cubicBezTo>
                <a:cubicBezTo>
                  <a:pt x="49" y="117"/>
                  <a:pt x="73" y="160"/>
                  <a:pt x="97" y="177"/>
                </a:cubicBezTo>
                <a:cubicBezTo>
                  <a:pt x="159" y="222"/>
                  <a:pt x="109" y="171"/>
                  <a:pt x="159" y="212"/>
                </a:cubicBezTo>
                <a:cubicBezTo>
                  <a:pt x="243" y="282"/>
                  <a:pt x="106" y="186"/>
                  <a:pt x="239" y="274"/>
                </a:cubicBezTo>
                <a:cubicBezTo>
                  <a:pt x="241" y="275"/>
                  <a:pt x="305" y="296"/>
                  <a:pt x="319" y="301"/>
                </a:cubicBezTo>
                <a:cubicBezTo>
                  <a:pt x="337" y="307"/>
                  <a:pt x="372" y="319"/>
                  <a:pt x="372" y="319"/>
                </a:cubicBezTo>
                <a:cubicBezTo>
                  <a:pt x="404" y="351"/>
                  <a:pt x="440" y="382"/>
                  <a:pt x="478" y="407"/>
                </a:cubicBezTo>
                <a:cubicBezTo>
                  <a:pt x="517" y="465"/>
                  <a:pt x="493" y="460"/>
                  <a:pt x="531" y="46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3" name="Freeform 103"/>
          <p:cNvSpPr>
            <a:spLocks/>
          </p:cNvSpPr>
          <p:nvPr/>
        </p:nvSpPr>
        <p:spPr bwMode="auto">
          <a:xfrm>
            <a:off x="6724650" y="3616325"/>
            <a:ext cx="412750" cy="365125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88" y="168"/>
              </a:cxn>
              <a:cxn ang="0">
                <a:pos x="106" y="141"/>
              </a:cxn>
              <a:cxn ang="0">
                <a:pos x="186" y="61"/>
              </a:cxn>
              <a:cxn ang="0">
                <a:pos x="204" y="35"/>
              </a:cxn>
              <a:cxn ang="0">
                <a:pos x="257" y="8"/>
              </a:cxn>
            </a:cxnLst>
            <a:rect l="0" t="0" r="r" b="b"/>
            <a:pathLst>
              <a:path w="260" h="230">
                <a:moveTo>
                  <a:pt x="0" y="230"/>
                </a:moveTo>
                <a:cubicBezTo>
                  <a:pt x="29" y="209"/>
                  <a:pt x="59" y="189"/>
                  <a:pt x="88" y="168"/>
                </a:cubicBezTo>
                <a:cubicBezTo>
                  <a:pt x="97" y="162"/>
                  <a:pt x="99" y="149"/>
                  <a:pt x="106" y="141"/>
                </a:cubicBezTo>
                <a:cubicBezTo>
                  <a:pt x="131" y="113"/>
                  <a:pt x="159" y="88"/>
                  <a:pt x="186" y="61"/>
                </a:cubicBezTo>
                <a:cubicBezTo>
                  <a:pt x="193" y="54"/>
                  <a:pt x="195" y="41"/>
                  <a:pt x="204" y="35"/>
                </a:cubicBezTo>
                <a:cubicBezTo>
                  <a:pt x="260" y="0"/>
                  <a:pt x="257" y="38"/>
                  <a:pt x="257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4" name="Freeform 104"/>
          <p:cNvSpPr>
            <a:spLocks/>
          </p:cNvSpPr>
          <p:nvPr/>
        </p:nvSpPr>
        <p:spPr bwMode="auto">
          <a:xfrm>
            <a:off x="7132638" y="3179763"/>
            <a:ext cx="112712" cy="449262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26" y="221"/>
              </a:cxn>
              <a:cxn ang="0">
                <a:pos x="0" y="283"/>
              </a:cxn>
            </a:cxnLst>
            <a:rect l="0" t="0" r="r" b="b"/>
            <a:pathLst>
              <a:path w="71" h="283">
                <a:moveTo>
                  <a:pt x="71" y="0"/>
                </a:moveTo>
                <a:cubicBezTo>
                  <a:pt x="46" y="73"/>
                  <a:pt x="49" y="149"/>
                  <a:pt x="26" y="221"/>
                </a:cubicBezTo>
                <a:cubicBezTo>
                  <a:pt x="19" y="243"/>
                  <a:pt x="17" y="266"/>
                  <a:pt x="0" y="28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5" name="Freeform 105"/>
          <p:cNvSpPr>
            <a:spLocks/>
          </p:cNvSpPr>
          <p:nvPr/>
        </p:nvSpPr>
        <p:spPr bwMode="auto">
          <a:xfrm>
            <a:off x="6218238" y="3165475"/>
            <a:ext cx="1041400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275" y="44"/>
              </a:cxn>
              <a:cxn ang="0">
                <a:pos x="585" y="0"/>
              </a:cxn>
              <a:cxn ang="0">
                <a:pos x="656" y="9"/>
              </a:cxn>
            </a:cxnLst>
            <a:rect l="0" t="0" r="r" b="b"/>
            <a:pathLst>
              <a:path w="656" h="88">
                <a:moveTo>
                  <a:pt x="0" y="88"/>
                </a:moveTo>
                <a:cubicBezTo>
                  <a:pt x="93" y="78"/>
                  <a:pt x="182" y="54"/>
                  <a:pt x="275" y="44"/>
                </a:cubicBezTo>
                <a:cubicBezTo>
                  <a:pt x="379" y="33"/>
                  <a:pt x="484" y="25"/>
                  <a:pt x="585" y="0"/>
                </a:cubicBezTo>
                <a:cubicBezTo>
                  <a:pt x="638" y="11"/>
                  <a:pt x="614" y="9"/>
                  <a:pt x="656" y="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6" name="Freeform 106"/>
          <p:cNvSpPr>
            <a:spLocks/>
          </p:cNvSpPr>
          <p:nvPr/>
        </p:nvSpPr>
        <p:spPr bwMode="auto">
          <a:xfrm>
            <a:off x="7231063" y="2771775"/>
            <a:ext cx="28575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" y="115"/>
              </a:cxn>
              <a:cxn ang="0">
                <a:pos x="0" y="177"/>
              </a:cxn>
              <a:cxn ang="0">
                <a:pos x="9" y="266"/>
              </a:cxn>
            </a:cxnLst>
            <a:rect l="0" t="0" r="r" b="b"/>
            <a:pathLst>
              <a:path w="18" h="266">
                <a:moveTo>
                  <a:pt x="0" y="0"/>
                </a:moveTo>
                <a:cubicBezTo>
                  <a:pt x="3" y="15"/>
                  <a:pt x="18" y="103"/>
                  <a:pt x="18" y="115"/>
                </a:cubicBezTo>
                <a:cubicBezTo>
                  <a:pt x="18" y="137"/>
                  <a:pt x="5" y="156"/>
                  <a:pt x="0" y="177"/>
                </a:cubicBezTo>
                <a:cubicBezTo>
                  <a:pt x="10" y="254"/>
                  <a:pt x="9" y="224"/>
                  <a:pt x="9" y="26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7" name="Freeform 107"/>
          <p:cNvSpPr>
            <a:spLocks/>
          </p:cNvSpPr>
          <p:nvPr/>
        </p:nvSpPr>
        <p:spPr bwMode="auto">
          <a:xfrm>
            <a:off x="6977063" y="2532063"/>
            <a:ext cx="323850" cy="352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4" y="222"/>
              </a:cxn>
            </a:cxnLst>
            <a:rect l="0" t="0" r="r" b="b"/>
            <a:pathLst>
              <a:path w="204" h="222">
                <a:moveTo>
                  <a:pt x="0" y="0"/>
                </a:moveTo>
                <a:cubicBezTo>
                  <a:pt x="81" y="57"/>
                  <a:pt x="159" y="132"/>
                  <a:pt x="204" y="22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8" name="Freeform 108"/>
          <p:cNvSpPr>
            <a:spLocks/>
          </p:cNvSpPr>
          <p:nvPr/>
        </p:nvSpPr>
        <p:spPr bwMode="auto">
          <a:xfrm>
            <a:off x="6372225" y="2589213"/>
            <a:ext cx="647700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142" y="124"/>
              </a:cxn>
              <a:cxn ang="0">
                <a:pos x="266" y="88"/>
              </a:cxn>
              <a:cxn ang="0">
                <a:pos x="346" y="44"/>
              </a:cxn>
              <a:cxn ang="0">
                <a:pos x="408" y="0"/>
              </a:cxn>
            </a:cxnLst>
            <a:rect l="0" t="0" r="r" b="b"/>
            <a:pathLst>
              <a:path w="408" h="186">
                <a:moveTo>
                  <a:pt x="0" y="186"/>
                </a:moveTo>
                <a:cubicBezTo>
                  <a:pt x="54" y="159"/>
                  <a:pt x="88" y="138"/>
                  <a:pt x="142" y="124"/>
                </a:cubicBezTo>
                <a:cubicBezTo>
                  <a:pt x="153" y="121"/>
                  <a:pt x="250" y="99"/>
                  <a:pt x="266" y="88"/>
                </a:cubicBezTo>
                <a:cubicBezTo>
                  <a:pt x="327" y="48"/>
                  <a:pt x="299" y="60"/>
                  <a:pt x="346" y="44"/>
                </a:cubicBezTo>
                <a:cubicBezTo>
                  <a:pt x="375" y="24"/>
                  <a:pt x="378" y="0"/>
                  <a:pt x="40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9" name="Freeform 109"/>
          <p:cNvSpPr>
            <a:spLocks/>
          </p:cNvSpPr>
          <p:nvPr/>
        </p:nvSpPr>
        <p:spPr bwMode="auto">
          <a:xfrm>
            <a:off x="6654800" y="2320925"/>
            <a:ext cx="393700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80"/>
              </a:cxn>
              <a:cxn ang="0">
                <a:pos x="177" y="115"/>
              </a:cxn>
              <a:cxn ang="0">
                <a:pos x="203" y="133"/>
              </a:cxn>
              <a:cxn ang="0">
                <a:pos x="248" y="195"/>
              </a:cxn>
            </a:cxnLst>
            <a:rect l="0" t="0" r="r" b="b"/>
            <a:pathLst>
              <a:path w="248" h="195">
                <a:moveTo>
                  <a:pt x="0" y="0"/>
                </a:moveTo>
                <a:cubicBezTo>
                  <a:pt x="57" y="29"/>
                  <a:pt x="78" y="45"/>
                  <a:pt x="124" y="80"/>
                </a:cubicBezTo>
                <a:cubicBezTo>
                  <a:pt x="141" y="93"/>
                  <a:pt x="159" y="103"/>
                  <a:pt x="177" y="115"/>
                </a:cubicBezTo>
                <a:cubicBezTo>
                  <a:pt x="186" y="121"/>
                  <a:pt x="203" y="133"/>
                  <a:pt x="203" y="133"/>
                </a:cubicBezTo>
                <a:cubicBezTo>
                  <a:pt x="213" y="162"/>
                  <a:pt x="220" y="181"/>
                  <a:pt x="248" y="19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0" name="Freeform 110"/>
          <p:cNvSpPr>
            <a:spLocks/>
          </p:cNvSpPr>
          <p:nvPr/>
        </p:nvSpPr>
        <p:spPr bwMode="auto">
          <a:xfrm>
            <a:off x="5629275" y="2393950"/>
            <a:ext cx="466725" cy="44450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270" y="28"/>
              </a:cxn>
              <a:cxn ang="0">
                <a:pos x="294" y="22"/>
              </a:cxn>
            </a:cxnLst>
            <a:rect l="0" t="0" r="r" b="b"/>
            <a:pathLst>
              <a:path w="294" h="28">
                <a:moveTo>
                  <a:pt x="0" y="22"/>
                </a:moveTo>
                <a:cubicBezTo>
                  <a:pt x="87" y="16"/>
                  <a:pt x="187" y="0"/>
                  <a:pt x="270" y="28"/>
                </a:cubicBezTo>
                <a:cubicBezTo>
                  <a:pt x="278" y="26"/>
                  <a:pt x="294" y="22"/>
                  <a:pt x="294" y="2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1" name="Freeform 111"/>
          <p:cNvSpPr>
            <a:spLocks/>
          </p:cNvSpPr>
          <p:nvPr/>
        </p:nvSpPr>
        <p:spPr bwMode="auto">
          <a:xfrm>
            <a:off x="5419725" y="1571625"/>
            <a:ext cx="190500" cy="89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96"/>
              </a:cxn>
              <a:cxn ang="0">
                <a:pos x="54" y="132"/>
              </a:cxn>
              <a:cxn ang="0">
                <a:pos x="60" y="150"/>
              </a:cxn>
              <a:cxn ang="0">
                <a:pos x="78" y="264"/>
              </a:cxn>
              <a:cxn ang="0">
                <a:pos x="90" y="300"/>
              </a:cxn>
              <a:cxn ang="0">
                <a:pos x="108" y="384"/>
              </a:cxn>
              <a:cxn ang="0">
                <a:pos x="114" y="402"/>
              </a:cxn>
              <a:cxn ang="0">
                <a:pos x="120" y="492"/>
              </a:cxn>
              <a:cxn ang="0">
                <a:pos x="114" y="522"/>
              </a:cxn>
              <a:cxn ang="0">
                <a:pos x="108" y="564"/>
              </a:cxn>
            </a:cxnLst>
            <a:rect l="0" t="0" r="r" b="b"/>
            <a:pathLst>
              <a:path w="120" h="564">
                <a:moveTo>
                  <a:pt x="0" y="0"/>
                </a:moveTo>
                <a:cubicBezTo>
                  <a:pt x="36" y="71"/>
                  <a:pt x="23" y="39"/>
                  <a:pt x="42" y="96"/>
                </a:cubicBezTo>
                <a:cubicBezTo>
                  <a:pt x="46" y="108"/>
                  <a:pt x="50" y="120"/>
                  <a:pt x="54" y="132"/>
                </a:cubicBezTo>
                <a:cubicBezTo>
                  <a:pt x="56" y="138"/>
                  <a:pt x="60" y="150"/>
                  <a:pt x="60" y="150"/>
                </a:cubicBezTo>
                <a:cubicBezTo>
                  <a:pt x="65" y="188"/>
                  <a:pt x="68" y="227"/>
                  <a:pt x="78" y="264"/>
                </a:cubicBezTo>
                <a:cubicBezTo>
                  <a:pt x="81" y="276"/>
                  <a:pt x="90" y="300"/>
                  <a:pt x="90" y="300"/>
                </a:cubicBezTo>
                <a:cubicBezTo>
                  <a:pt x="98" y="361"/>
                  <a:pt x="91" y="333"/>
                  <a:pt x="108" y="384"/>
                </a:cubicBezTo>
                <a:cubicBezTo>
                  <a:pt x="110" y="390"/>
                  <a:pt x="114" y="402"/>
                  <a:pt x="114" y="402"/>
                </a:cubicBezTo>
                <a:cubicBezTo>
                  <a:pt x="105" y="429"/>
                  <a:pt x="117" y="463"/>
                  <a:pt x="120" y="492"/>
                </a:cubicBezTo>
                <a:cubicBezTo>
                  <a:pt x="118" y="502"/>
                  <a:pt x="116" y="512"/>
                  <a:pt x="114" y="522"/>
                </a:cubicBezTo>
                <a:cubicBezTo>
                  <a:pt x="112" y="536"/>
                  <a:pt x="108" y="564"/>
                  <a:pt x="108" y="56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2" name="Freeform 112"/>
          <p:cNvSpPr>
            <a:spLocks/>
          </p:cNvSpPr>
          <p:nvPr/>
        </p:nvSpPr>
        <p:spPr bwMode="auto">
          <a:xfrm>
            <a:off x="5248275" y="2533650"/>
            <a:ext cx="314325" cy="39052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150" y="90"/>
              </a:cxn>
              <a:cxn ang="0">
                <a:pos x="180" y="36"/>
              </a:cxn>
              <a:cxn ang="0">
                <a:pos x="192" y="18"/>
              </a:cxn>
              <a:cxn ang="0">
                <a:pos x="198" y="0"/>
              </a:cxn>
            </a:cxnLst>
            <a:rect l="0" t="0" r="r" b="b"/>
            <a:pathLst>
              <a:path w="198" h="246">
                <a:moveTo>
                  <a:pt x="0" y="246"/>
                </a:moveTo>
                <a:cubicBezTo>
                  <a:pt x="37" y="207"/>
                  <a:pt x="97" y="130"/>
                  <a:pt x="150" y="90"/>
                </a:cubicBezTo>
                <a:cubicBezTo>
                  <a:pt x="157" y="69"/>
                  <a:pt x="170" y="56"/>
                  <a:pt x="180" y="36"/>
                </a:cubicBezTo>
                <a:cubicBezTo>
                  <a:pt x="183" y="30"/>
                  <a:pt x="189" y="24"/>
                  <a:pt x="192" y="18"/>
                </a:cubicBezTo>
                <a:cubicBezTo>
                  <a:pt x="195" y="12"/>
                  <a:pt x="198" y="0"/>
                  <a:pt x="19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3" name="Freeform 113"/>
          <p:cNvSpPr>
            <a:spLocks/>
          </p:cNvSpPr>
          <p:nvPr/>
        </p:nvSpPr>
        <p:spPr bwMode="auto">
          <a:xfrm>
            <a:off x="4981575" y="2143125"/>
            <a:ext cx="573088" cy="280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54"/>
              </a:cxn>
              <a:cxn ang="0">
                <a:pos x="162" y="72"/>
              </a:cxn>
              <a:cxn ang="0">
                <a:pos x="240" y="120"/>
              </a:cxn>
              <a:cxn ang="0">
                <a:pos x="306" y="150"/>
              </a:cxn>
              <a:cxn ang="0">
                <a:pos x="360" y="174"/>
              </a:cxn>
            </a:cxnLst>
            <a:rect l="0" t="0" r="r" b="b"/>
            <a:pathLst>
              <a:path w="361" h="177">
                <a:moveTo>
                  <a:pt x="0" y="0"/>
                </a:moveTo>
                <a:cubicBezTo>
                  <a:pt x="38" y="21"/>
                  <a:pt x="78" y="44"/>
                  <a:pt x="120" y="54"/>
                </a:cubicBezTo>
                <a:cubicBezTo>
                  <a:pt x="186" y="98"/>
                  <a:pt x="85" y="33"/>
                  <a:pt x="162" y="72"/>
                </a:cubicBezTo>
                <a:cubicBezTo>
                  <a:pt x="189" y="85"/>
                  <a:pt x="213" y="107"/>
                  <a:pt x="240" y="120"/>
                </a:cubicBezTo>
                <a:cubicBezTo>
                  <a:pt x="262" y="131"/>
                  <a:pt x="284" y="139"/>
                  <a:pt x="306" y="150"/>
                </a:cubicBezTo>
                <a:cubicBezTo>
                  <a:pt x="361" y="177"/>
                  <a:pt x="322" y="174"/>
                  <a:pt x="360" y="17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4" name="Freeform 114"/>
          <p:cNvSpPr>
            <a:spLocks/>
          </p:cNvSpPr>
          <p:nvPr/>
        </p:nvSpPr>
        <p:spPr bwMode="auto">
          <a:xfrm>
            <a:off x="4810125" y="1257300"/>
            <a:ext cx="619125" cy="342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" y="66"/>
              </a:cxn>
              <a:cxn ang="0">
                <a:pos x="258" y="150"/>
              </a:cxn>
              <a:cxn ang="0">
                <a:pos x="330" y="174"/>
              </a:cxn>
              <a:cxn ang="0">
                <a:pos x="390" y="216"/>
              </a:cxn>
            </a:cxnLst>
            <a:rect l="0" t="0" r="r" b="b"/>
            <a:pathLst>
              <a:path w="390" h="216">
                <a:moveTo>
                  <a:pt x="0" y="0"/>
                </a:moveTo>
                <a:cubicBezTo>
                  <a:pt x="31" y="18"/>
                  <a:pt x="77" y="54"/>
                  <a:pt x="114" y="66"/>
                </a:cubicBezTo>
                <a:cubicBezTo>
                  <a:pt x="158" y="99"/>
                  <a:pt x="209" y="125"/>
                  <a:pt x="258" y="150"/>
                </a:cubicBezTo>
                <a:cubicBezTo>
                  <a:pt x="281" y="161"/>
                  <a:pt x="330" y="174"/>
                  <a:pt x="330" y="174"/>
                </a:cubicBezTo>
                <a:cubicBezTo>
                  <a:pt x="353" y="189"/>
                  <a:pt x="370" y="196"/>
                  <a:pt x="390" y="2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5" name="Freeform 115"/>
          <p:cNvSpPr>
            <a:spLocks/>
          </p:cNvSpPr>
          <p:nvPr/>
        </p:nvSpPr>
        <p:spPr bwMode="auto">
          <a:xfrm>
            <a:off x="4933950" y="1628775"/>
            <a:ext cx="476250" cy="5334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90" y="300"/>
              </a:cxn>
              <a:cxn ang="0">
                <a:pos x="240" y="108"/>
              </a:cxn>
              <a:cxn ang="0">
                <a:pos x="300" y="0"/>
              </a:cxn>
            </a:cxnLst>
            <a:rect l="0" t="0" r="r" b="b"/>
            <a:pathLst>
              <a:path w="300" h="336">
                <a:moveTo>
                  <a:pt x="0" y="336"/>
                </a:moveTo>
                <a:cubicBezTo>
                  <a:pt x="30" y="324"/>
                  <a:pt x="61" y="313"/>
                  <a:pt x="90" y="300"/>
                </a:cubicBezTo>
                <a:cubicBezTo>
                  <a:pt x="174" y="262"/>
                  <a:pt x="202" y="184"/>
                  <a:pt x="240" y="108"/>
                </a:cubicBezTo>
                <a:cubicBezTo>
                  <a:pt x="258" y="72"/>
                  <a:pt x="300" y="41"/>
                  <a:pt x="30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6" name="Freeform 116"/>
          <p:cNvSpPr>
            <a:spLocks/>
          </p:cNvSpPr>
          <p:nvPr/>
        </p:nvSpPr>
        <p:spPr bwMode="auto">
          <a:xfrm>
            <a:off x="6105525" y="1790700"/>
            <a:ext cx="87313" cy="638175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42" y="252"/>
              </a:cxn>
              <a:cxn ang="0">
                <a:pos x="0" y="402"/>
              </a:cxn>
            </a:cxnLst>
            <a:rect l="0" t="0" r="r" b="b"/>
            <a:pathLst>
              <a:path w="55" h="402">
                <a:moveTo>
                  <a:pt x="36" y="0"/>
                </a:moveTo>
                <a:cubicBezTo>
                  <a:pt x="43" y="84"/>
                  <a:pt x="55" y="168"/>
                  <a:pt x="42" y="252"/>
                </a:cubicBezTo>
                <a:cubicBezTo>
                  <a:pt x="34" y="304"/>
                  <a:pt x="0" y="348"/>
                  <a:pt x="0" y="40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7" name="Freeform 117"/>
          <p:cNvSpPr>
            <a:spLocks/>
          </p:cNvSpPr>
          <p:nvPr/>
        </p:nvSpPr>
        <p:spPr bwMode="auto">
          <a:xfrm>
            <a:off x="6162675" y="1781175"/>
            <a:ext cx="449263" cy="574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96"/>
              </a:cxn>
              <a:cxn ang="0">
                <a:pos x="102" y="108"/>
              </a:cxn>
              <a:cxn ang="0">
                <a:pos x="156" y="162"/>
              </a:cxn>
              <a:cxn ang="0">
                <a:pos x="174" y="180"/>
              </a:cxn>
              <a:cxn ang="0">
                <a:pos x="246" y="288"/>
              </a:cxn>
              <a:cxn ang="0">
                <a:pos x="282" y="360"/>
              </a:cxn>
              <a:cxn ang="0">
                <a:pos x="282" y="354"/>
              </a:cxn>
            </a:cxnLst>
            <a:rect l="0" t="0" r="r" b="b"/>
            <a:pathLst>
              <a:path w="283" h="362">
                <a:moveTo>
                  <a:pt x="0" y="0"/>
                </a:moveTo>
                <a:cubicBezTo>
                  <a:pt x="28" y="32"/>
                  <a:pt x="55" y="65"/>
                  <a:pt x="84" y="96"/>
                </a:cubicBezTo>
                <a:cubicBezTo>
                  <a:pt x="89" y="101"/>
                  <a:pt x="97" y="103"/>
                  <a:pt x="102" y="108"/>
                </a:cubicBezTo>
                <a:cubicBezTo>
                  <a:pt x="102" y="108"/>
                  <a:pt x="147" y="153"/>
                  <a:pt x="156" y="162"/>
                </a:cubicBezTo>
                <a:cubicBezTo>
                  <a:pt x="162" y="168"/>
                  <a:pt x="174" y="180"/>
                  <a:pt x="174" y="180"/>
                </a:cubicBezTo>
                <a:cubicBezTo>
                  <a:pt x="188" y="222"/>
                  <a:pt x="222" y="252"/>
                  <a:pt x="246" y="288"/>
                </a:cubicBezTo>
                <a:cubicBezTo>
                  <a:pt x="261" y="311"/>
                  <a:pt x="270" y="336"/>
                  <a:pt x="282" y="360"/>
                </a:cubicBezTo>
                <a:cubicBezTo>
                  <a:pt x="283" y="362"/>
                  <a:pt x="282" y="356"/>
                  <a:pt x="282" y="3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8" name="Freeform 118"/>
          <p:cNvSpPr>
            <a:spLocks/>
          </p:cNvSpPr>
          <p:nvPr/>
        </p:nvSpPr>
        <p:spPr bwMode="auto">
          <a:xfrm>
            <a:off x="6105525" y="2314575"/>
            <a:ext cx="504825" cy="1143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150" y="42"/>
              </a:cxn>
              <a:cxn ang="0">
                <a:pos x="318" y="0"/>
              </a:cxn>
            </a:cxnLst>
            <a:rect l="0" t="0" r="r" b="b"/>
            <a:pathLst>
              <a:path w="318" h="72">
                <a:moveTo>
                  <a:pt x="0" y="72"/>
                </a:moveTo>
                <a:cubicBezTo>
                  <a:pt x="51" y="62"/>
                  <a:pt x="100" y="50"/>
                  <a:pt x="150" y="42"/>
                </a:cubicBezTo>
                <a:cubicBezTo>
                  <a:pt x="200" y="22"/>
                  <a:pt x="264" y="0"/>
                  <a:pt x="31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9" name="Freeform 119"/>
          <p:cNvSpPr>
            <a:spLocks/>
          </p:cNvSpPr>
          <p:nvPr/>
        </p:nvSpPr>
        <p:spPr bwMode="auto">
          <a:xfrm>
            <a:off x="6391275" y="2343150"/>
            <a:ext cx="228600" cy="51435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132" y="72"/>
              </a:cxn>
              <a:cxn ang="0">
                <a:pos x="90" y="150"/>
              </a:cxn>
              <a:cxn ang="0">
                <a:pos x="36" y="240"/>
              </a:cxn>
              <a:cxn ang="0">
                <a:pos x="0" y="324"/>
              </a:cxn>
            </a:cxnLst>
            <a:rect l="0" t="0" r="r" b="b"/>
            <a:pathLst>
              <a:path w="144" h="324">
                <a:moveTo>
                  <a:pt x="144" y="0"/>
                </a:moveTo>
                <a:cubicBezTo>
                  <a:pt x="143" y="11"/>
                  <a:pt x="139" y="56"/>
                  <a:pt x="132" y="72"/>
                </a:cubicBezTo>
                <a:cubicBezTo>
                  <a:pt x="120" y="99"/>
                  <a:pt x="102" y="123"/>
                  <a:pt x="90" y="150"/>
                </a:cubicBezTo>
                <a:cubicBezTo>
                  <a:pt x="77" y="180"/>
                  <a:pt x="59" y="217"/>
                  <a:pt x="36" y="240"/>
                </a:cubicBezTo>
                <a:cubicBezTo>
                  <a:pt x="26" y="269"/>
                  <a:pt x="22" y="302"/>
                  <a:pt x="0" y="32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0" name="Freeform 120"/>
          <p:cNvSpPr>
            <a:spLocks/>
          </p:cNvSpPr>
          <p:nvPr/>
        </p:nvSpPr>
        <p:spPr bwMode="auto">
          <a:xfrm>
            <a:off x="6105525" y="2457450"/>
            <a:ext cx="336550" cy="420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186"/>
              </a:cxn>
              <a:cxn ang="0">
                <a:pos x="192" y="252"/>
              </a:cxn>
              <a:cxn ang="0">
                <a:pos x="210" y="252"/>
              </a:cxn>
            </a:cxnLst>
            <a:rect l="0" t="0" r="r" b="b"/>
            <a:pathLst>
              <a:path w="212" h="265">
                <a:moveTo>
                  <a:pt x="0" y="0"/>
                </a:moveTo>
                <a:cubicBezTo>
                  <a:pt x="44" y="65"/>
                  <a:pt x="78" y="123"/>
                  <a:pt x="120" y="186"/>
                </a:cubicBezTo>
                <a:cubicBezTo>
                  <a:pt x="140" y="217"/>
                  <a:pt x="161" y="231"/>
                  <a:pt x="192" y="252"/>
                </a:cubicBezTo>
                <a:cubicBezTo>
                  <a:pt x="212" y="265"/>
                  <a:pt x="210" y="262"/>
                  <a:pt x="210" y="2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1" name="Freeform 121"/>
          <p:cNvSpPr>
            <a:spLocks/>
          </p:cNvSpPr>
          <p:nvPr/>
        </p:nvSpPr>
        <p:spPr bwMode="auto">
          <a:xfrm>
            <a:off x="6619875" y="1990725"/>
            <a:ext cx="590550" cy="333375"/>
          </a:xfrm>
          <a:custGeom>
            <a:avLst/>
            <a:gdLst/>
            <a:ahLst/>
            <a:cxnLst>
              <a:cxn ang="0">
                <a:pos x="0" y="210"/>
              </a:cxn>
              <a:cxn ang="0">
                <a:pos x="258" y="48"/>
              </a:cxn>
              <a:cxn ang="0">
                <a:pos x="348" y="6"/>
              </a:cxn>
              <a:cxn ang="0">
                <a:pos x="372" y="0"/>
              </a:cxn>
            </a:cxnLst>
            <a:rect l="0" t="0" r="r" b="b"/>
            <a:pathLst>
              <a:path w="372" h="210">
                <a:moveTo>
                  <a:pt x="0" y="210"/>
                </a:moveTo>
                <a:cubicBezTo>
                  <a:pt x="61" y="164"/>
                  <a:pt x="176" y="68"/>
                  <a:pt x="258" y="48"/>
                </a:cubicBezTo>
                <a:cubicBezTo>
                  <a:pt x="284" y="30"/>
                  <a:pt x="317" y="14"/>
                  <a:pt x="348" y="6"/>
                </a:cubicBezTo>
                <a:cubicBezTo>
                  <a:pt x="356" y="4"/>
                  <a:pt x="372" y="0"/>
                  <a:pt x="3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2" name="Freeform 122"/>
          <p:cNvSpPr>
            <a:spLocks/>
          </p:cNvSpPr>
          <p:nvPr/>
        </p:nvSpPr>
        <p:spPr bwMode="auto">
          <a:xfrm>
            <a:off x="7239000" y="1514475"/>
            <a:ext cx="247650" cy="514350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132" y="54"/>
              </a:cxn>
              <a:cxn ang="0">
                <a:pos x="84" y="108"/>
              </a:cxn>
              <a:cxn ang="0">
                <a:pos x="48" y="180"/>
              </a:cxn>
              <a:cxn ang="0">
                <a:pos x="0" y="324"/>
              </a:cxn>
            </a:cxnLst>
            <a:rect l="0" t="0" r="r" b="b"/>
            <a:pathLst>
              <a:path w="156" h="324">
                <a:moveTo>
                  <a:pt x="156" y="0"/>
                </a:moveTo>
                <a:cubicBezTo>
                  <a:pt x="147" y="18"/>
                  <a:pt x="143" y="38"/>
                  <a:pt x="132" y="54"/>
                </a:cubicBezTo>
                <a:cubicBezTo>
                  <a:pt x="119" y="73"/>
                  <a:pt x="99" y="90"/>
                  <a:pt x="84" y="108"/>
                </a:cubicBezTo>
                <a:cubicBezTo>
                  <a:pt x="67" y="128"/>
                  <a:pt x="60" y="157"/>
                  <a:pt x="48" y="180"/>
                </a:cubicBezTo>
                <a:cubicBezTo>
                  <a:pt x="28" y="220"/>
                  <a:pt x="0" y="277"/>
                  <a:pt x="0" y="32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3" name="Freeform 123"/>
          <p:cNvSpPr>
            <a:spLocks/>
          </p:cNvSpPr>
          <p:nvPr/>
        </p:nvSpPr>
        <p:spPr bwMode="auto">
          <a:xfrm>
            <a:off x="7219950" y="1952625"/>
            <a:ext cx="338138" cy="371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08"/>
              </a:cxn>
              <a:cxn ang="0">
                <a:pos x="120" y="126"/>
              </a:cxn>
              <a:cxn ang="0">
                <a:pos x="156" y="150"/>
              </a:cxn>
              <a:cxn ang="0">
                <a:pos x="174" y="186"/>
              </a:cxn>
              <a:cxn ang="0">
                <a:pos x="198" y="210"/>
              </a:cxn>
            </a:cxnLst>
            <a:rect l="0" t="0" r="r" b="b"/>
            <a:pathLst>
              <a:path w="213" h="234">
                <a:moveTo>
                  <a:pt x="0" y="0"/>
                </a:moveTo>
                <a:cubicBezTo>
                  <a:pt x="35" y="38"/>
                  <a:pt x="65" y="79"/>
                  <a:pt x="108" y="108"/>
                </a:cubicBezTo>
                <a:cubicBezTo>
                  <a:pt x="112" y="114"/>
                  <a:pt x="115" y="121"/>
                  <a:pt x="120" y="126"/>
                </a:cubicBezTo>
                <a:cubicBezTo>
                  <a:pt x="131" y="135"/>
                  <a:pt x="156" y="150"/>
                  <a:pt x="156" y="150"/>
                </a:cubicBezTo>
                <a:cubicBezTo>
                  <a:pt x="163" y="161"/>
                  <a:pt x="166" y="176"/>
                  <a:pt x="174" y="186"/>
                </a:cubicBezTo>
                <a:cubicBezTo>
                  <a:pt x="213" y="234"/>
                  <a:pt x="178" y="171"/>
                  <a:pt x="198" y="21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4" name="Freeform 124"/>
          <p:cNvSpPr>
            <a:spLocks/>
          </p:cNvSpPr>
          <p:nvPr/>
        </p:nvSpPr>
        <p:spPr bwMode="auto">
          <a:xfrm>
            <a:off x="7248525" y="2286000"/>
            <a:ext cx="285750" cy="461963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108" y="108"/>
              </a:cxn>
              <a:cxn ang="0">
                <a:pos x="84" y="162"/>
              </a:cxn>
              <a:cxn ang="0">
                <a:pos x="48" y="216"/>
              </a:cxn>
              <a:cxn ang="0">
                <a:pos x="12" y="288"/>
              </a:cxn>
              <a:cxn ang="0">
                <a:pos x="0" y="288"/>
              </a:cxn>
            </a:cxnLst>
            <a:rect l="0" t="0" r="r" b="b"/>
            <a:pathLst>
              <a:path w="180" h="291">
                <a:moveTo>
                  <a:pt x="180" y="0"/>
                </a:moveTo>
                <a:cubicBezTo>
                  <a:pt x="156" y="36"/>
                  <a:pt x="132" y="72"/>
                  <a:pt x="108" y="108"/>
                </a:cubicBezTo>
                <a:cubicBezTo>
                  <a:pt x="98" y="123"/>
                  <a:pt x="93" y="146"/>
                  <a:pt x="84" y="162"/>
                </a:cubicBezTo>
                <a:cubicBezTo>
                  <a:pt x="84" y="162"/>
                  <a:pt x="54" y="207"/>
                  <a:pt x="48" y="216"/>
                </a:cubicBezTo>
                <a:cubicBezTo>
                  <a:pt x="41" y="227"/>
                  <a:pt x="20" y="280"/>
                  <a:pt x="12" y="288"/>
                </a:cubicBezTo>
                <a:cubicBezTo>
                  <a:pt x="9" y="291"/>
                  <a:pt x="4" y="288"/>
                  <a:pt x="0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5" name="Freeform 125"/>
          <p:cNvSpPr>
            <a:spLocks/>
          </p:cNvSpPr>
          <p:nvPr/>
        </p:nvSpPr>
        <p:spPr bwMode="auto">
          <a:xfrm>
            <a:off x="6989763" y="2276475"/>
            <a:ext cx="563562" cy="309563"/>
          </a:xfrm>
          <a:custGeom>
            <a:avLst/>
            <a:gdLst/>
            <a:ahLst/>
            <a:cxnLst>
              <a:cxn ang="0">
                <a:pos x="355" y="0"/>
              </a:cxn>
              <a:cxn ang="0">
                <a:pos x="145" y="72"/>
              </a:cxn>
              <a:cxn ang="0">
                <a:pos x="73" y="114"/>
              </a:cxn>
              <a:cxn ang="0">
                <a:pos x="37" y="138"/>
              </a:cxn>
              <a:cxn ang="0">
                <a:pos x="13" y="168"/>
              </a:cxn>
              <a:cxn ang="0">
                <a:pos x="1" y="180"/>
              </a:cxn>
            </a:cxnLst>
            <a:rect l="0" t="0" r="r" b="b"/>
            <a:pathLst>
              <a:path w="355" h="195">
                <a:moveTo>
                  <a:pt x="355" y="0"/>
                </a:moveTo>
                <a:cubicBezTo>
                  <a:pt x="267" y="11"/>
                  <a:pt x="217" y="24"/>
                  <a:pt x="145" y="72"/>
                </a:cubicBezTo>
                <a:cubicBezTo>
                  <a:pt x="121" y="88"/>
                  <a:pt x="98" y="97"/>
                  <a:pt x="73" y="114"/>
                </a:cubicBezTo>
                <a:cubicBezTo>
                  <a:pt x="61" y="122"/>
                  <a:pt x="37" y="138"/>
                  <a:pt x="37" y="138"/>
                </a:cubicBezTo>
                <a:cubicBezTo>
                  <a:pt x="25" y="173"/>
                  <a:pt x="40" y="141"/>
                  <a:pt x="13" y="168"/>
                </a:cubicBezTo>
                <a:cubicBezTo>
                  <a:pt x="0" y="181"/>
                  <a:pt x="1" y="195"/>
                  <a:pt x="1" y="1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6" name="Freeform 126"/>
          <p:cNvSpPr>
            <a:spLocks/>
          </p:cNvSpPr>
          <p:nvPr/>
        </p:nvSpPr>
        <p:spPr bwMode="auto">
          <a:xfrm>
            <a:off x="7258050" y="1933575"/>
            <a:ext cx="504825" cy="95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6"/>
              </a:cxn>
              <a:cxn ang="0">
                <a:pos x="294" y="24"/>
              </a:cxn>
              <a:cxn ang="0">
                <a:pos x="318" y="60"/>
              </a:cxn>
            </a:cxnLst>
            <a:rect l="0" t="0" r="r" b="b"/>
            <a:pathLst>
              <a:path w="318" h="60">
                <a:moveTo>
                  <a:pt x="0" y="0"/>
                </a:moveTo>
                <a:cubicBezTo>
                  <a:pt x="64" y="8"/>
                  <a:pt x="126" y="3"/>
                  <a:pt x="192" y="6"/>
                </a:cubicBezTo>
                <a:cubicBezTo>
                  <a:pt x="228" y="10"/>
                  <a:pt x="260" y="13"/>
                  <a:pt x="294" y="24"/>
                </a:cubicBezTo>
                <a:cubicBezTo>
                  <a:pt x="302" y="36"/>
                  <a:pt x="318" y="60"/>
                  <a:pt x="318" y="6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7" name="Freeform 127"/>
          <p:cNvSpPr>
            <a:spLocks/>
          </p:cNvSpPr>
          <p:nvPr/>
        </p:nvSpPr>
        <p:spPr bwMode="auto">
          <a:xfrm>
            <a:off x="7448550" y="1023938"/>
            <a:ext cx="287338" cy="519112"/>
          </a:xfrm>
          <a:custGeom>
            <a:avLst/>
            <a:gdLst/>
            <a:ahLst/>
            <a:cxnLst>
              <a:cxn ang="0">
                <a:pos x="0" y="327"/>
              </a:cxn>
              <a:cxn ang="0">
                <a:pos x="90" y="159"/>
              </a:cxn>
              <a:cxn ang="0">
                <a:pos x="102" y="123"/>
              </a:cxn>
              <a:cxn ang="0">
                <a:pos x="156" y="51"/>
              </a:cxn>
              <a:cxn ang="0">
                <a:pos x="180" y="21"/>
              </a:cxn>
            </a:cxnLst>
            <a:rect l="0" t="0" r="r" b="b"/>
            <a:pathLst>
              <a:path w="181" h="327">
                <a:moveTo>
                  <a:pt x="0" y="327"/>
                </a:moveTo>
                <a:cubicBezTo>
                  <a:pt x="32" y="273"/>
                  <a:pt x="65" y="216"/>
                  <a:pt x="90" y="159"/>
                </a:cubicBezTo>
                <a:cubicBezTo>
                  <a:pt x="95" y="147"/>
                  <a:pt x="95" y="134"/>
                  <a:pt x="102" y="123"/>
                </a:cubicBezTo>
                <a:cubicBezTo>
                  <a:pt x="120" y="96"/>
                  <a:pt x="137" y="76"/>
                  <a:pt x="156" y="51"/>
                </a:cubicBezTo>
                <a:cubicBezTo>
                  <a:pt x="181" y="19"/>
                  <a:pt x="180" y="0"/>
                  <a:pt x="180" y="2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8" name="Freeform 128"/>
          <p:cNvSpPr>
            <a:spLocks/>
          </p:cNvSpPr>
          <p:nvPr/>
        </p:nvSpPr>
        <p:spPr bwMode="auto">
          <a:xfrm>
            <a:off x="7781925" y="981075"/>
            <a:ext cx="161925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84"/>
              </a:cxn>
              <a:cxn ang="0">
                <a:pos x="102" y="144"/>
              </a:cxn>
            </a:cxnLst>
            <a:rect l="0" t="0" r="r" b="b"/>
            <a:pathLst>
              <a:path w="102" h="144">
                <a:moveTo>
                  <a:pt x="0" y="0"/>
                </a:moveTo>
                <a:cubicBezTo>
                  <a:pt x="22" y="27"/>
                  <a:pt x="41" y="55"/>
                  <a:pt x="60" y="84"/>
                </a:cubicBezTo>
                <a:cubicBezTo>
                  <a:pt x="74" y="105"/>
                  <a:pt x="77" y="131"/>
                  <a:pt x="102" y="1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9" name="Freeform 129"/>
          <p:cNvSpPr>
            <a:spLocks/>
          </p:cNvSpPr>
          <p:nvPr/>
        </p:nvSpPr>
        <p:spPr bwMode="auto">
          <a:xfrm>
            <a:off x="7905750" y="768350"/>
            <a:ext cx="25400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116" y="76"/>
              </a:cxn>
              <a:cxn ang="0">
                <a:pos x="144" y="24"/>
              </a:cxn>
              <a:cxn ang="0">
                <a:pos x="160" y="0"/>
              </a:cxn>
            </a:cxnLst>
            <a:rect l="0" t="0" r="r" b="b"/>
            <a:pathLst>
              <a:path w="160" h="256">
                <a:moveTo>
                  <a:pt x="0" y="256"/>
                </a:moveTo>
                <a:cubicBezTo>
                  <a:pt x="48" y="202"/>
                  <a:pt x="76" y="136"/>
                  <a:pt x="116" y="76"/>
                </a:cubicBezTo>
                <a:cubicBezTo>
                  <a:pt x="127" y="59"/>
                  <a:pt x="135" y="41"/>
                  <a:pt x="144" y="24"/>
                </a:cubicBezTo>
                <a:cubicBezTo>
                  <a:pt x="149" y="16"/>
                  <a:pt x="160" y="0"/>
                  <a:pt x="16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0" name="Freeform 130"/>
          <p:cNvSpPr>
            <a:spLocks/>
          </p:cNvSpPr>
          <p:nvPr/>
        </p:nvSpPr>
        <p:spPr bwMode="auto">
          <a:xfrm>
            <a:off x="7913688" y="1130300"/>
            <a:ext cx="68262" cy="69850"/>
          </a:xfrm>
          <a:custGeom>
            <a:avLst/>
            <a:gdLst/>
            <a:ahLst/>
            <a:cxnLst>
              <a:cxn ang="0">
                <a:pos x="7" y="12"/>
              </a:cxn>
              <a:cxn ang="0">
                <a:pos x="39" y="16"/>
              </a:cxn>
              <a:cxn ang="0">
                <a:pos x="35" y="32"/>
              </a:cxn>
              <a:cxn ang="0">
                <a:pos x="19" y="28"/>
              </a:cxn>
              <a:cxn ang="0">
                <a:pos x="35" y="0"/>
              </a:cxn>
              <a:cxn ang="0">
                <a:pos x="23" y="32"/>
              </a:cxn>
              <a:cxn ang="0">
                <a:pos x="31" y="8"/>
              </a:cxn>
              <a:cxn ang="0">
                <a:pos x="15" y="28"/>
              </a:cxn>
              <a:cxn ang="0">
                <a:pos x="31" y="24"/>
              </a:cxn>
              <a:cxn ang="0">
                <a:pos x="27" y="36"/>
              </a:cxn>
              <a:cxn ang="0">
                <a:pos x="15" y="32"/>
              </a:cxn>
              <a:cxn ang="0">
                <a:pos x="23" y="44"/>
              </a:cxn>
            </a:cxnLst>
            <a:rect l="0" t="0" r="r" b="b"/>
            <a:pathLst>
              <a:path w="43" h="44">
                <a:moveTo>
                  <a:pt x="7" y="12"/>
                </a:moveTo>
                <a:cubicBezTo>
                  <a:pt x="18" y="13"/>
                  <a:pt x="30" y="10"/>
                  <a:pt x="39" y="16"/>
                </a:cubicBezTo>
                <a:cubicBezTo>
                  <a:pt x="43" y="19"/>
                  <a:pt x="40" y="29"/>
                  <a:pt x="35" y="32"/>
                </a:cubicBezTo>
                <a:cubicBezTo>
                  <a:pt x="30" y="35"/>
                  <a:pt x="24" y="29"/>
                  <a:pt x="19" y="28"/>
                </a:cubicBezTo>
                <a:cubicBezTo>
                  <a:pt x="13" y="11"/>
                  <a:pt x="18" y="6"/>
                  <a:pt x="35" y="0"/>
                </a:cubicBezTo>
                <a:cubicBezTo>
                  <a:pt x="41" y="18"/>
                  <a:pt x="38" y="22"/>
                  <a:pt x="23" y="32"/>
                </a:cubicBezTo>
                <a:cubicBezTo>
                  <a:pt x="3" y="19"/>
                  <a:pt x="0" y="0"/>
                  <a:pt x="31" y="8"/>
                </a:cubicBezTo>
                <a:cubicBezTo>
                  <a:pt x="37" y="25"/>
                  <a:pt x="34" y="34"/>
                  <a:pt x="15" y="28"/>
                </a:cubicBezTo>
                <a:cubicBezTo>
                  <a:pt x="6" y="2"/>
                  <a:pt x="21" y="9"/>
                  <a:pt x="31" y="24"/>
                </a:cubicBezTo>
                <a:cubicBezTo>
                  <a:pt x="30" y="28"/>
                  <a:pt x="31" y="34"/>
                  <a:pt x="27" y="36"/>
                </a:cubicBezTo>
                <a:cubicBezTo>
                  <a:pt x="23" y="38"/>
                  <a:pt x="17" y="28"/>
                  <a:pt x="15" y="32"/>
                </a:cubicBezTo>
                <a:cubicBezTo>
                  <a:pt x="13" y="36"/>
                  <a:pt x="23" y="44"/>
                  <a:pt x="23" y="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1" name="Freeform 131"/>
          <p:cNvSpPr>
            <a:spLocks/>
          </p:cNvSpPr>
          <p:nvPr/>
        </p:nvSpPr>
        <p:spPr bwMode="auto">
          <a:xfrm>
            <a:off x="7943850" y="1162050"/>
            <a:ext cx="57150" cy="285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100"/>
              </a:cxn>
              <a:cxn ang="0">
                <a:pos x="28" y="180"/>
              </a:cxn>
            </a:cxnLst>
            <a:rect l="0" t="0" r="r" b="b"/>
            <a:pathLst>
              <a:path w="36" h="180">
                <a:moveTo>
                  <a:pt x="0" y="0"/>
                </a:moveTo>
                <a:cubicBezTo>
                  <a:pt x="11" y="34"/>
                  <a:pt x="25" y="67"/>
                  <a:pt x="36" y="100"/>
                </a:cubicBezTo>
                <a:cubicBezTo>
                  <a:pt x="33" y="127"/>
                  <a:pt x="28" y="153"/>
                  <a:pt x="28" y="1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2" name="Freeform 132"/>
          <p:cNvSpPr>
            <a:spLocks/>
          </p:cNvSpPr>
          <p:nvPr/>
        </p:nvSpPr>
        <p:spPr bwMode="auto">
          <a:xfrm>
            <a:off x="7848600" y="1460500"/>
            <a:ext cx="120650" cy="18415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28" y="92"/>
              </a:cxn>
              <a:cxn ang="0">
                <a:pos x="0" y="116"/>
              </a:cxn>
            </a:cxnLst>
            <a:rect l="0" t="0" r="r" b="b"/>
            <a:pathLst>
              <a:path w="76" h="116">
                <a:moveTo>
                  <a:pt x="76" y="0"/>
                </a:moveTo>
                <a:cubicBezTo>
                  <a:pt x="59" y="45"/>
                  <a:pt x="61" y="59"/>
                  <a:pt x="28" y="92"/>
                </a:cubicBezTo>
                <a:cubicBezTo>
                  <a:pt x="21" y="99"/>
                  <a:pt x="11" y="116"/>
                  <a:pt x="0" y="1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3" name="Freeform 133"/>
          <p:cNvSpPr>
            <a:spLocks/>
          </p:cNvSpPr>
          <p:nvPr/>
        </p:nvSpPr>
        <p:spPr bwMode="auto">
          <a:xfrm>
            <a:off x="8001000" y="1435100"/>
            <a:ext cx="69850" cy="146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44"/>
              </a:cxn>
              <a:cxn ang="0">
                <a:pos x="40" y="68"/>
              </a:cxn>
              <a:cxn ang="0">
                <a:pos x="44" y="92"/>
              </a:cxn>
            </a:cxnLst>
            <a:rect l="0" t="0" r="r" b="b"/>
            <a:pathLst>
              <a:path w="44" h="92">
                <a:moveTo>
                  <a:pt x="0" y="0"/>
                </a:moveTo>
                <a:cubicBezTo>
                  <a:pt x="8" y="15"/>
                  <a:pt x="16" y="30"/>
                  <a:pt x="24" y="44"/>
                </a:cubicBezTo>
                <a:cubicBezTo>
                  <a:pt x="29" y="52"/>
                  <a:pt x="40" y="68"/>
                  <a:pt x="40" y="68"/>
                </a:cubicBezTo>
                <a:cubicBezTo>
                  <a:pt x="44" y="89"/>
                  <a:pt x="44" y="81"/>
                  <a:pt x="44" y="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4" name="Freeform 134"/>
          <p:cNvSpPr>
            <a:spLocks/>
          </p:cNvSpPr>
          <p:nvPr/>
        </p:nvSpPr>
        <p:spPr bwMode="auto">
          <a:xfrm>
            <a:off x="7886700" y="1581150"/>
            <a:ext cx="196850" cy="508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24" y="0"/>
              </a:cxn>
            </a:cxnLst>
            <a:rect l="0" t="0" r="r" b="b"/>
            <a:pathLst>
              <a:path w="124" h="32">
                <a:moveTo>
                  <a:pt x="0" y="32"/>
                </a:moveTo>
                <a:cubicBezTo>
                  <a:pt x="37" y="17"/>
                  <a:pt x="83" y="0"/>
                  <a:pt x="124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5" name="Freeform 135"/>
          <p:cNvSpPr>
            <a:spLocks/>
          </p:cNvSpPr>
          <p:nvPr/>
        </p:nvSpPr>
        <p:spPr bwMode="auto">
          <a:xfrm>
            <a:off x="7499350" y="1524000"/>
            <a:ext cx="400050" cy="101600"/>
          </a:xfrm>
          <a:custGeom>
            <a:avLst/>
            <a:gdLst/>
            <a:ahLst/>
            <a:cxnLst>
              <a:cxn ang="0">
                <a:pos x="252" y="64"/>
              </a:cxn>
              <a:cxn ang="0">
                <a:pos x="76" y="8"/>
              </a:cxn>
              <a:cxn ang="0">
                <a:pos x="52" y="4"/>
              </a:cxn>
              <a:cxn ang="0">
                <a:pos x="40" y="0"/>
              </a:cxn>
              <a:cxn ang="0">
                <a:pos x="0" y="4"/>
              </a:cxn>
            </a:cxnLst>
            <a:rect l="0" t="0" r="r" b="b"/>
            <a:pathLst>
              <a:path w="252" h="64">
                <a:moveTo>
                  <a:pt x="252" y="64"/>
                </a:moveTo>
                <a:cubicBezTo>
                  <a:pt x="187" y="57"/>
                  <a:pt x="137" y="26"/>
                  <a:pt x="76" y="8"/>
                </a:cubicBezTo>
                <a:cubicBezTo>
                  <a:pt x="68" y="6"/>
                  <a:pt x="60" y="6"/>
                  <a:pt x="52" y="4"/>
                </a:cubicBezTo>
                <a:cubicBezTo>
                  <a:pt x="48" y="3"/>
                  <a:pt x="44" y="1"/>
                  <a:pt x="40" y="0"/>
                </a:cubicBezTo>
                <a:cubicBezTo>
                  <a:pt x="27" y="1"/>
                  <a:pt x="0" y="4"/>
                  <a:pt x="0" y="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6" name="Freeform 136"/>
          <p:cNvSpPr>
            <a:spLocks/>
          </p:cNvSpPr>
          <p:nvPr/>
        </p:nvSpPr>
        <p:spPr bwMode="auto">
          <a:xfrm>
            <a:off x="7486650" y="1428750"/>
            <a:ext cx="4572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64" y="20"/>
              </a:cxn>
              <a:cxn ang="0">
                <a:pos x="288" y="0"/>
              </a:cxn>
            </a:cxnLst>
            <a:rect l="0" t="0" r="r" b="b"/>
            <a:pathLst>
              <a:path w="288" h="48">
                <a:moveTo>
                  <a:pt x="0" y="48"/>
                </a:moveTo>
                <a:cubicBezTo>
                  <a:pt x="54" y="40"/>
                  <a:pt x="111" y="33"/>
                  <a:pt x="164" y="20"/>
                </a:cubicBezTo>
                <a:cubicBezTo>
                  <a:pt x="208" y="9"/>
                  <a:pt x="240" y="0"/>
                  <a:pt x="28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7" name="Freeform 137"/>
          <p:cNvSpPr>
            <a:spLocks/>
          </p:cNvSpPr>
          <p:nvPr/>
        </p:nvSpPr>
        <p:spPr bwMode="auto">
          <a:xfrm>
            <a:off x="7486650" y="1524000"/>
            <a:ext cx="260350" cy="488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36"/>
              </a:cxn>
              <a:cxn ang="0">
                <a:pos x="120" y="80"/>
              </a:cxn>
              <a:cxn ang="0">
                <a:pos x="148" y="116"/>
              </a:cxn>
              <a:cxn ang="0">
                <a:pos x="160" y="164"/>
              </a:cxn>
              <a:cxn ang="0">
                <a:pos x="160" y="308"/>
              </a:cxn>
            </a:cxnLst>
            <a:rect l="0" t="0" r="r" b="b"/>
            <a:pathLst>
              <a:path w="164" h="308">
                <a:moveTo>
                  <a:pt x="0" y="0"/>
                </a:moveTo>
                <a:cubicBezTo>
                  <a:pt x="21" y="14"/>
                  <a:pt x="40" y="23"/>
                  <a:pt x="60" y="36"/>
                </a:cubicBezTo>
                <a:cubicBezTo>
                  <a:pt x="75" y="58"/>
                  <a:pt x="99" y="66"/>
                  <a:pt x="120" y="80"/>
                </a:cubicBezTo>
                <a:cubicBezTo>
                  <a:pt x="139" y="109"/>
                  <a:pt x="129" y="97"/>
                  <a:pt x="148" y="116"/>
                </a:cubicBezTo>
                <a:cubicBezTo>
                  <a:pt x="159" y="148"/>
                  <a:pt x="155" y="132"/>
                  <a:pt x="160" y="164"/>
                </a:cubicBezTo>
                <a:cubicBezTo>
                  <a:pt x="164" y="213"/>
                  <a:pt x="160" y="259"/>
                  <a:pt x="160" y="30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8" name="Freeform 138"/>
          <p:cNvSpPr>
            <a:spLocks/>
          </p:cNvSpPr>
          <p:nvPr/>
        </p:nvSpPr>
        <p:spPr bwMode="auto">
          <a:xfrm>
            <a:off x="7670800" y="2025650"/>
            <a:ext cx="63500" cy="2349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148"/>
              </a:cxn>
            </a:cxnLst>
            <a:rect l="0" t="0" r="r" b="b"/>
            <a:pathLst>
              <a:path w="40" h="148">
                <a:moveTo>
                  <a:pt x="40" y="0"/>
                </a:moveTo>
                <a:cubicBezTo>
                  <a:pt x="33" y="54"/>
                  <a:pt x="24" y="100"/>
                  <a:pt x="0" y="14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9" name="Freeform 139"/>
          <p:cNvSpPr>
            <a:spLocks/>
          </p:cNvSpPr>
          <p:nvPr/>
        </p:nvSpPr>
        <p:spPr bwMode="auto">
          <a:xfrm>
            <a:off x="7537450" y="2241550"/>
            <a:ext cx="158750" cy="698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60" y="24"/>
              </a:cxn>
              <a:cxn ang="0">
                <a:pos x="88" y="4"/>
              </a:cxn>
              <a:cxn ang="0">
                <a:pos x="100" y="0"/>
              </a:cxn>
            </a:cxnLst>
            <a:rect l="0" t="0" r="r" b="b"/>
            <a:pathLst>
              <a:path w="100" h="44">
                <a:moveTo>
                  <a:pt x="0" y="44"/>
                </a:moveTo>
                <a:cubicBezTo>
                  <a:pt x="23" y="38"/>
                  <a:pt x="41" y="36"/>
                  <a:pt x="60" y="24"/>
                </a:cubicBezTo>
                <a:cubicBezTo>
                  <a:pt x="67" y="19"/>
                  <a:pt x="80" y="8"/>
                  <a:pt x="88" y="4"/>
                </a:cubicBezTo>
                <a:cubicBezTo>
                  <a:pt x="92" y="2"/>
                  <a:pt x="100" y="0"/>
                  <a:pt x="10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0" y="685800"/>
            <a:ext cx="7467600" cy="5334000"/>
            <a:chOff x="762000" y="685800"/>
            <a:chExt cx="7467600" cy="5334000"/>
          </a:xfrm>
        </p:grpSpPr>
        <p:grpSp>
          <p:nvGrpSpPr>
            <p:cNvPr id="7" name="Group 6"/>
            <p:cNvGrpSpPr/>
            <p:nvPr/>
          </p:nvGrpSpPr>
          <p:grpSpPr>
            <a:xfrm>
              <a:off x="838200" y="685800"/>
              <a:ext cx="6477000" cy="4191000"/>
              <a:chOff x="838200" y="685800"/>
              <a:chExt cx="6477000" cy="4191000"/>
            </a:xfrm>
            <a:solidFill>
              <a:srgbClr val="000000"/>
            </a:solidFill>
          </p:grpSpPr>
          <p:grpSp>
            <p:nvGrpSpPr>
              <p:cNvPr id="4" name="Group 3"/>
              <p:cNvGrpSpPr/>
              <p:nvPr/>
            </p:nvGrpSpPr>
            <p:grpSpPr>
              <a:xfrm>
                <a:off x="838200" y="685800"/>
                <a:ext cx="2057400" cy="2895600"/>
                <a:chOff x="838200" y="685800"/>
                <a:chExt cx="2057400" cy="2895600"/>
              </a:xfrm>
              <a:grpFill/>
            </p:grpSpPr>
            <p:sp>
              <p:nvSpPr>
                <p:cNvPr id="5123" name="Oval 3"/>
                <p:cNvSpPr>
                  <a:spLocks noChangeArrowheads="1"/>
                </p:cNvSpPr>
                <p:nvPr/>
              </p:nvSpPr>
              <p:spPr bwMode="auto">
                <a:xfrm>
                  <a:off x="990600" y="3200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4" name="Oval 4"/>
                <p:cNvSpPr>
                  <a:spLocks noChangeArrowheads="1"/>
                </p:cNvSpPr>
                <p:nvPr/>
              </p:nvSpPr>
              <p:spPr bwMode="auto">
                <a:xfrm>
                  <a:off x="2057400" y="1752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5" name="Oval 5"/>
                <p:cNvSpPr>
                  <a:spLocks noChangeArrowheads="1"/>
                </p:cNvSpPr>
                <p:nvPr/>
              </p:nvSpPr>
              <p:spPr bwMode="auto">
                <a:xfrm>
                  <a:off x="1143000" y="685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6" name="Oval 6"/>
                <p:cNvSpPr>
                  <a:spLocks noChangeArrowheads="1"/>
                </p:cNvSpPr>
                <p:nvPr/>
              </p:nvSpPr>
              <p:spPr bwMode="auto">
                <a:xfrm>
                  <a:off x="838200" y="1447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7" name="Oval 7"/>
                <p:cNvSpPr>
                  <a:spLocks noChangeArrowheads="1"/>
                </p:cNvSpPr>
                <p:nvPr/>
              </p:nvSpPr>
              <p:spPr bwMode="auto">
                <a:xfrm>
                  <a:off x="1524000" y="2667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8" name="Oval 8"/>
                <p:cNvSpPr>
                  <a:spLocks noChangeArrowheads="1"/>
                </p:cNvSpPr>
                <p:nvPr/>
              </p:nvSpPr>
              <p:spPr bwMode="auto">
                <a:xfrm>
                  <a:off x="2438400" y="1143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9" name="Oval 9"/>
                <p:cNvSpPr>
                  <a:spLocks noChangeArrowheads="1"/>
                </p:cNvSpPr>
                <p:nvPr/>
              </p:nvSpPr>
              <p:spPr bwMode="auto">
                <a:xfrm>
                  <a:off x="1981200" y="3352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2" name="Oval 12"/>
                <p:cNvSpPr>
                  <a:spLocks noChangeArrowheads="1"/>
                </p:cNvSpPr>
                <p:nvPr/>
              </p:nvSpPr>
              <p:spPr bwMode="auto">
                <a:xfrm>
                  <a:off x="2667000" y="198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3" name="Oval 13"/>
                <p:cNvSpPr>
                  <a:spLocks noChangeArrowheads="1"/>
                </p:cNvSpPr>
                <p:nvPr/>
              </p:nvSpPr>
              <p:spPr bwMode="auto">
                <a:xfrm>
                  <a:off x="2133600" y="2743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37" name="Oval 17"/>
              <p:cNvSpPr>
                <a:spLocks noChangeArrowheads="1"/>
              </p:cNvSpPr>
              <p:nvPr/>
            </p:nvSpPr>
            <p:spPr bwMode="auto">
              <a:xfrm>
                <a:off x="4648200" y="1143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auto">
              <a:xfrm>
                <a:off x="3962400" y="9144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auto">
              <a:xfrm>
                <a:off x="3886200" y="1600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6" name="Oval 26"/>
              <p:cNvSpPr>
                <a:spLocks noChangeArrowheads="1"/>
              </p:cNvSpPr>
              <p:nvPr/>
            </p:nvSpPr>
            <p:spPr bwMode="auto">
              <a:xfrm>
                <a:off x="5334000" y="14478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3733800" y="2057400"/>
                <a:ext cx="3581400" cy="2819400"/>
                <a:chOff x="3733800" y="2057400"/>
                <a:chExt cx="3581400" cy="2819400"/>
              </a:xfrm>
              <a:grpFill/>
            </p:grpSpPr>
            <p:sp>
              <p:nvSpPr>
                <p:cNvPr id="5134" name="Oval 14"/>
                <p:cNvSpPr>
                  <a:spLocks noChangeArrowheads="1"/>
                </p:cNvSpPr>
                <p:nvPr/>
              </p:nvSpPr>
              <p:spPr bwMode="auto">
                <a:xfrm>
                  <a:off x="5181600" y="3581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5" name="Oval 15"/>
                <p:cNvSpPr>
                  <a:spLocks noChangeArrowheads="1"/>
                </p:cNvSpPr>
                <p:nvPr/>
              </p:nvSpPr>
              <p:spPr bwMode="auto">
                <a:xfrm>
                  <a:off x="5105400" y="2819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6" name="Oval 16"/>
                <p:cNvSpPr>
                  <a:spLocks noChangeArrowheads="1"/>
                </p:cNvSpPr>
                <p:nvPr/>
              </p:nvSpPr>
              <p:spPr bwMode="auto">
                <a:xfrm>
                  <a:off x="4800600" y="2057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0" name="Oval 20"/>
                <p:cNvSpPr>
                  <a:spLocks noChangeArrowheads="1"/>
                </p:cNvSpPr>
                <p:nvPr/>
              </p:nvSpPr>
              <p:spPr bwMode="auto">
                <a:xfrm>
                  <a:off x="4038600" y="2209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1" name="Oval 21"/>
                <p:cNvSpPr>
                  <a:spLocks noChangeArrowheads="1"/>
                </p:cNvSpPr>
                <p:nvPr/>
              </p:nvSpPr>
              <p:spPr bwMode="auto">
                <a:xfrm>
                  <a:off x="3962400" y="2971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2" name="Oval 22"/>
                <p:cNvSpPr>
                  <a:spLocks noChangeArrowheads="1"/>
                </p:cNvSpPr>
                <p:nvPr/>
              </p:nvSpPr>
              <p:spPr bwMode="auto">
                <a:xfrm>
                  <a:off x="4191000" y="3505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3" name="Oval 23"/>
                <p:cNvSpPr>
                  <a:spLocks noChangeArrowheads="1"/>
                </p:cNvSpPr>
                <p:nvPr/>
              </p:nvSpPr>
              <p:spPr bwMode="auto">
                <a:xfrm>
                  <a:off x="37338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4" name="Oval 24"/>
                <p:cNvSpPr>
                  <a:spLocks noChangeArrowheads="1"/>
                </p:cNvSpPr>
                <p:nvPr/>
              </p:nvSpPr>
              <p:spPr bwMode="auto">
                <a:xfrm>
                  <a:off x="66294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5" name="Oval 25"/>
                <p:cNvSpPr>
                  <a:spLocks noChangeArrowheads="1"/>
                </p:cNvSpPr>
                <p:nvPr/>
              </p:nvSpPr>
              <p:spPr bwMode="auto">
                <a:xfrm>
                  <a:off x="60960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7" name="Oval 27"/>
                <p:cNvSpPr>
                  <a:spLocks noChangeArrowheads="1"/>
                </p:cNvSpPr>
                <p:nvPr/>
              </p:nvSpPr>
              <p:spPr bwMode="auto">
                <a:xfrm>
                  <a:off x="5486400" y="2362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8" name="Oval 28"/>
                <p:cNvSpPr>
                  <a:spLocks noChangeArrowheads="1"/>
                </p:cNvSpPr>
                <p:nvPr/>
              </p:nvSpPr>
              <p:spPr bwMode="auto">
                <a:xfrm>
                  <a:off x="5638800" y="3962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9" name="Oval 29"/>
                <p:cNvSpPr>
                  <a:spLocks noChangeArrowheads="1"/>
                </p:cNvSpPr>
                <p:nvPr/>
              </p:nvSpPr>
              <p:spPr bwMode="auto">
                <a:xfrm>
                  <a:off x="5181600" y="4191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0" name="Oval 30"/>
                <p:cNvSpPr>
                  <a:spLocks noChangeArrowheads="1"/>
                </p:cNvSpPr>
                <p:nvPr/>
              </p:nvSpPr>
              <p:spPr bwMode="auto">
                <a:xfrm>
                  <a:off x="6019800" y="2362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2" name="Oval 32"/>
                <p:cNvSpPr>
                  <a:spLocks noChangeArrowheads="1"/>
                </p:cNvSpPr>
                <p:nvPr/>
              </p:nvSpPr>
              <p:spPr bwMode="auto">
                <a:xfrm>
                  <a:off x="6172200" y="3276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3" name="Oval 33"/>
                <p:cNvSpPr>
                  <a:spLocks noChangeArrowheads="1"/>
                </p:cNvSpPr>
                <p:nvPr/>
              </p:nvSpPr>
              <p:spPr bwMode="auto">
                <a:xfrm>
                  <a:off x="6324600" y="28194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4" name="Oval 34"/>
                <p:cNvSpPr>
                  <a:spLocks noChangeArrowheads="1"/>
                </p:cNvSpPr>
                <p:nvPr/>
              </p:nvSpPr>
              <p:spPr bwMode="auto">
                <a:xfrm>
                  <a:off x="6553200" y="22860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8" name="Oval 38"/>
                <p:cNvSpPr>
                  <a:spLocks noChangeArrowheads="1"/>
                </p:cNvSpPr>
                <p:nvPr/>
              </p:nvSpPr>
              <p:spPr bwMode="auto">
                <a:xfrm>
                  <a:off x="7086600" y="3505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9" name="Oval 39"/>
                <p:cNvSpPr>
                  <a:spLocks noChangeArrowheads="1"/>
                </p:cNvSpPr>
                <p:nvPr/>
              </p:nvSpPr>
              <p:spPr bwMode="auto">
                <a:xfrm>
                  <a:off x="6934200" y="2514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0" name="Oval 40"/>
                <p:cNvSpPr>
                  <a:spLocks noChangeArrowheads="1"/>
                </p:cNvSpPr>
                <p:nvPr/>
              </p:nvSpPr>
              <p:spPr bwMode="auto">
                <a:xfrm>
                  <a:off x="7162800" y="2743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1" name="Oval 41"/>
                <p:cNvSpPr>
                  <a:spLocks noChangeArrowheads="1"/>
                </p:cNvSpPr>
                <p:nvPr/>
              </p:nvSpPr>
              <p:spPr bwMode="auto">
                <a:xfrm>
                  <a:off x="7162800" y="3124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5" name="Oval 45"/>
                <p:cNvSpPr>
                  <a:spLocks noChangeArrowheads="1"/>
                </p:cNvSpPr>
                <p:nvPr/>
              </p:nvSpPr>
              <p:spPr bwMode="auto">
                <a:xfrm>
                  <a:off x="7010400" y="4648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6096000" y="685800"/>
              <a:ext cx="2133600" cy="1676400"/>
              <a:chOff x="6096000" y="685800"/>
              <a:chExt cx="2133600" cy="1676400"/>
            </a:xfrm>
            <a:solidFill>
              <a:srgbClr val="000000"/>
            </a:solidFill>
          </p:grpSpPr>
          <p:sp>
            <p:nvSpPr>
              <p:cNvPr id="5151" name="Oval 31"/>
              <p:cNvSpPr>
                <a:spLocks noChangeArrowheads="1"/>
              </p:cNvSpPr>
              <p:nvPr/>
            </p:nvSpPr>
            <p:spPr bwMode="auto">
              <a:xfrm>
                <a:off x="6096000" y="1676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55" name="Oval 35"/>
              <p:cNvSpPr>
                <a:spLocks noChangeArrowheads="1"/>
              </p:cNvSpPr>
              <p:nvPr/>
            </p:nvSpPr>
            <p:spPr bwMode="auto">
              <a:xfrm>
                <a:off x="7162800" y="19050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56" name="Oval 36"/>
              <p:cNvSpPr>
                <a:spLocks noChangeArrowheads="1"/>
              </p:cNvSpPr>
              <p:nvPr/>
            </p:nvSpPr>
            <p:spPr bwMode="auto">
              <a:xfrm>
                <a:off x="7391400" y="1447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57" name="Oval 37"/>
              <p:cNvSpPr>
                <a:spLocks noChangeArrowheads="1"/>
              </p:cNvSpPr>
              <p:nvPr/>
            </p:nvSpPr>
            <p:spPr bwMode="auto">
              <a:xfrm>
                <a:off x="7696200" y="914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2" name="Oval 42"/>
              <p:cNvSpPr>
                <a:spLocks noChangeArrowheads="1"/>
              </p:cNvSpPr>
              <p:nvPr/>
            </p:nvSpPr>
            <p:spPr bwMode="auto">
              <a:xfrm>
                <a:off x="7467600" y="2209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3" name="Oval 43"/>
              <p:cNvSpPr>
                <a:spLocks noChangeArrowheads="1"/>
              </p:cNvSpPr>
              <p:nvPr/>
            </p:nvSpPr>
            <p:spPr bwMode="auto">
              <a:xfrm>
                <a:off x="8077200" y="685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4" name="Oval 44"/>
              <p:cNvSpPr>
                <a:spLocks noChangeArrowheads="1"/>
              </p:cNvSpPr>
              <p:nvPr/>
            </p:nvSpPr>
            <p:spPr bwMode="auto">
              <a:xfrm>
                <a:off x="7924800" y="13716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6" name="Oval 46"/>
              <p:cNvSpPr>
                <a:spLocks noChangeArrowheads="1"/>
              </p:cNvSpPr>
              <p:nvPr/>
            </p:nvSpPr>
            <p:spPr bwMode="auto">
              <a:xfrm>
                <a:off x="7696200" y="1981200"/>
                <a:ext cx="76200" cy="762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auto">
              <a:xfrm>
                <a:off x="7848600" y="1600200"/>
                <a:ext cx="76200" cy="76200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62000" y="2743200"/>
              <a:ext cx="7467600" cy="3276600"/>
              <a:chOff x="762000" y="2743200"/>
              <a:chExt cx="7467600" cy="3276600"/>
            </a:xfrm>
            <a:solidFill>
              <a:srgbClr val="000000"/>
            </a:solidFill>
          </p:grpSpPr>
          <p:sp>
            <p:nvSpPr>
              <p:cNvPr id="5130" name="Oval 10"/>
              <p:cNvSpPr>
                <a:spLocks noChangeArrowheads="1"/>
              </p:cNvSpPr>
              <p:nvPr/>
            </p:nvSpPr>
            <p:spPr bwMode="auto">
              <a:xfrm>
                <a:off x="2743200" y="3429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1" name="Oval 11"/>
              <p:cNvSpPr>
                <a:spLocks noChangeArrowheads="1"/>
              </p:cNvSpPr>
              <p:nvPr/>
            </p:nvSpPr>
            <p:spPr bwMode="auto">
              <a:xfrm>
                <a:off x="2819400" y="2743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762000" y="4419600"/>
                <a:ext cx="7467600" cy="1600200"/>
                <a:chOff x="762000" y="4419600"/>
                <a:chExt cx="7467600" cy="1600200"/>
              </a:xfrm>
              <a:grpFill/>
            </p:grpSpPr>
            <p:sp>
              <p:nvSpPr>
                <p:cNvPr id="5260" name="Oval 140"/>
                <p:cNvSpPr>
                  <a:spLocks noChangeArrowheads="1"/>
                </p:cNvSpPr>
                <p:nvPr/>
              </p:nvSpPr>
              <p:spPr bwMode="auto">
                <a:xfrm>
                  <a:off x="762000" y="4419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1" name="Oval 141"/>
                <p:cNvSpPr>
                  <a:spLocks noChangeArrowheads="1"/>
                </p:cNvSpPr>
                <p:nvPr/>
              </p:nvSpPr>
              <p:spPr bwMode="auto">
                <a:xfrm>
                  <a:off x="3276600" y="5334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2" name="Oval 142"/>
                <p:cNvSpPr>
                  <a:spLocks noChangeArrowheads="1"/>
                </p:cNvSpPr>
                <p:nvPr/>
              </p:nvSpPr>
              <p:spPr bwMode="auto">
                <a:xfrm>
                  <a:off x="6324600" y="5638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3" name="Oval 143"/>
                <p:cNvSpPr>
                  <a:spLocks noChangeArrowheads="1"/>
                </p:cNvSpPr>
                <p:nvPr/>
              </p:nvSpPr>
              <p:spPr bwMode="auto">
                <a:xfrm>
                  <a:off x="8001000" y="579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52" name="TextBox 151"/>
          <p:cNvSpPr txBox="1"/>
          <p:nvPr/>
        </p:nvSpPr>
        <p:spPr>
          <a:xfrm>
            <a:off x="341743" y="6102351"/>
            <a:ext cx="8615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Vertices = States.  Edges connect adjoining states.</a:t>
            </a:r>
          </a:p>
        </p:txBody>
      </p:sp>
    </p:spTree>
    <p:extLst>
      <p:ext uri="{BB962C8B-B14F-4D97-AF65-F5344CB8AC3E}">
        <p14:creationId xmlns:p14="http://schemas.microsoft.com/office/powerpoint/2010/main" val="3698027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8" name="Freeform 48"/>
          <p:cNvSpPr>
            <a:spLocks/>
          </p:cNvSpPr>
          <p:nvPr/>
        </p:nvSpPr>
        <p:spPr bwMode="auto">
          <a:xfrm>
            <a:off x="1139825" y="2825750"/>
            <a:ext cx="482600" cy="479425"/>
          </a:xfrm>
          <a:custGeom>
            <a:avLst/>
            <a:gdLst/>
            <a:ahLst/>
            <a:cxnLst>
              <a:cxn ang="0">
                <a:pos x="0" y="302"/>
              </a:cxn>
              <a:cxn ang="0">
                <a:pos x="195" y="63"/>
              </a:cxn>
              <a:cxn ang="0">
                <a:pos x="301" y="1"/>
              </a:cxn>
              <a:cxn ang="0">
                <a:pos x="292" y="1"/>
              </a:cxn>
            </a:cxnLst>
            <a:rect l="0" t="0" r="r" b="b"/>
            <a:pathLst>
              <a:path w="304" h="302">
                <a:moveTo>
                  <a:pt x="0" y="302"/>
                </a:moveTo>
                <a:cubicBezTo>
                  <a:pt x="46" y="192"/>
                  <a:pt x="112" y="146"/>
                  <a:pt x="195" y="63"/>
                </a:cubicBezTo>
                <a:cubicBezTo>
                  <a:pt x="227" y="31"/>
                  <a:pt x="264" y="20"/>
                  <a:pt x="301" y="1"/>
                </a:cubicBezTo>
                <a:cubicBezTo>
                  <a:pt x="304" y="0"/>
                  <a:pt x="295" y="1"/>
                  <a:pt x="292" y="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69" name="Freeform 49"/>
          <p:cNvSpPr>
            <a:spLocks/>
          </p:cNvSpPr>
          <p:nvPr/>
        </p:nvSpPr>
        <p:spPr bwMode="auto">
          <a:xfrm>
            <a:off x="842963" y="1646238"/>
            <a:ext cx="239712" cy="1574800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36" y="115"/>
              </a:cxn>
              <a:cxn ang="0">
                <a:pos x="1" y="310"/>
              </a:cxn>
              <a:cxn ang="0">
                <a:pos x="27" y="602"/>
              </a:cxn>
              <a:cxn ang="0">
                <a:pos x="63" y="718"/>
              </a:cxn>
              <a:cxn ang="0">
                <a:pos x="98" y="771"/>
              </a:cxn>
              <a:cxn ang="0">
                <a:pos x="151" y="992"/>
              </a:cxn>
            </a:cxnLst>
            <a:rect l="0" t="0" r="r" b="b"/>
            <a:pathLst>
              <a:path w="151" h="992">
                <a:moveTo>
                  <a:pt x="72" y="0"/>
                </a:moveTo>
                <a:cubicBezTo>
                  <a:pt x="64" y="47"/>
                  <a:pt x="57" y="73"/>
                  <a:pt x="36" y="115"/>
                </a:cubicBezTo>
                <a:cubicBezTo>
                  <a:pt x="25" y="180"/>
                  <a:pt x="12" y="245"/>
                  <a:pt x="1" y="310"/>
                </a:cubicBezTo>
                <a:cubicBezTo>
                  <a:pt x="15" y="407"/>
                  <a:pt x="0" y="508"/>
                  <a:pt x="27" y="602"/>
                </a:cubicBezTo>
                <a:cubicBezTo>
                  <a:pt x="38" y="641"/>
                  <a:pt x="50" y="680"/>
                  <a:pt x="63" y="718"/>
                </a:cubicBezTo>
                <a:cubicBezTo>
                  <a:pt x="70" y="738"/>
                  <a:pt x="91" y="751"/>
                  <a:pt x="98" y="771"/>
                </a:cubicBezTo>
                <a:cubicBezTo>
                  <a:pt x="121" y="839"/>
                  <a:pt x="151" y="920"/>
                  <a:pt x="151" y="9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0" name="Freeform 50"/>
          <p:cNvSpPr>
            <a:spLocks/>
          </p:cNvSpPr>
          <p:nvPr/>
        </p:nvSpPr>
        <p:spPr bwMode="auto">
          <a:xfrm>
            <a:off x="955675" y="858838"/>
            <a:ext cx="311150" cy="679450"/>
          </a:xfrm>
          <a:custGeom>
            <a:avLst/>
            <a:gdLst/>
            <a:ahLst/>
            <a:cxnLst>
              <a:cxn ang="0">
                <a:pos x="196" y="0"/>
              </a:cxn>
              <a:cxn ang="0">
                <a:pos x="116" y="159"/>
              </a:cxn>
              <a:cxn ang="0">
                <a:pos x="80" y="212"/>
              </a:cxn>
              <a:cxn ang="0">
                <a:pos x="27" y="345"/>
              </a:cxn>
              <a:cxn ang="0">
                <a:pos x="1" y="425"/>
              </a:cxn>
              <a:cxn ang="0">
                <a:pos x="1" y="416"/>
              </a:cxn>
            </a:cxnLst>
            <a:rect l="0" t="0" r="r" b="b"/>
            <a:pathLst>
              <a:path w="196" h="428">
                <a:moveTo>
                  <a:pt x="196" y="0"/>
                </a:moveTo>
                <a:cubicBezTo>
                  <a:pt x="161" y="52"/>
                  <a:pt x="136" y="100"/>
                  <a:pt x="116" y="159"/>
                </a:cubicBezTo>
                <a:cubicBezTo>
                  <a:pt x="109" y="179"/>
                  <a:pt x="80" y="212"/>
                  <a:pt x="80" y="212"/>
                </a:cubicBezTo>
                <a:cubicBezTo>
                  <a:pt x="65" y="260"/>
                  <a:pt x="43" y="297"/>
                  <a:pt x="27" y="345"/>
                </a:cubicBezTo>
                <a:cubicBezTo>
                  <a:pt x="18" y="370"/>
                  <a:pt x="12" y="400"/>
                  <a:pt x="1" y="425"/>
                </a:cubicBezTo>
                <a:cubicBezTo>
                  <a:pt x="0" y="428"/>
                  <a:pt x="1" y="419"/>
                  <a:pt x="1" y="4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1" name="Freeform 51"/>
          <p:cNvSpPr>
            <a:spLocks/>
          </p:cNvSpPr>
          <p:nvPr/>
        </p:nvSpPr>
        <p:spPr bwMode="auto">
          <a:xfrm>
            <a:off x="1012825" y="1574800"/>
            <a:ext cx="1154113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4" y="98"/>
              </a:cxn>
              <a:cxn ang="0">
                <a:pos x="470" y="133"/>
              </a:cxn>
              <a:cxn ang="0">
                <a:pos x="603" y="151"/>
              </a:cxn>
              <a:cxn ang="0">
                <a:pos x="727" y="195"/>
              </a:cxn>
            </a:cxnLst>
            <a:rect l="0" t="0" r="r" b="b"/>
            <a:pathLst>
              <a:path w="727" h="195">
                <a:moveTo>
                  <a:pt x="0" y="0"/>
                </a:moveTo>
                <a:cubicBezTo>
                  <a:pt x="117" y="53"/>
                  <a:pt x="227" y="83"/>
                  <a:pt x="354" y="98"/>
                </a:cubicBezTo>
                <a:cubicBezTo>
                  <a:pt x="393" y="108"/>
                  <a:pt x="431" y="126"/>
                  <a:pt x="470" y="133"/>
                </a:cubicBezTo>
                <a:cubicBezTo>
                  <a:pt x="514" y="141"/>
                  <a:pt x="559" y="145"/>
                  <a:pt x="603" y="151"/>
                </a:cubicBezTo>
                <a:cubicBezTo>
                  <a:pt x="641" y="164"/>
                  <a:pt x="689" y="195"/>
                  <a:pt x="727" y="19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2" name="Freeform 52"/>
          <p:cNvSpPr>
            <a:spLocks/>
          </p:cNvSpPr>
          <p:nvPr/>
        </p:nvSpPr>
        <p:spPr bwMode="auto">
          <a:xfrm>
            <a:off x="1631950" y="1898650"/>
            <a:ext cx="549275" cy="844550"/>
          </a:xfrm>
          <a:custGeom>
            <a:avLst/>
            <a:gdLst/>
            <a:ahLst/>
            <a:cxnLst>
              <a:cxn ang="0">
                <a:pos x="346" y="0"/>
              </a:cxn>
              <a:cxn ang="0">
                <a:pos x="239" y="80"/>
              </a:cxn>
              <a:cxn ang="0">
                <a:pos x="221" y="107"/>
              </a:cxn>
              <a:cxn ang="0">
                <a:pos x="168" y="151"/>
              </a:cxn>
              <a:cxn ang="0">
                <a:pos x="97" y="266"/>
              </a:cxn>
              <a:cxn ang="0">
                <a:pos x="35" y="435"/>
              </a:cxn>
              <a:cxn ang="0">
                <a:pos x="18" y="532"/>
              </a:cxn>
            </a:cxnLst>
            <a:rect l="0" t="0" r="r" b="b"/>
            <a:pathLst>
              <a:path w="346" h="532">
                <a:moveTo>
                  <a:pt x="346" y="0"/>
                </a:moveTo>
                <a:cubicBezTo>
                  <a:pt x="310" y="27"/>
                  <a:pt x="275" y="53"/>
                  <a:pt x="239" y="80"/>
                </a:cubicBezTo>
                <a:cubicBezTo>
                  <a:pt x="230" y="86"/>
                  <a:pt x="228" y="99"/>
                  <a:pt x="221" y="107"/>
                </a:cubicBezTo>
                <a:cubicBezTo>
                  <a:pt x="200" y="132"/>
                  <a:pt x="194" y="134"/>
                  <a:pt x="168" y="151"/>
                </a:cubicBezTo>
                <a:cubicBezTo>
                  <a:pt x="148" y="192"/>
                  <a:pt x="123" y="229"/>
                  <a:pt x="97" y="266"/>
                </a:cubicBezTo>
                <a:cubicBezTo>
                  <a:pt x="65" y="312"/>
                  <a:pt x="52" y="381"/>
                  <a:pt x="35" y="435"/>
                </a:cubicBezTo>
                <a:cubicBezTo>
                  <a:pt x="28" y="458"/>
                  <a:pt x="0" y="514"/>
                  <a:pt x="18" y="53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3" name="Freeform 53"/>
          <p:cNvSpPr>
            <a:spLocks/>
          </p:cNvSpPr>
          <p:nvPr/>
        </p:nvSpPr>
        <p:spPr bwMode="auto">
          <a:xfrm>
            <a:off x="1646238" y="2827338"/>
            <a:ext cx="442912" cy="627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" y="169"/>
              </a:cxn>
              <a:cxn ang="0">
                <a:pos x="221" y="337"/>
              </a:cxn>
              <a:cxn ang="0">
                <a:pos x="275" y="390"/>
              </a:cxn>
            </a:cxnLst>
            <a:rect l="0" t="0" r="r" b="b"/>
            <a:pathLst>
              <a:path w="279" h="395">
                <a:moveTo>
                  <a:pt x="0" y="0"/>
                </a:moveTo>
                <a:cubicBezTo>
                  <a:pt x="34" y="78"/>
                  <a:pt x="59" y="102"/>
                  <a:pt x="97" y="169"/>
                </a:cubicBezTo>
                <a:cubicBezTo>
                  <a:pt x="135" y="236"/>
                  <a:pt x="167" y="283"/>
                  <a:pt x="221" y="337"/>
                </a:cubicBezTo>
                <a:cubicBezTo>
                  <a:pt x="279" y="395"/>
                  <a:pt x="230" y="390"/>
                  <a:pt x="275" y="39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4" name="Freeform 54"/>
          <p:cNvSpPr>
            <a:spLocks/>
          </p:cNvSpPr>
          <p:nvPr/>
        </p:nvSpPr>
        <p:spPr bwMode="auto">
          <a:xfrm>
            <a:off x="1111250" y="3319463"/>
            <a:ext cx="919163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142"/>
              </a:cxn>
              <a:cxn ang="0">
                <a:pos x="319" y="266"/>
              </a:cxn>
              <a:cxn ang="0">
                <a:pos x="417" y="240"/>
              </a:cxn>
              <a:cxn ang="0">
                <a:pos x="549" y="151"/>
              </a:cxn>
              <a:cxn ang="0">
                <a:pos x="576" y="133"/>
              </a:cxn>
            </a:cxnLst>
            <a:rect l="0" t="0" r="r" b="b"/>
            <a:pathLst>
              <a:path w="579" h="266">
                <a:moveTo>
                  <a:pt x="0" y="0"/>
                </a:moveTo>
                <a:cubicBezTo>
                  <a:pt x="3" y="5"/>
                  <a:pt x="53" y="109"/>
                  <a:pt x="80" y="142"/>
                </a:cubicBezTo>
                <a:cubicBezTo>
                  <a:pt x="140" y="215"/>
                  <a:pt x="229" y="251"/>
                  <a:pt x="319" y="266"/>
                </a:cubicBezTo>
                <a:cubicBezTo>
                  <a:pt x="399" y="246"/>
                  <a:pt x="367" y="255"/>
                  <a:pt x="417" y="240"/>
                </a:cubicBezTo>
                <a:cubicBezTo>
                  <a:pt x="444" y="221"/>
                  <a:pt x="516" y="162"/>
                  <a:pt x="549" y="151"/>
                </a:cubicBezTo>
                <a:cubicBezTo>
                  <a:pt x="579" y="141"/>
                  <a:pt x="576" y="151"/>
                  <a:pt x="576" y="13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5" name="Freeform 55"/>
          <p:cNvSpPr>
            <a:spLocks/>
          </p:cNvSpPr>
          <p:nvPr/>
        </p:nvSpPr>
        <p:spPr bwMode="auto">
          <a:xfrm>
            <a:off x="2109788" y="2870200"/>
            <a:ext cx="155575" cy="547688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89" y="97"/>
              </a:cxn>
              <a:cxn ang="0">
                <a:pos x="45" y="266"/>
              </a:cxn>
              <a:cxn ang="0">
                <a:pos x="0" y="345"/>
              </a:cxn>
            </a:cxnLst>
            <a:rect l="0" t="0" r="r" b="b"/>
            <a:pathLst>
              <a:path w="98" h="345">
                <a:moveTo>
                  <a:pt x="98" y="0"/>
                </a:moveTo>
                <a:cubicBezTo>
                  <a:pt x="95" y="32"/>
                  <a:pt x="94" y="65"/>
                  <a:pt x="89" y="97"/>
                </a:cubicBezTo>
                <a:cubicBezTo>
                  <a:pt x="80" y="152"/>
                  <a:pt x="62" y="212"/>
                  <a:pt x="45" y="266"/>
                </a:cubicBezTo>
                <a:cubicBezTo>
                  <a:pt x="35" y="297"/>
                  <a:pt x="36" y="345"/>
                  <a:pt x="0" y="34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6" name="Freeform 56"/>
          <p:cNvSpPr>
            <a:spLocks/>
          </p:cNvSpPr>
          <p:nvPr/>
        </p:nvSpPr>
        <p:spPr bwMode="auto">
          <a:xfrm>
            <a:off x="1646238" y="2743200"/>
            <a:ext cx="590550" cy="12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44"/>
              </a:cxn>
              <a:cxn ang="0">
                <a:pos x="372" y="80"/>
              </a:cxn>
            </a:cxnLst>
            <a:rect l="0" t="0" r="r" b="b"/>
            <a:pathLst>
              <a:path w="372" h="80">
                <a:moveTo>
                  <a:pt x="0" y="0"/>
                </a:moveTo>
                <a:cubicBezTo>
                  <a:pt x="113" y="8"/>
                  <a:pt x="217" y="25"/>
                  <a:pt x="328" y="44"/>
                </a:cubicBezTo>
                <a:cubicBezTo>
                  <a:pt x="361" y="67"/>
                  <a:pt x="347" y="55"/>
                  <a:pt x="372" y="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7" name="Freeform 57"/>
          <p:cNvSpPr>
            <a:spLocks/>
          </p:cNvSpPr>
          <p:nvPr/>
        </p:nvSpPr>
        <p:spPr bwMode="auto">
          <a:xfrm>
            <a:off x="2193925" y="1912938"/>
            <a:ext cx="98425" cy="91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" y="231"/>
              </a:cxn>
              <a:cxn ang="0">
                <a:pos x="62" y="443"/>
              </a:cxn>
              <a:cxn ang="0">
                <a:pos x="45" y="550"/>
              </a:cxn>
              <a:cxn ang="0">
                <a:pos x="36" y="576"/>
              </a:cxn>
            </a:cxnLst>
            <a:rect l="0" t="0" r="r" b="b"/>
            <a:pathLst>
              <a:path w="62" h="576">
                <a:moveTo>
                  <a:pt x="0" y="0"/>
                </a:moveTo>
                <a:cubicBezTo>
                  <a:pt x="20" y="77"/>
                  <a:pt x="38" y="153"/>
                  <a:pt x="54" y="231"/>
                </a:cubicBezTo>
                <a:cubicBezTo>
                  <a:pt x="57" y="302"/>
                  <a:pt x="62" y="372"/>
                  <a:pt x="62" y="443"/>
                </a:cubicBezTo>
                <a:cubicBezTo>
                  <a:pt x="62" y="479"/>
                  <a:pt x="52" y="514"/>
                  <a:pt x="45" y="550"/>
                </a:cubicBezTo>
                <a:cubicBezTo>
                  <a:pt x="43" y="559"/>
                  <a:pt x="36" y="576"/>
                  <a:pt x="36" y="57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8" name="Freeform 58"/>
          <p:cNvSpPr>
            <a:spLocks/>
          </p:cNvSpPr>
          <p:nvPr/>
        </p:nvSpPr>
        <p:spPr bwMode="auto">
          <a:xfrm>
            <a:off x="1293813" y="844550"/>
            <a:ext cx="873125" cy="998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9" y="79"/>
              </a:cxn>
              <a:cxn ang="0">
                <a:pos x="195" y="97"/>
              </a:cxn>
              <a:cxn ang="0">
                <a:pos x="222" y="106"/>
              </a:cxn>
              <a:cxn ang="0">
                <a:pos x="248" y="133"/>
              </a:cxn>
              <a:cxn ang="0">
                <a:pos x="302" y="168"/>
              </a:cxn>
              <a:cxn ang="0">
                <a:pos x="346" y="248"/>
              </a:cxn>
              <a:cxn ang="0">
                <a:pos x="364" y="274"/>
              </a:cxn>
              <a:cxn ang="0">
                <a:pos x="399" y="319"/>
              </a:cxn>
              <a:cxn ang="0">
                <a:pos x="532" y="558"/>
              </a:cxn>
              <a:cxn ang="0">
                <a:pos x="550" y="629"/>
              </a:cxn>
            </a:cxnLst>
            <a:rect l="0" t="0" r="r" b="b"/>
            <a:pathLst>
              <a:path w="550" h="629">
                <a:moveTo>
                  <a:pt x="0" y="0"/>
                </a:moveTo>
                <a:cubicBezTo>
                  <a:pt x="50" y="25"/>
                  <a:pt x="114" y="63"/>
                  <a:pt x="169" y="79"/>
                </a:cubicBezTo>
                <a:cubicBezTo>
                  <a:pt x="178" y="85"/>
                  <a:pt x="186" y="92"/>
                  <a:pt x="195" y="97"/>
                </a:cubicBezTo>
                <a:cubicBezTo>
                  <a:pt x="203" y="101"/>
                  <a:pt x="214" y="101"/>
                  <a:pt x="222" y="106"/>
                </a:cubicBezTo>
                <a:cubicBezTo>
                  <a:pt x="232" y="113"/>
                  <a:pt x="238" y="125"/>
                  <a:pt x="248" y="133"/>
                </a:cubicBezTo>
                <a:cubicBezTo>
                  <a:pt x="265" y="146"/>
                  <a:pt x="302" y="168"/>
                  <a:pt x="302" y="168"/>
                </a:cubicBezTo>
                <a:cubicBezTo>
                  <a:pt x="316" y="215"/>
                  <a:pt x="305" y="188"/>
                  <a:pt x="346" y="248"/>
                </a:cubicBezTo>
                <a:cubicBezTo>
                  <a:pt x="352" y="257"/>
                  <a:pt x="364" y="274"/>
                  <a:pt x="364" y="274"/>
                </a:cubicBezTo>
                <a:cubicBezTo>
                  <a:pt x="382" y="333"/>
                  <a:pt x="357" y="271"/>
                  <a:pt x="399" y="319"/>
                </a:cubicBezTo>
                <a:cubicBezTo>
                  <a:pt x="457" y="386"/>
                  <a:pt x="504" y="475"/>
                  <a:pt x="532" y="558"/>
                </a:cubicBezTo>
                <a:cubicBezTo>
                  <a:pt x="540" y="581"/>
                  <a:pt x="550" y="605"/>
                  <a:pt x="550" y="62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79" name="Freeform 59"/>
          <p:cNvSpPr>
            <a:spLocks/>
          </p:cNvSpPr>
          <p:nvPr/>
        </p:nvSpPr>
        <p:spPr bwMode="auto">
          <a:xfrm>
            <a:off x="2068513" y="1293813"/>
            <a:ext cx="477837" cy="590550"/>
          </a:xfrm>
          <a:custGeom>
            <a:avLst/>
            <a:gdLst/>
            <a:ahLst/>
            <a:cxnLst>
              <a:cxn ang="0">
                <a:pos x="53" y="372"/>
              </a:cxn>
              <a:cxn ang="0">
                <a:pos x="0" y="240"/>
              </a:cxn>
              <a:cxn ang="0">
                <a:pos x="9" y="107"/>
              </a:cxn>
              <a:cxn ang="0">
                <a:pos x="195" y="0"/>
              </a:cxn>
              <a:cxn ang="0">
                <a:pos x="274" y="9"/>
              </a:cxn>
              <a:cxn ang="0">
                <a:pos x="301" y="18"/>
              </a:cxn>
            </a:cxnLst>
            <a:rect l="0" t="0" r="r" b="b"/>
            <a:pathLst>
              <a:path w="301" h="372">
                <a:moveTo>
                  <a:pt x="53" y="372"/>
                </a:moveTo>
                <a:cubicBezTo>
                  <a:pt x="33" y="329"/>
                  <a:pt x="0" y="287"/>
                  <a:pt x="0" y="240"/>
                </a:cubicBezTo>
                <a:cubicBezTo>
                  <a:pt x="0" y="196"/>
                  <a:pt x="4" y="151"/>
                  <a:pt x="9" y="107"/>
                </a:cubicBezTo>
                <a:cubicBezTo>
                  <a:pt x="18" y="23"/>
                  <a:pt x="130" y="13"/>
                  <a:pt x="195" y="0"/>
                </a:cubicBezTo>
                <a:cubicBezTo>
                  <a:pt x="221" y="3"/>
                  <a:pt x="248" y="5"/>
                  <a:pt x="274" y="9"/>
                </a:cubicBezTo>
                <a:cubicBezTo>
                  <a:pt x="283" y="11"/>
                  <a:pt x="301" y="18"/>
                  <a:pt x="301" y="1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0" name="Freeform 60"/>
          <p:cNvSpPr>
            <a:spLocks/>
          </p:cNvSpPr>
          <p:nvPr/>
        </p:nvSpPr>
        <p:spPr bwMode="auto">
          <a:xfrm>
            <a:off x="2601913" y="1266825"/>
            <a:ext cx="211137" cy="758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86"/>
              </a:cxn>
              <a:cxn ang="0">
                <a:pos x="133" y="336"/>
              </a:cxn>
              <a:cxn ang="0">
                <a:pos x="116" y="478"/>
              </a:cxn>
            </a:cxnLst>
            <a:rect l="0" t="0" r="r" b="b"/>
            <a:pathLst>
              <a:path w="133" h="478">
                <a:moveTo>
                  <a:pt x="0" y="0"/>
                </a:moveTo>
                <a:cubicBezTo>
                  <a:pt x="18" y="37"/>
                  <a:pt x="78" y="134"/>
                  <a:pt x="98" y="186"/>
                </a:cubicBezTo>
                <a:cubicBezTo>
                  <a:pt x="116" y="234"/>
                  <a:pt x="116" y="287"/>
                  <a:pt x="133" y="336"/>
                </a:cubicBezTo>
                <a:cubicBezTo>
                  <a:pt x="116" y="388"/>
                  <a:pt x="116" y="419"/>
                  <a:pt x="116" y="47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1" name="Freeform 61"/>
          <p:cNvSpPr>
            <a:spLocks/>
          </p:cNvSpPr>
          <p:nvPr/>
        </p:nvSpPr>
        <p:spPr bwMode="auto">
          <a:xfrm>
            <a:off x="2181225" y="1871663"/>
            <a:ext cx="576263" cy="223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79"/>
              </a:cxn>
              <a:cxn ang="0">
                <a:pos x="310" y="141"/>
              </a:cxn>
              <a:cxn ang="0">
                <a:pos x="363" y="133"/>
              </a:cxn>
            </a:cxnLst>
            <a:rect l="0" t="0" r="r" b="b"/>
            <a:pathLst>
              <a:path w="363" h="141">
                <a:moveTo>
                  <a:pt x="0" y="0"/>
                </a:moveTo>
                <a:cubicBezTo>
                  <a:pt x="41" y="26"/>
                  <a:pt x="81" y="55"/>
                  <a:pt x="124" y="79"/>
                </a:cubicBezTo>
                <a:cubicBezTo>
                  <a:pt x="178" y="108"/>
                  <a:pt x="251" y="123"/>
                  <a:pt x="310" y="141"/>
                </a:cubicBezTo>
                <a:cubicBezTo>
                  <a:pt x="328" y="138"/>
                  <a:pt x="363" y="133"/>
                  <a:pt x="363" y="13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2" name="Freeform 62"/>
          <p:cNvSpPr>
            <a:spLocks/>
          </p:cNvSpPr>
          <p:nvPr/>
        </p:nvSpPr>
        <p:spPr bwMode="auto">
          <a:xfrm>
            <a:off x="2292350" y="2124075"/>
            <a:ext cx="436563" cy="688975"/>
          </a:xfrm>
          <a:custGeom>
            <a:avLst/>
            <a:gdLst/>
            <a:ahLst/>
            <a:cxnLst>
              <a:cxn ang="0">
                <a:pos x="275" y="0"/>
              </a:cxn>
              <a:cxn ang="0">
                <a:pos x="116" y="275"/>
              </a:cxn>
              <a:cxn ang="0">
                <a:pos x="80" y="328"/>
              </a:cxn>
              <a:cxn ang="0">
                <a:pos x="71" y="355"/>
              </a:cxn>
              <a:cxn ang="0">
                <a:pos x="18" y="408"/>
              </a:cxn>
              <a:cxn ang="0">
                <a:pos x="0" y="434"/>
              </a:cxn>
            </a:cxnLst>
            <a:rect l="0" t="0" r="r" b="b"/>
            <a:pathLst>
              <a:path w="275" h="434">
                <a:moveTo>
                  <a:pt x="275" y="0"/>
                </a:moveTo>
                <a:cubicBezTo>
                  <a:pt x="239" y="97"/>
                  <a:pt x="179" y="193"/>
                  <a:pt x="116" y="275"/>
                </a:cubicBezTo>
                <a:cubicBezTo>
                  <a:pt x="103" y="292"/>
                  <a:pt x="87" y="308"/>
                  <a:pt x="80" y="328"/>
                </a:cubicBezTo>
                <a:cubicBezTo>
                  <a:pt x="77" y="337"/>
                  <a:pt x="77" y="348"/>
                  <a:pt x="71" y="355"/>
                </a:cubicBezTo>
                <a:cubicBezTo>
                  <a:pt x="56" y="375"/>
                  <a:pt x="36" y="390"/>
                  <a:pt x="18" y="408"/>
                </a:cubicBezTo>
                <a:cubicBezTo>
                  <a:pt x="11" y="415"/>
                  <a:pt x="0" y="434"/>
                  <a:pt x="0" y="43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3" name="Freeform 63"/>
          <p:cNvSpPr>
            <a:spLocks/>
          </p:cNvSpPr>
          <p:nvPr/>
        </p:nvSpPr>
        <p:spPr bwMode="auto">
          <a:xfrm>
            <a:off x="2786063" y="2138363"/>
            <a:ext cx="168275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213"/>
              </a:cxn>
              <a:cxn ang="0">
                <a:pos x="88" y="292"/>
              </a:cxn>
              <a:cxn ang="0">
                <a:pos x="106" y="346"/>
              </a:cxn>
              <a:cxn ang="0">
                <a:pos x="97" y="452"/>
              </a:cxn>
            </a:cxnLst>
            <a:rect l="0" t="0" r="r" b="b"/>
            <a:pathLst>
              <a:path w="106" h="452">
                <a:moveTo>
                  <a:pt x="0" y="0"/>
                </a:moveTo>
                <a:cubicBezTo>
                  <a:pt x="37" y="76"/>
                  <a:pt x="55" y="132"/>
                  <a:pt x="70" y="213"/>
                </a:cubicBezTo>
                <a:cubicBezTo>
                  <a:pt x="75" y="240"/>
                  <a:pt x="81" y="266"/>
                  <a:pt x="88" y="292"/>
                </a:cubicBezTo>
                <a:cubicBezTo>
                  <a:pt x="93" y="310"/>
                  <a:pt x="106" y="346"/>
                  <a:pt x="106" y="346"/>
                </a:cubicBezTo>
                <a:cubicBezTo>
                  <a:pt x="96" y="440"/>
                  <a:pt x="97" y="405"/>
                  <a:pt x="97" y="4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4" name="Freeform 64"/>
          <p:cNvSpPr>
            <a:spLocks/>
          </p:cNvSpPr>
          <p:nvPr/>
        </p:nvSpPr>
        <p:spPr bwMode="auto">
          <a:xfrm>
            <a:off x="2306638" y="2798763"/>
            <a:ext cx="619125" cy="84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45"/>
              </a:cxn>
              <a:cxn ang="0">
                <a:pos x="390" y="36"/>
              </a:cxn>
            </a:cxnLst>
            <a:rect l="0" t="0" r="r" b="b"/>
            <a:pathLst>
              <a:path w="390" h="53">
                <a:moveTo>
                  <a:pt x="0" y="0"/>
                </a:moveTo>
                <a:cubicBezTo>
                  <a:pt x="44" y="15"/>
                  <a:pt x="86" y="41"/>
                  <a:pt x="133" y="45"/>
                </a:cubicBezTo>
                <a:cubicBezTo>
                  <a:pt x="218" y="53"/>
                  <a:pt x="390" y="36"/>
                  <a:pt x="390" y="3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5" name="Freeform 65"/>
          <p:cNvSpPr>
            <a:spLocks/>
          </p:cNvSpPr>
          <p:nvPr/>
        </p:nvSpPr>
        <p:spPr bwMode="auto">
          <a:xfrm>
            <a:off x="2797175" y="2884488"/>
            <a:ext cx="128588" cy="762000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72" y="283"/>
              </a:cxn>
              <a:cxn ang="0">
                <a:pos x="37" y="407"/>
              </a:cxn>
              <a:cxn ang="0">
                <a:pos x="1" y="452"/>
              </a:cxn>
            </a:cxnLst>
            <a:rect l="0" t="0" r="r" b="b"/>
            <a:pathLst>
              <a:path w="81" h="480">
                <a:moveTo>
                  <a:pt x="81" y="0"/>
                </a:moveTo>
                <a:cubicBezTo>
                  <a:pt x="61" y="236"/>
                  <a:pt x="54" y="142"/>
                  <a:pt x="72" y="283"/>
                </a:cubicBezTo>
                <a:cubicBezTo>
                  <a:pt x="63" y="321"/>
                  <a:pt x="56" y="373"/>
                  <a:pt x="37" y="407"/>
                </a:cubicBezTo>
                <a:cubicBezTo>
                  <a:pt x="0" y="473"/>
                  <a:pt x="1" y="480"/>
                  <a:pt x="1" y="4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6" name="Freeform 66"/>
          <p:cNvSpPr>
            <a:spLocks/>
          </p:cNvSpPr>
          <p:nvPr/>
        </p:nvSpPr>
        <p:spPr bwMode="auto">
          <a:xfrm>
            <a:off x="2095500" y="3475038"/>
            <a:ext cx="774700" cy="163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71"/>
              </a:cxn>
              <a:cxn ang="0">
                <a:pos x="488" y="62"/>
              </a:cxn>
            </a:cxnLst>
            <a:rect l="0" t="0" r="r" b="b"/>
            <a:pathLst>
              <a:path w="488" h="103">
                <a:moveTo>
                  <a:pt x="0" y="0"/>
                </a:moveTo>
                <a:cubicBezTo>
                  <a:pt x="125" y="83"/>
                  <a:pt x="156" y="63"/>
                  <a:pt x="328" y="71"/>
                </a:cubicBezTo>
                <a:cubicBezTo>
                  <a:pt x="378" y="84"/>
                  <a:pt x="447" y="103"/>
                  <a:pt x="488" y="6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7" name="Freeform 67"/>
          <p:cNvSpPr>
            <a:spLocks/>
          </p:cNvSpPr>
          <p:nvPr/>
        </p:nvSpPr>
        <p:spPr bwMode="auto">
          <a:xfrm>
            <a:off x="2517775" y="995363"/>
            <a:ext cx="1576388" cy="2984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346" y="73"/>
              </a:cxn>
              <a:cxn ang="0">
                <a:pos x="762" y="2"/>
              </a:cxn>
              <a:cxn ang="0">
                <a:pos x="913" y="29"/>
              </a:cxn>
              <a:cxn ang="0">
                <a:pos x="966" y="46"/>
              </a:cxn>
              <a:cxn ang="0">
                <a:pos x="993" y="55"/>
              </a:cxn>
            </a:cxnLst>
            <a:rect l="0" t="0" r="r" b="b"/>
            <a:pathLst>
              <a:path w="993" h="188">
                <a:moveTo>
                  <a:pt x="0" y="188"/>
                </a:moveTo>
                <a:cubicBezTo>
                  <a:pt x="112" y="145"/>
                  <a:pt x="226" y="93"/>
                  <a:pt x="346" y="73"/>
                </a:cubicBezTo>
                <a:cubicBezTo>
                  <a:pt x="478" y="28"/>
                  <a:pt x="623" y="12"/>
                  <a:pt x="762" y="2"/>
                </a:cubicBezTo>
                <a:cubicBezTo>
                  <a:pt x="880" y="13"/>
                  <a:pt x="828" y="0"/>
                  <a:pt x="913" y="29"/>
                </a:cubicBezTo>
                <a:cubicBezTo>
                  <a:pt x="968" y="48"/>
                  <a:pt x="912" y="29"/>
                  <a:pt x="966" y="46"/>
                </a:cubicBezTo>
                <a:cubicBezTo>
                  <a:pt x="975" y="49"/>
                  <a:pt x="993" y="55"/>
                  <a:pt x="993" y="5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8" name="Freeform 68"/>
          <p:cNvSpPr>
            <a:spLocks/>
          </p:cNvSpPr>
          <p:nvPr/>
        </p:nvSpPr>
        <p:spPr bwMode="auto">
          <a:xfrm>
            <a:off x="4010025" y="914400"/>
            <a:ext cx="84138" cy="801688"/>
          </a:xfrm>
          <a:custGeom>
            <a:avLst/>
            <a:gdLst/>
            <a:ahLst/>
            <a:cxnLst>
              <a:cxn ang="0">
                <a:pos x="44" y="80"/>
              </a:cxn>
              <a:cxn ang="0">
                <a:pos x="44" y="266"/>
              </a:cxn>
              <a:cxn ang="0">
                <a:pos x="0" y="505"/>
              </a:cxn>
            </a:cxnLst>
            <a:rect l="0" t="0" r="r" b="b"/>
            <a:pathLst>
              <a:path w="53" h="505">
                <a:moveTo>
                  <a:pt x="44" y="80"/>
                </a:moveTo>
                <a:cubicBezTo>
                  <a:pt x="20" y="223"/>
                  <a:pt x="53" y="0"/>
                  <a:pt x="44" y="266"/>
                </a:cubicBezTo>
                <a:cubicBezTo>
                  <a:pt x="42" y="321"/>
                  <a:pt x="25" y="449"/>
                  <a:pt x="0" y="50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89" name="Freeform 69"/>
          <p:cNvSpPr>
            <a:spLocks/>
          </p:cNvSpPr>
          <p:nvPr/>
        </p:nvSpPr>
        <p:spPr bwMode="auto">
          <a:xfrm>
            <a:off x="2771775" y="1674813"/>
            <a:ext cx="1265238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86" y="159"/>
              </a:cxn>
              <a:cxn ang="0">
                <a:pos x="292" y="106"/>
              </a:cxn>
              <a:cxn ang="0">
                <a:pos x="523" y="35"/>
              </a:cxn>
              <a:cxn ang="0">
                <a:pos x="611" y="17"/>
              </a:cxn>
              <a:cxn ang="0">
                <a:pos x="726" y="0"/>
              </a:cxn>
              <a:cxn ang="0">
                <a:pos x="797" y="8"/>
              </a:cxn>
            </a:cxnLst>
            <a:rect l="0" t="0" r="r" b="b"/>
            <a:pathLst>
              <a:path w="797" h="248">
                <a:moveTo>
                  <a:pt x="0" y="248"/>
                </a:moveTo>
                <a:cubicBezTo>
                  <a:pt x="161" y="162"/>
                  <a:pt x="95" y="182"/>
                  <a:pt x="186" y="159"/>
                </a:cubicBezTo>
                <a:cubicBezTo>
                  <a:pt x="269" y="118"/>
                  <a:pt x="234" y="136"/>
                  <a:pt x="292" y="106"/>
                </a:cubicBezTo>
                <a:cubicBezTo>
                  <a:pt x="355" y="73"/>
                  <a:pt x="453" y="58"/>
                  <a:pt x="523" y="35"/>
                </a:cubicBezTo>
                <a:cubicBezTo>
                  <a:pt x="551" y="26"/>
                  <a:pt x="581" y="22"/>
                  <a:pt x="611" y="17"/>
                </a:cubicBezTo>
                <a:cubicBezTo>
                  <a:pt x="649" y="10"/>
                  <a:pt x="726" y="0"/>
                  <a:pt x="726" y="0"/>
                </a:cubicBezTo>
                <a:cubicBezTo>
                  <a:pt x="750" y="3"/>
                  <a:pt x="797" y="8"/>
                  <a:pt x="797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0" name="Freeform 70"/>
          <p:cNvSpPr>
            <a:spLocks/>
          </p:cNvSpPr>
          <p:nvPr/>
        </p:nvSpPr>
        <p:spPr bwMode="auto">
          <a:xfrm>
            <a:off x="4037013" y="1701800"/>
            <a:ext cx="155575" cy="676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222"/>
              </a:cxn>
              <a:cxn ang="0">
                <a:pos x="98" y="426"/>
              </a:cxn>
            </a:cxnLst>
            <a:rect l="0" t="0" r="r" b="b"/>
            <a:pathLst>
              <a:path w="98" h="426">
                <a:moveTo>
                  <a:pt x="0" y="0"/>
                </a:moveTo>
                <a:cubicBezTo>
                  <a:pt x="15" y="75"/>
                  <a:pt x="33" y="149"/>
                  <a:pt x="53" y="222"/>
                </a:cubicBezTo>
                <a:cubicBezTo>
                  <a:pt x="71" y="286"/>
                  <a:pt x="98" y="360"/>
                  <a:pt x="98" y="42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1" name="Freeform 71"/>
          <p:cNvSpPr>
            <a:spLocks/>
          </p:cNvSpPr>
          <p:nvPr/>
        </p:nvSpPr>
        <p:spPr bwMode="auto">
          <a:xfrm>
            <a:off x="2827338" y="2063750"/>
            <a:ext cx="1281112" cy="2571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301" y="20"/>
              </a:cxn>
              <a:cxn ang="0">
                <a:pos x="674" y="118"/>
              </a:cxn>
              <a:cxn ang="0">
                <a:pos x="727" y="136"/>
              </a:cxn>
              <a:cxn ang="0">
                <a:pos x="753" y="144"/>
              </a:cxn>
              <a:cxn ang="0">
                <a:pos x="780" y="153"/>
              </a:cxn>
              <a:cxn ang="0">
                <a:pos x="807" y="162"/>
              </a:cxn>
            </a:cxnLst>
            <a:rect l="0" t="0" r="r" b="b"/>
            <a:pathLst>
              <a:path w="807" h="162">
                <a:moveTo>
                  <a:pt x="0" y="12"/>
                </a:moveTo>
                <a:cubicBezTo>
                  <a:pt x="107" y="6"/>
                  <a:pt x="197" y="0"/>
                  <a:pt x="301" y="20"/>
                </a:cubicBezTo>
                <a:cubicBezTo>
                  <a:pt x="428" y="44"/>
                  <a:pt x="546" y="97"/>
                  <a:pt x="674" y="118"/>
                </a:cubicBezTo>
                <a:cubicBezTo>
                  <a:pt x="692" y="124"/>
                  <a:pt x="709" y="130"/>
                  <a:pt x="727" y="136"/>
                </a:cubicBezTo>
                <a:cubicBezTo>
                  <a:pt x="736" y="139"/>
                  <a:pt x="744" y="141"/>
                  <a:pt x="753" y="144"/>
                </a:cubicBezTo>
                <a:cubicBezTo>
                  <a:pt x="762" y="147"/>
                  <a:pt x="771" y="150"/>
                  <a:pt x="780" y="153"/>
                </a:cubicBezTo>
                <a:cubicBezTo>
                  <a:pt x="789" y="156"/>
                  <a:pt x="807" y="162"/>
                  <a:pt x="807" y="16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2" name="Freeform 72"/>
          <p:cNvSpPr>
            <a:spLocks/>
          </p:cNvSpPr>
          <p:nvPr/>
        </p:nvSpPr>
        <p:spPr bwMode="auto">
          <a:xfrm>
            <a:off x="4065588" y="2320925"/>
            <a:ext cx="98425" cy="7874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35" y="239"/>
              </a:cxn>
              <a:cxn ang="0">
                <a:pos x="0" y="496"/>
              </a:cxn>
            </a:cxnLst>
            <a:rect l="0" t="0" r="r" b="b"/>
            <a:pathLst>
              <a:path w="62" h="496">
                <a:moveTo>
                  <a:pt x="62" y="0"/>
                </a:moveTo>
                <a:cubicBezTo>
                  <a:pt x="53" y="80"/>
                  <a:pt x="48" y="160"/>
                  <a:pt x="35" y="239"/>
                </a:cubicBezTo>
                <a:cubicBezTo>
                  <a:pt x="22" y="323"/>
                  <a:pt x="0" y="411"/>
                  <a:pt x="0" y="49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3" name="Freeform 73"/>
          <p:cNvSpPr>
            <a:spLocks/>
          </p:cNvSpPr>
          <p:nvPr/>
        </p:nvSpPr>
        <p:spPr bwMode="auto">
          <a:xfrm>
            <a:off x="2968625" y="2841625"/>
            <a:ext cx="1096963" cy="25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0" y="44"/>
              </a:cxn>
              <a:cxn ang="0">
                <a:pos x="558" y="89"/>
              </a:cxn>
              <a:cxn ang="0">
                <a:pos x="638" y="142"/>
              </a:cxn>
              <a:cxn ang="0">
                <a:pos x="691" y="160"/>
              </a:cxn>
            </a:cxnLst>
            <a:rect l="0" t="0" r="r" b="b"/>
            <a:pathLst>
              <a:path w="691" h="160">
                <a:moveTo>
                  <a:pt x="0" y="0"/>
                </a:moveTo>
                <a:cubicBezTo>
                  <a:pt x="118" y="26"/>
                  <a:pt x="188" y="36"/>
                  <a:pt x="310" y="44"/>
                </a:cubicBezTo>
                <a:cubicBezTo>
                  <a:pt x="394" y="56"/>
                  <a:pt x="476" y="68"/>
                  <a:pt x="558" y="89"/>
                </a:cubicBezTo>
                <a:cubicBezTo>
                  <a:pt x="620" y="130"/>
                  <a:pt x="593" y="112"/>
                  <a:pt x="638" y="142"/>
                </a:cubicBezTo>
                <a:cubicBezTo>
                  <a:pt x="654" y="152"/>
                  <a:pt x="691" y="160"/>
                  <a:pt x="691" y="16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4" name="Freeform 74"/>
          <p:cNvSpPr>
            <a:spLocks/>
          </p:cNvSpPr>
          <p:nvPr/>
        </p:nvSpPr>
        <p:spPr bwMode="auto">
          <a:xfrm>
            <a:off x="4108450" y="3081338"/>
            <a:ext cx="238125" cy="576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5" y="150"/>
              </a:cxn>
              <a:cxn ang="0">
                <a:pos x="150" y="230"/>
              </a:cxn>
              <a:cxn ang="0">
                <a:pos x="141" y="310"/>
              </a:cxn>
              <a:cxn ang="0">
                <a:pos x="124" y="363"/>
              </a:cxn>
            </a:cxnLst>
            <a:rect l="0" t="0" r="r" b="b"/>
            <a:pathLst>
              <a:path w="150" h="363">
                <a:moveTo>
                  <a:pt x="0" y="0"/>
                </a:moveTo>
                <a:cubicBezTo>
                  <a:pt x="38" y="52"/>
                  <a:pt x="80" y="97"/>
                  <a:pt x="115" y="150"/>
                </a:cubicBezTo>
                <a:cubicBezTo>
                  <a:pt x="131" y="174"/>
                  <a:pt x="150" y="230"/>
                  <a:pt x="150" y="230"/>
                </a:cubicBezTo>
                <a:cubicBezTo>
                  <a:pt x="147" y="257"/>
                  <a:pt x="145" y="284"/>
                  <a:pt x="141" y="310"/>
                </a:cubicBezTo>
                <a:cubicBezTo>
                  <a:pt x="138" y="328"/>
                  <a:pt x="124" y="363"/>
                  <a:pt x="124" y="36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5" name="Freeform 75"/>
          <p:cNvSpPr>
            <a:spLocks/>
          </p:cNvSpPr>
          <p:nvPr/>
        </p:nvSpPr>
        <p:spPr bwMode="auto">
          <a:xfrm>
            <a:off x="3798888" y="3643313"/>
            <a:ext cx="563562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59" y="186"/>
              </a:cxn>
              <a:cxn ang="0">
                <a:pos x="301" y="53"/>
              </a:cxn>
              <a:cxn ang="0">
                <a:pos x="327" y="0"/>
              </a:cxn>
            </a:cxnLst>
            <a:rect l="0" t="0" r="r" b="b"/>
            <a:pathLst>
              <a:path w="355" h="248">
                <a:moveTo>
                  <a:pt x="0" y="248"/>
                </a:moveTo>
                <a:cubicBezTo>
                  <a:pt x="53" y="229"/>
                  <a:pt x="105" y="200"/>
                  <a:pt x="159" y="186"/>
                </a:cubicBezTo>
                <a:cubicBezTo>
                  <a:pt x="234" y="136"/>
                  <a:pt x="249" y="129"/>
                  <a:pt x="301" y="53"/>
                </a:cubicBezTo>
                <a:cubicBezTo>
                  <a:pt x="306" y="46"/>
                  <a:pt x="355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6" name="Freeform 76"/>
          <p:cNvSpPr>
            <a:spLocks/>
          </p:cNvSpPr>
          <p:nvPr/>
        </p:nvSpPr>
        <p:spPr bwMode="auto">
          <a:xfrm>
            <a:off x="2897188" y="3544888"/>
            <a:ext cx="957262" cy="449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0" y="115"/>
              </a:cxn>
              <a:cxn ang="0">
                <a:pos x="275" y="177"/>
              </a:cxn>
              <a:cxn ang="0">
                <a:pos x="328" y="195"/>
              </a:cxn>
              <a:cxn ang="0">
                <a:pos x="408" y="231"/>
              </a:cxn>
              <a:cxn ang="0">
                <a:pos x="488" y="266"/>
              </a:cxn>
              <a:cxn ang="0">
                <a:pos x="514" y="275"/>
              </a:cxn>
              <a:cxn ang="0">
                <a:pos x="603" y="248"/>
              </a:cxn>
            </a:cxnLst>
            <a:rect l="0" t="0" r="r" b="b"/>
            <a:pathLst>
              <a:path w="603" h="283">
                <a:moveTo>
                  <a:pt x="0" y="0"/>
                </a:moveTo>
                <a:cubicBezTo>
                  <a:pt x="52" y="52"/>
                  <a:pt x="89" y="97"/>
                  <a:pt x="160" y="115"/>
                </a:cubicBezTo>
                <a:cubicBezTo>
                  <a:pt x="196" y="139"/>
                  <a:pt x="236" y="160"/>
                  <a:pt x="275" y="177"/>
                </a:cubicBezTo>
                <a:cubicBezTo>
                  <a:pt x="292" y="185"/>
                  <a:pt x="312" y="185"/>
                  <a:pt x="328" y="195"/>
                </a:cubicBezTo>
                <a:cubicBezTo>
                  <a:pt x="371" y="223"/>
                  <a:pt x="345" y="210"/>
                  <a:pt x="408" y="231"/>
                </a:cubicBezTo>
                <a:cubicBezTo>
                  <a:pt x="436" y="240"/>
                  <a:pt x="460" y="257"/>
                  <a:pt x="488" y="266"/>
                </a:cubicBezTo>
                <a:cubicBezTo>
                  <a:pt x="497" y="269"/>
                  <a:pt x="514" y="275"/>
                  <a:pt x="514" y="275"/>
                </a:cubicBezTo>
                <a:cubicBezTo>
                  <a:pt x="593" y="265"/>
                  <a:pt x="568" y="283"/>
                  <a:pt x="603" y="24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7" name="Freeform 77"/>
          <p:cNvSpPr>
            <a:spLocks/>
          </p:cNvSpPr>
          <p:nvPr/>
        </p:nvSpPr>
        <p:spPr bwMode="auto">
          <a:xfrm>
            <a:off x="2940050" y="2884488"/>
            <a:ext cx="1449388" cy="792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62"/>
              </a:cxn>
              <a:cxn ang="0">
                <a:pos x="115" y="79"/>
              </a:cxn>
              <a:cxn ang="0">
                <a:pos x="142" y="88"/>
              </a:cxn>
              <a:cxn ang="0">
                <a:pos x="284" y="133"/>
              </a:cxn>
              <a:cxn ang="0">
                <a:pos x="470" y="212"/>
              </a:cxn>
              <a:cxn ang="0">
                <a:pos x="656" y="283"/>
              </a:cxn>
              <a:cxn ang="0">
                <a:pos x="762" y="327"/>
              </a:cxn>
              <a:cxn ang="0">
                <a:pos x="815" y="363"/>
              </a:cxn>
              <a:cxn ang="0">
                <a:pos x="842" y="381"/>
              </a:cxn>
              <a:cxn ang="0">
                <a:pos x="913" y="452"/>
              </a:cxn>
            </a:cxnLst>
            <a:rect l="0" t="0" r="r" b="b"/>
            <a:pathLst>
              <a:path w="913" h="499">
                <a:moveTo>
                  <a:pt x="0" y="0"/>
                </a:moveTo>
                <a:cubicBezTo>
                  <a:pt x="21" y="21"/>
                  <a:pt x="38" y="45"/>
                  <a:pt x="62" y="62"/>
                </a:cubicBezTo>
                <a:cubicBezTo>
                  <a:pt x="77" y="73"/>
                  <a:pt x="97" y="73"/>
                  <a:pt x="115" y="79"/>
                </a:cubicBezTo>
                <a:cubicBezTo>
                  <a:pt x="124" y="82"/>
                  <a:pt x="142" y="88"/>
                  <a:pt x="142" y="88"/>
                </a:cubicBezTo>
                <a:cubicBezTo>
                  <a:pt x="189" y="120"/>
                  <a:pt x="223" y="121"/>
                  <a:pt x="284" y="133"/>
                </a:cubicBezTo>
                <a:cubicBezTo>
                  <a:pt x="353" y="147"/>
                  <a:pt x="405" y="190"/>
                  <a:pt x="470" y="212"/>
                </a:cubicBezTo>
                <a:cubicBezTo>
                  <a:pt x="540" y="260"/>
                  <a:pt x="575" y="260"/>
                  <a:pt x="656" y="283"/>
                </a:cubicBezTo>
                <a:cubicBezTo>
                  <a:pt x="697" y="294"/>
                  <a:pt x="723" y="315"/>
                  <a:pt x="762" y="327"/>
                </a:cubicBezTo>
                <a:cubicBezTo>
                  <a:pt x="780" y="339"/>
                  <a:pt x="797" y="351"/>
                  <a:pt x="815" y="363"/>
                </a:cubicBezTo>
                <a:cubicBezTo>
                  <a:pt x="824" y="369"/>
                  <a:pt x="842" y="381"/>
                  <a:pt x="842" y="381"/>
                </a:cubicBezTo>
                <a:cubicBezTo>
                  <a:pt x="851" y="394"/>
                  <a:pt x="913" y="499"/>
                  <a:pt x="913" y="4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8" name="Freeform 78"/>
          <p:cNvSpPr>
            <a:spLocks/>
          </p:cNvSpPr>
          <p:nvPr/>
        </p:nvSpPr>
        <p:spPr bwMode="auto">
          <a:xfrm>
            <a:off x="4079875" y="998538"/>
            <a:ext cx="717550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" y="89"/>
              </a:cxn>
              <a:cxn ang="0">
                <a:pos x="354" y="142"/>
              </a:cxn>
              <a:cxn ang="0">
                <a:pos x="452" y="204"/>
              </a:cxn>
            </a:cxnLst>
            <a:rect l="0" t="0" r="r" b="b"/>
            <a:pathLst>
              <a:path w="452" h="204">
                <a:moveTo>
                  <a:pt x="0" y="0"/>
                </a:moveTo>
                <a:cubicBezTo>
                  <a:pt x="65" y="29"/>
                  <a:pt x="129" y="62"/>
                  <a:pt x="195" y="89"/>
                </a:cubicBezTo>
                <a:cubicBezTo>
                  <a:pt x="243" y="108"/>
                  <a:pt x="311" y="114"/>
                  <a:pt x="354" y="142"/>
                </a:cubicBezTo>
                <a:cubicBezTo>
                  <a:pt x="386" y="163"/>
                  <a:pt x="417" y="187"/>
                  <a:pt x="452" y="20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199" name="Freeform 79"/>
          <p:cNvSpPr>
            <a:spLocks/>
          </p:cNvSpPr>
          <p:nvPr/>
        </p:nvSpPr>
        <p:spPr bwMode="auto">
          <a:xfrm>
            <a:off x="4065588" y="1336675"/>
            <a:ext cx="735012" cy="422275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133" y="257"/>
              </a:cxn>
              <a:cxn ang="0">
                <a:pos x="204" y="239"/>
              </a:cxn>
              <a:cxn ang="0">
                <a:pos x="292" y="204"/>
              </a:cxn>
              <a:cxn ang="0">
                <a:pos x="443" y="71"/>
              </a:cxn>
              <a:cxn ang="0">
                <a:pos x="461" y="0"/>
              </a:cxn>
            </a:cxnLst>
            <a:rect l="0" t="0" r="r" b="b"/>
            <a:pathLst>
              <a:path w="463" h="266">
                <a:moveTo>
                  <a:pt x="0" y="266"/>
                </a:moveTo>
                <a:cubicBezTo>
                  <a:pt x="44" y="263"/>
                  <a:pt x="89" y="263"/>
                  <a:pt x="133" y="257"/>
                </a:cubicBezTo>
                <a:cubicBezTo>
                  <a:pt x="157" y="254"/>
                  <a:pt x="204" y="239"/>
                  <a:pt x="204" y="239"/>
                </a:cubicBezTo>
                <a:cubicBezTo>
                  <a:pt x="232" y="225"/>
                  <a:pt x="265" y="219"/>
                  <a:pt x="292" y="204"/>
                </a:cubicBezTo>
                <a:cubicBezTo>
                  <a:pt x="352" y="170"/>
                  <a:pt x="404" y="128"/>
                  <a:pt x="443" y="71"/>
                </a:cubicBezTo>
                <a:cubicBezTo>
                  <a:pt x="463" y="12"/>
                  <a:pt x="461" y="37"/>
                  <a:pt x="461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0" name="Freeform 80"/>
          <p:cNvSpPr>
            <a:spLocks/>
          </p:cNvSpPr>
          <p:nvPr/>
        </p:nvSpPr>
        <p:spPr bwMode="auto">
          <a:xfrm>
            <a:off x="4797425" y="1336675"/>
            <a:ext cx="127000" cy="84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292"/>
              </a:cxn>
              <a:cxn ang="0">
                <a:pos x="71" y="496"/>
              </a:cxn>
              <a:cxn ang="0">
                <a:pos x="62" y="532"/>
              </a:cxn>
            </a:cxnLst>
            <a:rect l="0" t="0" r="r" b="b"/>
            <a:pathLst>
              <a:path w="80" h="532">
                <a:moveTo>
                  <a:pt x="0" y="0"/>
                </a:moveTo>
                <a:cubicBezTo>
                  <a:pt x="26" y="98"/>
                  <a:pt x="47" y="197"/>
                  <a:pt x="80" y="292"/>
                </a:cubicBezTo>
                <a:cubicBezTo>
                  <a:pt x="77" y="360"/>
                  <a:pt x="76" y="428"/>
                  <a:pt x="71" y="496"/>
                </a:cubicBezTo>
                <a:cubicBezTo>
                  <a:pt x="70" y="508"/>
                  <a:pt x="62" y="532"/>
                  <a:pt x="62" y="53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1" name="Freeform 81"/>
          <p:cNvSpPr>
            <a:spLocks/>
          </p:cNvSpPr>
          <p:nvPr/>
        </p:nvSpPr>
        <p:spPr bwMode="auto">
          <a:xfrm>
            <a:off x="4178300" y="2138363"/>
            <a:ext cx="717550" cy="182562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328" y="62"/>
              </a:cxn>
              <a:cxn ang="0">
                <a:pos x="408" y="27"/>
              </a:cxn>
              <a:cxn ang="0">
                <a:pos x="452" y="0"/>
              </a:cxn>
            </a:cxnLst>
            <a:rect l="0" t="0" r="r" b="b"/>
            <a:pathLst>
              <a:path w="452" h="115">
                <a:moveTo>
                  <a:pt x="0" y="115"/>
                </a:moveTo>
                <a:cubicBezTo>
                  <a:pt x="229" y="92"/>
                  <a:pt x="193" y="96"/>
                  <a:pt x="328" y="62"/>
                </a:cubicBezTo>
                <a:cubicBezTo>
                  <a:pt x="355" y="43"/>
                  <a:pt x="377" y="36"/>
                  <a:pt x="408" y="27"/>
                </a:cubicBezTo>
                <a:cubicBezTo>
                  <a:pt x="440" y="5"/>
                  <a:pt x="425" y="14"/>
                  <a:pt x="45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2" name="Freeform 82"/>
          <p:cNvSpPr>
            <a:spLocks/>
          </p:cNvSpPr>
          <p:nvPr/>
        </p:nvSpPr>
        <p:spPr bwMode="auto">
          <a:xfrm>
            <a:off x="4094163" y="1701800"/>
            <a:ext cx="885825" cy="48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7" y="89"/>
              </a:cxn>
              <a:cxn ang="0">
                <a:pos x="257" y="151"/>
              </a:cxn>
              <a:cxn ang="0">
                <a:pos x="363" y="222"/>
              </a:cxn>
              <a:cxn ang="0">
                <a:pos x="496" y="266"/>
              </a:cxn>
              <a:cxn ang="0">
                <a:pos x="558" y="302"/>
              </a:cxn>
            </a:cxnLst>
            <a:rect l="0" t="0" r="r" b="b"/>
            <a:pathLst>
              <a:path w="558" h="304">
                <a:moveTo>
                  <a:pt x="0" y="0"/>
                </a:moveTo>
                <a:cubicBezTo>
                  <a:pt x="47" y="24"/>
                  <a:pt x="120" y="70"/>
                  <a:pt x="177" y="89"/>
                </a:cubicBezTo>
                <a:cubicBezTo>
                  <a:pt x="237" y="149"/>
                  <a:pt x="206" y="134"/>
                  <a:pt x="257" y="151"/>
                </a:cubicBezTo>
                <a:cubicBezTo>
                  <a:pt x="281" y="167"/>
                  <a:pt x="332" y="211"/>
                  <a:pt x="363" y="222"/>
                </a:cubicBezTo>
                <a:cubicBezTo>
                  <a:pt x="394" y="233"/>
                  <a:pt x="471" y="249"/>
                  <a:pt x="496" y="266"/>
                </a:cubicBezTo>
                <a:cubicBezTo>
                  <a:pt x="551" y="304"/>
                  <a:pt x="528" y="302"/>
                  <a:pt x="558" y="30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3" name="Freeform 83"/>
          <p:cNvSpPr>
            <a:spLocks/>
          </p:cNvSpPr>
          <p:nvPr/>
        </p:nvSpPr>
        <p:spPr bwMode="auto">
          <a:xfrm>
            <a:off x="4910138" y="2265363"/>
            <a:ext cx="342900" cy="754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6" y="381"/>
              </a:cxn>
              <a:cxn ang="0">
                <a:pos x="212" y="469"/>
              </a:cxn>
              <a:cxn ang="0">
                <a:pos x="195" y="469"/>
              </a:cxn>
            </a:cxnLst>
            <a:rect l="0" t="0" r="r" b="b"/>
            <a:pathLst>
              <a:path w="216" h="475">
                <a:moveTo>
                  <a:pt x="0" y="0"/>
                </a:moveTo>
                <a:cubicBezTo>
                  <a:pt x="63" y="125"/>
                  <a:pt x="141" y="249"/>
                  <a:pt x="186" y="381"/>
                </a:cubicBezTo>
                <a:cubicBezTo>
                  <a:pt x="193" y="402"/>
                  <a:pt x="216" y="449"/>
                  <a:pt x="212" y="469"/>
                </a:cubicBezTo>
                <a:cubicBezTo>
                  <a:pt x="211" y="475"/>
                  <a:pt x="201" y="469"/>
                  <a:pt x="195" y="4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4" name="Freeform 84"/>
          <p:cNvSpPr>
            <a:spLocks/>
          </p:cNvSpPr>
          <p:nvPr/>
        </p:nvSpPr>
        <p:spPr bwMode="auto">
          <a:xfrm>
            <a:off x="4094163" y="2897188"/>
            <a:ext cx="998537" cy="211137"/>
          </a:xfrm>
          <a:custGeom>
            <a:avLst/>
            <a:gdLst/>
            <a:ahLst/>
            <a:cxnLst>
              <a:cxn ang="0">
                <a:pos x="0" y="133"/>
              </a:cxn>
              <a:cxn ang="0">
                <a:pos x="150" y="116"/>
              </a:cxn>
              <a:cxn ang="0">
                <a:pos x="266" y="80"/>
              </a:cxn>
              <a:cxn ang="0">
                <a:pos x="496" y="27"/>
              </a:cxn>
              <a:cxn ang="0">
                <a:pos x="629" y="0"/>
              </a:cxn>
            </a:cxnLst>
            <a:rect l="0" t="0" r="r" b="b"/>
            <a:pathLst>
              <a:path w="629" h="133">
                <a:moveTo>
                  <a:pt x="0" y="133"/>
                </a:moveTo>
                <a:cubicBezTo>
                  <a:pt x="50" y="127"/>
                  <a:pt x="100" y="123"/>
                  <a:pt x="150" y="116"/>
                </a:cubicBezTo>
                <a:cubicBezTo>
                  <a:pt x="190" y="110"/>
                  <a:pt x="228" y="92"/>
                  <a:pt x="266" y="80"/>
                </a:cubicBezTo>
                <a:cubicBezTo>
                  <a:pt x="340" y="58"/>
                  <a:pt x="421" y="42"/>
                  <a:pt x="496" y="27"/>
                </a:cubicBezTo>
                <a:cubicBezTo>
                  <a:pt x="537" y="19"/>
                  <a:pt x="587" y="0"/>
                  <a:pt x="629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5" name="Freeform 85"/>
          <p:cNvSpPr>
            <a:spLocks/>
          </p:cNvSpPr>
          <p:nvPr/>
        </p:nvSpPr>
        <p:spPr bwMode="auto">
          <a:xfrm>
            <a:off x="4206875" y="2335213"/>
            <a:ext cx="941388" cy="549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115"/>
              </a:cxn>
              <a:cxn ang="0">
                <a:pos x="230" y="133"/>
              </a:cxn>
              <a:cxn ang="0">
                <a:pos x="257" y="142"/>
              </a:cxn>
              <a:cxn ang="0">
                <a:pos x="283" y="168"/>
              </a:cxn>
              <a:cxn ang="0">
                <a:pos x="363" y="222"/>
              </a:cxn>
              <a:cxn ang="0">
                <a:pos x="390" y="239"/>
              </a:cxn>
              <a:cxn ang="0">
                <a:pos x="443" y="257"/>
              </a:cxn>
              <a:cxn ang="0">
                <a:pos x="496" y="284"/>
              </a:cxn>
              <a:cxn ang="0">
                <a:pos x="593" y="346"/>
              </a:cxn>
            </a:cxnLst>
            <a:rect l="0" t="0" r="r" b="b"/>
            <a:pathLst>
              <a:path w="593" h="346">
                <a:moveTo>
                  <a:pt x="0" y="0"/>
                </a:moveTo>
                <a:cubicBezTo>
                  <a:pt x="66" y="46"/>
                  <a:pt x="126" y="95"/>
                  <a:pt x="203" y="115"/>
                </a:cubicBezTo>
                <a:cubicBezTo>
                  <a:pt x="212" y="121"/>
                  <a:pt x="220" y="128"/>
                  <a:pt x="230" y="133"/>
                </a:cubicBezTo>
                <a:cubicBezTo>
                  <a:pt x="238" y="137"/>
                  <a:pt x="249" y="137"/>
                  <a:pt x="257" y="142"/>
                </a:cubicBezTo>
                <a:cubicBezTo>
                  <a:pt x="267" y="149"/>
                  <a:pt x="273" y="160"/>
                  <a:pt x="283" y="168"/>
                </a:cubicBezTo>
                <a:cubicBezTo>
                  <a:pt x="285" y="170"/>
                  <a:pt x="349" y="213"/>
                  <a:pt x="363" y="222"/>
                </a:cubicBezTo>
                <a:cubicBezTo>
                  <a:pt x="372" y="228"/>
                  <a:pt x="381" y="233"/>
                  <a:pt x="390" y="239"/>
                </a:cubicBezTo>
                <a:cubicBezTo>
                  <a:pt x="406" y="249"/>
                  <a:pt x="443" y="257"/>
                  <a:pt x="443" y="257"/>
                </a:cubicBezTo>
                <a:cubicBezTo>
                  <a:pt x="539" y="324"/>
                  <a:pt x="403" y="233"/>
                  <a:pt x="496" y="284"/>
                </a:cubicBezTo>
                <a:cubicBezTo>
                  <a:pt x="530" y="303"/>
                  <a:pt x="559" y="328"/>
                  <a:pt x="593" y="34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6" name="Freeform 86"/>
          <p:cNvSpPr>
            <a:spLocks/>
          </p:cNvSpPr>
          <p:nvPr/>
        </p:nvSpPr>
        <p:spPr bwMode="auto">
          <a:xfrm>
            <a:off x="5232400" y="2968625"/>
            <a:ext cx="42863" cy="8620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248"/>
              </a:cxn>
              <a:cxn ang="0">
                <a:pos x="18" y="469"/>
              </a:cxn>
            </a:cxnLst>
            <a:rect l="0" t="0" r="r" b="b"/>
            <a:pathLst>
              <a:path w="27" h="543">
                <a:moveTo>
                  <a:pt x="0" y="0"/>
                </a:moveTo>
                <a:cubicBezTo>
                  <a:pt x="6" y="85"/>
                  <a:pt x="16" y="164"/>
                  <a:pt x="27" y="248"/>
                </a:cubicBezTo>
                <a:cubicBezTo>
                  <a:pt x="24" y="322"/>
                  <a:pt x="18" y="543"/>
                  <a:pt x="18" y="46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7" name="Freeform 87"/>
          <p:cNvSpPr>
            <a:spLocks/>
          </p:cNvSpPr>
          <p:nvPr/>
        </p:nvSpPr>
        <p:spPr bwMode="auto">
          <a:xfrm>
            <a:off x="4430713" y="3657600"/>
            <a:ext cx="844550" cy="114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5" y="53"/>
              </a:cxn>
              <a:cxn ang="0">
                <a:pos x="532" y="35"/>
              </a:cxn>
            </a:cxnLst>
            <a:rect l="0" t="0" r="r" b="b"/>
            <a:pathLst>
              <a:path w="532" h="72">
                <a:moveTo>
                  <a:pt x="0" y="0"/>
                </a:moveTo>
                <a:cubicBezTo>
                  <a:pt x="295" y="64"/>
                  <a:pt x="266" y="72"/>
                  <a:pt x="505" y="53"/>
                </a:cubicBezTo>
                <a:cubicBezTo>
                  <a:pt x="514" y="47"/>
                  <a:pt x="532" y="35"/>
                  <a:pt x="532" y="3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8" name="Freeform 88"/>
          <p:cNvSpPr>
            <a:spLocks/>
          </p:cNvSpPr>
          <p:nvPr/>
        </p:nvSpPr>
        <p:spPr bwMode="auto">
          <a:xfrm>
            <a:off x="4332288" y="3052763"/>
            <a:ext cx="873125" cy="534987"/>
          </a:xfrm>
          <a:custGeom>
            <a:avLst/>
            <a:gdLst/>
            <a:ahLst/>
            <a:cxnLst>
              <a:cxn ang="0">
                <a:pos x="0" y="337"/>
              </a:cxn>
              <a:cxn ang="0">
                <a:pos x="550" y="0"/>
              </a:cxn>
            </a:cxnLst>
            <a:rect l="0" t="0" r="r" b="b"/>
            <a:pathLst>
              <a:path w="550" h="337">
                <a:moveTo>
                  <a:pt x="0" y="337"/>
                </a:moveTo>
                <a:cubicBezTo>
                  <a:pt x="183" y="225"/>
                  <a:pt x="550" y="0"/>
                  <a:pt x="55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09" name="Freeform 89"/>
          <p:cNvSpPr>
            <a:spLocks/>
          </p:cNvSpPr>
          <p:nvPr/>
        </p:nvSpPr>
        <p:spPr bwMode="auto">
          <a:xfrm>
            <a:off x="2265363" y="2884488"/>
            <a:ext cx="619125" cy="631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106"/>
              </a:cxn>
              <a:cxn ang="0">
                <a:pos x="159" y="159"/>
              </a:cxn>
              <a:cxn ang="0">
                <a:pos x="310" y="319"/>
              </a:cxn>
              <a:cxn ang="0">
                <a:pos x="390" y="398"/>
              </a:cxn>
            </a:cxnLst>
            <a:rect l="0" t="0" r="r" b="b"/>
            <a:pathLst>
              <a:path w="390" h="398">
                <a:moveTo>
                  <a:pt x="0" y="0"/>
                </a:moveTo>
                <a:cubicBezTo>
                  <a:pt x="15" y="23"/>
                  <a:pt x="49" y="82"/>
                  <a:pt x="79" y="106"/>
                </a:cubicBezTo>
                <a:cubicBezTo>
                  <a:pt x="104" y="126"/>
                  <a:pt x="136" y="136"/>
                  <a:pt x="159" y="159"/>
                </a:cubicBezTo>
                <a:cubicBezTo>
                  <a:pt x="211" y="211"/>
                  <a:pt x="265" y="261"/>
                  <a:pt x="310" y="319"/>
                </a:cubicBezTo>
                <a:cubicBezTo>
                  <a:pt x="332" y="347"/>
                  <a:pt x="348" y="398"/>
                  <a:pt x="390" y="39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0" name="Freeform 90"/>
          <p:cNvSpPr>
            <a:spLocks/>
          </p:cNvSpPr>
          <p:nvPr/>
        </p:nvSpPr>
        <p:spPr bwMode="auto">
          <a:xfrm>
            <a:off x="5270500" y="3671888"/>
            <a:ext cx="47625" cy="64611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0" y="275"/>
              </a:cxn>
              <a:cxn ang="0">
                <a:pos x="21" y="407"/>
              </a:cxn>
            </a:cxnLst>
            <a:rect l="0" t="0" r="r" b="b"/>
            <a:pathLst>
              <a:path w="30" h="407">
                <a:moveTo>
                  <a:pt x="3" y="0"/>
                </a:moveTo>
                <a:cubicBezTo>
                  <a:pt x="7" y="93"/>
                  <a:pt x="0" y="186"/>
                  <a:pt x="30" y="275"/>
                </a:cubicBezTo>
                <a:cubicBezTo>
                  <a:pt x="27" y="319"/>
                  <a:pt x="21" y="407"/>
                  <a:pt x="21" y="40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1" name="Freeform 91"/>
          <p:cNvSpPr>
            <a:spLocks/>
          </p:cNvSpPr>
          <p:nvPr/>
        </p:nvSpPr>
        <p:spPr bwMode="auto">
          <a:xfrm>
            <a:off x="3911600" y="4094163"/>
            <a:ext cx="1363663" cy="280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97"/>
              </a:cxn>
              <a:cxn ang="0">
                <a:pos x="310" y="115"/>
              </a:cxn>
              <a:cxn ang="0">
                <a:pos x="558" y="177"/>
              </a:cxn>
              <a:cxn ang="0">
                <a:pos x="859" y="115"/>
              </a:cxn>
            </a:cxnLst>
            <a:rect l="0" t="0" r="r" b="b"/>
            <a:pathLst>
              <a:path w="859" h="177">
                <a:moveTo>
                  <a:pt x="0" y="0"/>
                </a:moveTo>
                <a:cubicBezTo>
                  <a:pt x="153" y="92"/>
                  <a:pt x="82" y="66"/>
                  <a:pt x="203" y="97"/>
                </a:cubicBezTo>
                <a:cubicBezTo>
                  <a:pt x="238" y="106"/>
                  <a:pt x="310" y="115"/>
                  <a:pt x="310" y="115"/>
                </a:cubicBezTo>
                <a:cubicBezTo>
                  <a:pt x="395" y="144"/>
                  <a:pt x="468" y="167"/>
                  <a:pt x="558" y="177"/>
                </a:cubicBezTo>
                <a:cubicBezTo>
                  <a:pt x="660" y="170"/>
                  <a:pt x="765" y="162"/>
                  <a:pt x="859" y="11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2" name="Freeform 92"/>
          <p:cNvSpPr>
            <a:spLocks/>
          </p:cNvSpPr>
          <p:nvPr/>
        </p:nvSpPr>
        <p:spPr bwMode="auto">
          <a:xfrm>
            <a:off x="5289550" y="3686175"/>
            <a:ext cx="422275" cy="407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68"/>
              </a:cxn>
              <a:cxn ang="0">
                <a:pos x="266" y="257"/>
              </a:cxn>
            </a:cxnLst>
            <a:rect l="0" t="0" r="r" b="b"/>
            <a:pathLst>
              <a:path w="266" h="257">
                <a:moveTo>
                  <a:pt x="0" y="0"/>
                </a:moveTo>
                <a:cubicBezTo>
                  <a:pt x="73" y="45"/>
                  <a:pt x="170" y="91"/>
                  <a:pt x="221" y="168"/>
                </a:cubicBezTo>
                <a:cubicBezTo>
                  <a:pt x="240" y="197"/>
                  <a:pt x="242" y="233"/>
                  <a:pt x="266" y="257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3" name="Freeform 93"/>
          <p:cNvSpPr>
            <a:spLocks/>
          </p:cNvSpPr>
          <p:nvPr/>
        </p:nvSpPr>
        <p:spPr bwMode="auto">
          <a:xfrm>
            <a:off x="5205413" y="4037013"/>
            <a:ext cx="492125" cy="323850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133" y="151"/>
              </a:cxn>
              <a:cxn ang="0">
                <a:pos x="221" y="107"/>
              </a:cxn>
              <a:cxn ang="0">
                <a:pos x="292" y="36"/>
              </a:cxn>
              <a:cxn ang="0">
                <a:pos x="310" y="0"/>
              </a:cxn>
            </a:cxnLst>
            <a:rect l="0" t="0" r="r" b="b"/>
            <a:pathLst>
              <a:path w="310" h="204">
                <a:moveTo>
                  <a:pt x="0" y="204"/>
                </a:moveTo>
                <a:cubicBezTo>
                  <a:pt x="44" y="186"/>
                  <a:pt x="89" y="170"/>
                  <a:pt x="133" y="151"/>
                </a:cubicBezTo>
                <a:cubicBezTo>
                  <a:pt x="165" y="138"/>
                  <a:pt x="188" y="117"/>
                  <a:pt x="221" y="107"/>
                </a:cubicBezTo>
                <a:cubicBezTo>
                  <a:pt x="246" y="82"/>
                  <a:pt x="272" y="65"/>
                  <a:pt x="292" y="36"/>
                </a:cubicBezTo>
                <a:cubicBezTo>
                  <a:pt x="302" y="5"/>
                  <a:pt x="294" y="16"/>
                  <a:pt x="31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4" name="Freeform 94"/>
          <p:cNvSpPr>
            <a:spLocks/>
          </p:cNvSpPr>
          <p:nvPr/>
        </p:nvSpPr>
        <p:spPr bwMode="auto">
          <a:xfrm>
            <a:off x="5740400" y="3967163"/>
            <a:ext cx="519113" cy="141287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177" y="53"/>
              </a:cxn>
              <a:cxn ang="0">
                <a:pos x="221" y="44"/>
              </a:cxn>
              <a:cxn ang="0">
                <a:pos x="274" y="27"/>
              </a:cxn>
              <a:cxn ang="0">
                <a:pos x="301" y="9"/>
              </a:cxn>
              <a:cxn ang="0">
                <a:pos x="327" y="0"/>
              </a:cxn>
            </a:cxnLst>
            <a:rect l="0" t="0" r="r" b="b"/>
            <a:pathLst>
              <a:path w="327" h="89">
                <a:moveTo>
                  <a:pt x="0" y="89"/>
                </a:moveTo>
                <a:cubicBezTo>
                  <a:pt x="68" y="78"/>
                  <a:pt x="115" y="69"/>
                  <a:pt x="177" y="53"/>
                </a:cubicBezTo>
                <a:cubicBezTo>
                  <a:pt x="192" y="49"/>
                  <a:pt x="207" y="48"/>
                  <a:pt x="221" y="44"/>
                </a:cubicBezTo>
                <a:cubicBezTo>
                  <a:pt x="239" y="39"/>
                  <a:pt x="274" y="27"/>
                  <a:pt x="274" y="27"/>
                </a:cubicBezTo>
                <a:cubicBezTo>
                  <a:pt x="283" y="21"/>
                  <a:pt x="291" y="14"/>
                  <a:pt x="301" y="9"/>
                </a:cubicBezTo>
                <a:cubicBezTo>
                  <a:pt x="309" y="5"/>
                  <a:pt x="327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5" name="Freeform 95"/>
          <p:cNvSpPr>
            <a:spLocks/>
          </p:cNvSpPr>
          <p:nvPr/>
        </p:nvSpPr>
        <p:spPr bwMode="auto">
          <a:xfrm>
            <a:off x="6189663" y="3348038"/>
            <a:ext cx="84137" cy="741362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53" y="213"/>
              </a:cxn>
              <a:cxn ang="0">
                <a:pos x="36" y="372"/>
              </a:cxn>
              <a:cxn ang="0">
                <a:pos x="0" y="461"/>
              </a:cxn>
            </a:cxnLst>
            <a:rect l="0" t="0" r="r" b="b"/>
            <a:pathLst>
              <a:path w="53" h="467">
                <a:moveTo>
                  <a:pt x="44" y="0"/>
                </a:moveTo>
                <a:cubicBezTo>
                  <a:pt x="33" y="72"/>
                  <a:pt x="39" y="141"/>
                  <a:pt x="53" y="213"/>
                </a:cubicBezTo>
                <a:cubicBezTo>
                  <a:pt x="47" y="280"/>
                  <a:pt x="47" y="313"/>
                  <a:pt x="36" y="372"/>
                </a:cubicBezTo>
                <a:cubicBezTo>
                  <a:pt x="19" y="467"/>
                  <a:pt x="48" y="461"/>
                  <a:pt x="0" y="46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6" name="Freeform 96"/>
          <p:cNvSpPr>
            <a:spLocks/>
          </p:cNvSpPr>
          <p:nvPr/>
        </p:nvSpPr>
        <p:spPr bwMode="auto">
          <a:xfrm>
            <a:off x="5668963" y="3362325"/>
            <a:ext cx="577850" cy="70326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239" y="71"/>
              </a:cxn>
              <a:cxn ang="0">
                <a:pos x="142" y="168"/>
              </a:cxn>
              <a:cxn ang="0">
                <a:pos x="71" y="248"/>
              </a:cxn>
              <a:cxn ang="0">
                <a:pos x="18" y="381"/>
              </a:cxn>
              <a:cxn ang="0">
                <a:pos x="9" y="416"/>
              </a:cxn>
              <a:cxn ang="0">
                <a:pos x="0" y="443"/>
              </a:cxn>
            </a:cxnLst>
            <a:rect l="0" t="0" r="r" b="b"/>
            <a:pathLst>
              <a:path w="364" h="443">
                <a:moveTo>
                  <a:pt x="364" y="0"/>
                </a:moveTo>
                <a:cubicBezTo>
                  <a:pt x="334" y="15"/>
                  <a:pt x="265" y="45"/>
                  <a:pt x="239" y="71"/>
                </a:cubicBezTo>
                <a:cubicBezTo>
                  <a:pt x="205" y="105"/>
                  <a:pt x="184" y="142"/>
                  <a:pt x="142" y="168"/>
                </a:cubicBezTo>
                <a:cubicBezTo>
                  <a:pt x="122" y="198"/>
                  <a:pt x="71" y="248"/>
                  <a:pt x="71" y="248"/>
                </a:cubicBezTo>
                <a:cubicBezTo>
                  <a:pt x="55" y="295"/>
                  <a:pt x="34" y="334"/>
                  <a:pt x="18" y="381"/>
                </a:cubicBezTo>
                <a:cubicBezTo>
                  <a:pt x="14" y="392"/>
                  <a:pt x="12" y="404"/>
                  <a:pt x="9" y="416"/>
                </a:cubicBezTo>
                <a:cubicBezTo>
                  <a:pt x="6" y="425"/>
                  <a:pt x="0" y="443"/>
                  <a:pt x="0" y="44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7" name="Freeform 97"/>
          <p:cNvSpPr>
            <a:spLocks/>
          </p:cNvSpPr>
          <p:nvPr/>
        </p:nvSpPr>
        <p:spPr bwMode="auto">
          <a:xfrm>
            <a:off x="6189663" y="2911475"/>
            <a:ext cx="211137" cy="492125"/>
          </a:xfrm>
          <a:custGeom>
            <a:avLst/>
            <a:gdLst/>
            <a:ahLst/>
            <a:cxnLst>
              <a:cxn ang="0">
                <a:pos x="133" y="0"/>
              </a:cxn>
              <a:cxn ang="0">
                <a:pos x="62" y="204"/>
              </a:cxn>
              <a:cxn ang="0">
                <a:pos x="0" y="310"/>
              </a:cxn>
            </a:cxnLst>
            <a:rect l="0" t="0" r="r" b="b"/>
            <a:pathLst>
              <a:path w="133" h="310">
                <a:moveTo>
                  <a:pt x="133" y="0"/>
                </a:moveTo>
                <a:cubicBezTo>
                  <a:pt x="116" y="68"/>
                  <a:pt x="103" y="145"/>
                  <a:pt x="62" y="204"/>
                </a:cubicBezTo>
                <a:cubicBezTo>
                  <a:pt x="55" y="225"/>
                  <a:pt x="21" y="310"/>
                  <a:pt x="0" y="31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8" name="Freeform 98"/>
          <p:cNvSpPr>
            <a:spLocks/>
          </p:cNvSpPr>
          <p:nvPr/>
        </p:nvSpPr>
        <p:spPr bwMode="auto">
          <a:xfrm>
            <a:off x="5246688" y="2925763"/>
            <a:ext cx="985837" cy="465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1" y="107"/>
              </a:cxn>
              <a:cxn ang="0">
                <a:pos x="311" y="248"/>
              </a:cxn>
              <a:cxn ang="0">
                <a:pos x="523" y="275"/>
              </a:cxn>
              <a:cxn ang="0">
                <a:pos x="621" y="293"/>
              </a:cxn>
            </a:cxnLst>
            <a:rect l="0" t="0" r="r" b="b"/>
            <a:pathLst>
              <a:path w="621" h="293">
                <a:moveTo>
                  <a:pt x="0" y="0"/>
                </a:moveTo>
                <a:cubicBezTo>
                  <a:pt x="22" y="38"/>
                  <a:pt x="36" y="79"/>
                  <a:pt x="71" y="107"/>
                </a:cubicBezTo>
                <a:cubicBezTo>
                  <a:pt x="147" y="167"/>
                  <a:pt x="232" y="197"/>
                  <a:pt x="311" y="248"/>
                </a:cubicBezTo>
                <a:cubicBezTo>
                  <a:pt x="340" y="267"/>
                  <a:pt x="478" y="269"/>
                  <a:pt x="523" y="275"/>
                </a:cubicBezTo>
                <a:cubicBezTo>
                  <a:pt x="555" y="286"/>
                  <a:pt x="587" y="293"/>
                  <a:pt x="621" y="29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19" name="Freeform 99"/>
          <p:cNvSpPr>
            <a:spLocks/>
          </p:cNvSpPr>
          <p:nvPr/>
        </p:nvSpPr>
        <p:spPr bwMode="auto">
          <a:xfrm>
            <a:off x="5627688" y="2462213"/>
            <a:ext cx="801687" cy="547687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26" y="221"/>
              </a:cxn>
              <a:cxn ang="0">
                <a:pos x="35" y="248"/>
              </a:cxn>
              <a:cxn ang="0">
                <a:pos x="88" y="292"/>
              </a:cxn>
              <a:cxn ang="0">
                <a:pos x="115" y="319"/>
              </a:cxn>
              <a:cxn ang="0">
                <a:pos x="195" y="345"/>
              </a:cxn>
              <a:cxn ang="0">
                <a:pos x="248" y="337"/>
              </a:cxn>
              <a:cxn ang="0">
                <a:pos x="425" y="319"/>
              </a:cxn>
              <a:cxn ang="0">
                <a:pos x="505" y="292"/>
              </a:cxn>
            </a:cxnLst>
            <a:rect l="0" t="0" r="r" b="b"/>
            <a:pathLst>
              <a:path w="505" h="345">
                <a:moveTo>
                  <a:pt x="8" y="0"/>
                </a:moveTo>
                <a:cubicBezTo>
                  <a:pt x="0" y="80"/>
                  <a:pt x="0" y="144"/>
                  <a:pt x="26" y="221"/>
                </a:cubicBezTo>
                <a:cubicBezTo>
                  <a:pt x="29" y="230"/>
                  <a:pt x="28" y="241"/>
                  <a:pt x="35" y="248"/>
                </a:cubicBezTo>
                <a:cubicBezTo>
                  <a:pt x="129" y="338"/>
                  <a:pt x="2" y="219"/>
                  <a:pt x="88" y="292"/>
                </a:cubicBezTo>
                <a:cubicBezTo>
                  <a:pt x="98" y="300"/>
                  <a:pt x="104" y="313"/>
                  <a:pt x="115" y="319"/>
                </a:cubicBezTo>
                <a:cubicBezTo>
                  <a:pt x="125" y="325"/>
                  <a:pt x="176" y="339"/>
                  <a:pt x="195" y="345"/>
                </a:cubicBezTo>
                <a:cubicBezTo>
                  <a:pt x="213" y="342"/>
                  <a:pt x="230" y="339"/>
                  <a:pt x="248" y="337"/>
                </a:cubicBezTo>
                <a:cubicBezTo>
                  <a:pt x="307" y="330"/>
                  <a:pt x="366" y="325"/>
                  <a:pt x="425" y="319"/>
                </a:cubicBezTo>
                <a:cubicBezTo>
                  <a:pt x="434" y="318"/>
                  <a:pt x="505" y="315"/>
                  <a:pt x="505" y="2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0" name="Freeform 100"/>
          <p:cNvSpPr>
            <a:spLocks/>
          </p:cNvSpPr>
          <p:nvPr/>
        </p:nvSpPr>
        <p:spPr bwMode="auto">
          <a:xfrm>
            <a:off x="6259513" y="3362325"/>
            <a:ext cx="495300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7" y="151"/>
              </a:cxn>
              <a:cxn ang="0">
                <a:pos x="249" y="310"/>
              </a:cxn>
              <a:cxn ang="0">
                <a:pos x="266" y="363"/>
              </a:cxn>
              <a:cxn ang="0">
                <a:pos x="302" y="416"/>
              </a:cxn>
              <a:cxn ang="0">
                <a:pos x="311" y="434"/>
              </a:cxn>
            </a:cxnLst>
            <a:rect l="0" t="0" r="r" b="b"/>
            <a:pathLst>
              <a:path w="312" h="452">
                <a:moveTo>
                  <a:pt x="0" y="0"/>
                </a:moveTo>
                <a:cubicBezTo>
                  <a:pt x="45" y="52"/>
                  <a:pt x="69" y="95"/>
                  <a:pt x="107" y="151"/>
                </a:cubicBezTo>
                <a:cubicBezTo>
                  <a:pt x="143" y="206"/>
                  <a:pt x="210" y="251"/>
                  <a:pt x="249" y="310"/>
                </a:cubicBezTo>
                <a:cubicBezTo>
                  <a:pt x="251" y="317"/>
                  <a:pt x="262" y="357"/>
                  <a:pt x="266" y="363"/>
                </a:cubicBezTo>
                <a:cubicBezTo>
                  <a:pt x="277" y="382"/>
                  <a:pt x="302" y="416"/>
                  <a:pt x="302" y="416"/>
                </a:cubicBezTo>
                <a:cubicBezTo>
                  <a:pt x="312" y="446"/>
                  <a:pt x="311" y="452"/>
                  <a:pt x="311" y="43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1" name="Freeform 101"/>
          <p:cNvSpPr>
            <a:spLocks/>
          </p:cNvSpPr>
          <p:nvPr/>
        </p:nvSpPr>
        <p:spPr bwMode="auto">
          <a:xfrm>
            <a:off x="6765925" y="4022725"/>
            <a:ext cx="352425" cy="731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60"/>
              </a:cxn>
              <a:cxn ang="0">
                <a:pos x="151" y="275"/>
              </a:cxn>
              <a:cxn ang="0">
                <a:pos x="222" y="461"/>
              </a:cxn>
            </a:cxnLst>
            <a:rect l="0" t="0" r="r" b="b"/>
            <a:pathLst>
              <a:path w="222" h="461">
                <a:moveTo>
                  <a:pt x="0" y="0"/>
                </a:moveTo>
                <a:cubicBezTo>
                  <a:pt x="33" y="53"/>
                  <a:pt x="82" y="99"/>
                  <a:pt x="98" y="160"/>
                </a:cubicBezTo>
                <a:cubicBezTo>
                  <a:pt x="108" y="201"/>
                  <a:pt x="127" y="241"/>
                  <a:pt x="151" y="275"/>
                </a:cubicBezTo>
                <a:cubicBezTo>
                  <a:pt x="171" y="335"/>
                  <a:pt x="222" y="401"/>
                  <a:pt x="222" y="46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2" name="Freeform 102"/>
          <p:cNvSpPr>
            <a:spLocks/>
          </p:cNvSpPr>
          <p:nvPr/>
        </p:nvSpPr>
        <p:spPr bwMode="auto">
          <a:xfrm>
            <a:off x="6232525" y="3995738"/>
            <a:ext cx="842963" cy="738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97"/>
              </a:cxn>
              <a:cxn ang="0">
                <a:pos x="97" y="177"/>
              </a:cxn>
              <a:cxn ang="0">
                <a:pos x="159" y="212"/>
              </a:cxn>
              <a:cxn ang="0">
                <a:pos x="239" y="274"/>
              </a:cxn>
              <a:cxn ang="0">
                <a:pos x="319" y="301"/>
              </a:cxn>
              <a:cxn ang="0">
                <a:pos x="372" y="319"/>
              </a:cxn>
              <a:cxn ang="0">
                <a:pos x="478" y="407"/>
              </a:cxn>
              <a:cxn ang="0">
                <a:pos x="531" y="460"/>
              </a:cxn>
            </a:cxnLst>
            <a:rect l="0" t="0" r="r" b="b"/>
            <a:pathLst>
              <a:path w="531" h="465">
                <a:moveTo>
                  <a:pt x="0" y="0"/>
                </a:moveTo>
                <a:cubicBezTo>
                  <a:pt x="12" y="32"/>
                  <a:pt x="16" y="69"/>
                  <a:pt x="35" y="97"/>
                </a:cubicBezTo>
                <a:cubicBezTo>
                  <a:pt x="49" y="117"/>
                  <a:pt x="73" y="160"/>
                  <a:pt x="97" y="177"/>
                </a:cubicBezTo>
                <a:cubicBezTo>
                  <a:pt x="159" y="222"/>
                  <a:pt x="109" y="171"/>
                  <a:pt x="159" y="212"/>
                </a:cubicBezTo>
                <a:cubicBezTo>
                  <a:pt x="243" y="282"/>
                  <a:pt x="106" y="186"/>
                  <a:pt x="239" y="274"/>
                </a:cubicBezTo>
                <a:cubicBezTo>
                  <a:pt x="241" y="275"/>
                  <a:pt x="305" y="296"/>
                  <a:pt x="319" y="301"/>
                </a:cubicBezTo>
                <a:cubicBezTo>
                  <a:pt x="337" y="307"/>
                  <a:pt x="372" y="319"/>
                  <a:pt x="372" y="319"/>
                </a:cubicBezTo>
                <a:cubicBezTo>
                  <a:pt x="404" y="351"/>
                  <a:pt x="440" y="382"/>
                  <a:pt x="478" y="407"/>
                </a:cubicBezTo>
                <a:cubicBezTo>
                  <a:pt x="517" y="465"/>
                  <a:pt x="493" y="460"/>
                  <a:pt x="531" y="46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3" name="Freeform 103"/>
          <p:cNvSpPr>
            <a:spLocks/>
          </p:cNvSpPr>
          <p:nvPr/>
        </p:nvSpPr>
        <p:spPr bwMode="auto">
          <a:xfrm>
            <a:off x="6724650" y="3616325"/>
            <a:ext cx="412750" cy="365125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88" y="168"/>
              </a:cxn>
              <a:cxn ang="0">
                <a:pos x="106" y="141"/>
              </a:cxn>
              <a:cxn ang="0">
                <a:pos x="186" y="61"/>
              </a:cxn>
              <a:cxn ang="0">
                <a:pos x="204" y="35"/>
              </a:cxn>
              <a:cxn ang="0">
                <a:pos x="257" y="8"/>
              </a:cxn>
            </a:cxnLst>
            <a:rect l="0" t="0" r="r" b="b"/>
            <a:pathLst>
              <a:path w="260" h="230">
                <a:moveTo>
                  <a:pt x="0" y="230"/>
                </a:moveTo>
                <a:cubicBezTo>
                  <a:pt x="29" y="209"/>
                  <a:pt x="59" y="189"/>
                  <a:pt x="88" y="168"/>
                </a:cubicBezTo>
                <a:cubicBezTo>
                  <a:pt x="97" y="162"/>
                  <a:pt x="99" y="149"/>
                  <a:pt x="106" y="141"/>
                </a:cubicBezTo>
                <a:cubicBezTo>
                  <a:pt x="131" y="113"/>
                  <a:pt x="159" y="88"/>
                  <a:pt x="186" y="61"/>
                </a:cubicBezTo>
                <a:cubicBezTo>
                  <a:pt x="193" y="54"/>
                  <a:pt x="195" y="41"/>
                  <a:pt x="204" y="35"/>
                </a:cubicBezTo>
                <a:cubicBezTo>
                  <a:pt x="260" y="0"/>
                  <a:pt x="257" y="38"/>
                  <a:pt x="257" y="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4" name="Freeform 104"/>
          <p:cNvSpPr>
            <a:spLocks/>
          </p:cNvSpPr>
          <p:nvPr/>
        </p:nvSpPr>
        <p:spPr bwMode="auto">
          <a:xfrm>
            <a:off x="7132638" y="3179763"/>
            <a:ext cx="112712" cy="449262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26" y="221"/>
              </a:cxn>
              <a:cxn ang="0">
                <a:pos x="0" y="283"/>
              </a:cxn>
            </a:cxnLst>
            <a:rect l="0" t="0" r="r" b="b"/>
            <a:pathLst>
              <a:path w="71" h="283">
                <a:moveTo>
                  <a:pt x="71" y="0"/>
                </a:moveTo>
                <a:cubicBezTo>
                  <a:pt x="46" y="73"/>
                  <a:pt x="49" y="149"/>
                  <a:pt x="26" y="221"/>
                </a:cubicBezTo>
                <a:cubicBezTo>
                  <a:pt x="19" y="243"/>
                  <a:pt x="17" y="266"/>
                  <a:pt x="0" y="283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5" name="Freeform 105"/>
          <p:cNvSpPr>
            <a:spLocks/>
          </p:cNvSpPr>
          <p:nvPr/>
        </p:nvSpPr>
        <p:spPr bwMode="auto">
          <a:xfrm>
            <a:off x="6218238" y="3165475"/>
            <a:ext cx="1041400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275" y="44"/>
              </a:cxn>
              <a:cxn ang="0">
                <a:pos x="585" y="0"/>
              </a:cxn>
              <a:cxn ang="0">
                <a:pos x="656" y="9"/>
              </a:cxn>
            </a:cxnLst>
            <a:rect l="0" t="0" r="r" b="b"/>
            <a:pathLst>
              <a:path w="656" h="88">
                <a:moveTo>
                  <a:pt x="0" y="88"/>
                </a:moveTo>
                <a:cubicBezTo>
                  <a:pt x="93" y="78"/>
                  <a:pt x="182" y="54"/>
                  <a:pt x="275" y="44"/>
                </a:cubicBezTo>
                <a:cubicBezTo>
                  <a:pt x="379" y="33"/>
                  <a:pt x="484" y="25"/>
                  <a:pt x="585" y="0"/>
                </a:cubicBezTo>
                <a:cubicBezTo>
                  <a:pt x="638" y="11"/>
                  <a:pt x="614" y="9"/>
                  <a:pt x="656" y="9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6" name="Freeform 106"/>
          <p:cNvSpPr>
            <a:spLocks/>
          </p:cNvSpPr>
          <p:nvPr/>
        </p:nvSpPr>
        <p:spPr bwMode="auto">
          <a:xfrm>
            <a:off x="7231063" y="2771775"/>
            <a:ext cx="28575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" y="115"/>
              </a:cxn>
              <a:cxn ang="0">
                <a:pos x="0" y="177"/>
              </a:cxn>
              <a:cxn ang="0">
                <a:pos x="9" y="266"/>
              </a:cxn>
            </a:cxnLst>
            <a:rect l="0" t="0" r="r" b="b"/>
            <a:pathLst>
              <a:path w="18" h="266">
                <a:moveTo>
                  <a:pt x="0" y="0"/>
                </a:moveTo>
                <a:cubicBezTo>
                  <a:pt x="3" y="15"/>
                  <a:pt x="18" y="103"/>
                  <a:pt x="18" y="115"/>
                </a:cubicBezTo>
                <a:cubicBezTo>
                  <a:pt x="18" y="137"/>
                  <a:pt x="5" y="156"/>
                  <a:pt x="0" y="177"/>
                </a:cubicBezTo>
                <a:cubicBezTo>
                  <a:pt x="10" y="254"/>
                  <a:pt x="9" y="224"/>
                  <a:pt x="9" y="26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7" name="Freeform 107"/>
          <p:cNvSpPr>
            <a:spLocks/>
          </p:cNvSpPr>
          <p:nvPr/>
        </p:nvSpPr>
        <p:spPr bwMode="auto">
          <a:xfrm>
            <a:off x="6977063" y="2532063"/>
            <a:ext cx="323850" cy="352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4" y="222"/>
              </a:cxn>
            </a:cxnLst>
            <a:rect l="0" t="0" r="r" b="b"/>
            <a:pathLst>
              <a:path w="204" h="222">
                <a:moveTo>
                  <a:pt x="0" y="0"/>
                </a:moveTo>
                <a:cubicBezTo>
                  <a:pt x="81" y="57"/>
                  <a:pt x="159" y="132"/>
                  <a:pt x="204" y="22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8" name="Freeform 108"/>
          <p:cNvSpPr>
            <a:spLocks/>
          </p:cNvSpPr>
          <p:nvPr/>
        </p:nvSpPr>
        <p:spPr bwMode="auto">
          <a:xfrm>
            <a:off x="6372225" y="2589213"/>
            <a:ext cx="647700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142" y="124"/>
              </a:cxn>
              <a:cxn ang="0">
                <a:pos x="266" y="88"/>
              </a:cxn>
              <a:cxn ang="0">
                <a:pos x="346" y="44"/>
              </a:cxn>
              <a:cxn ang="0">
                <a:pos x="408" y="0"/>
              </a:cxn>
            </a:cxnLst>
            <a:rect l="0" t="0" r="r" b="b"/>
            <a:pathLst>
              <a:path w="408" h="186">
                <a:moveTo>
                  <a:pt x="0" y="186"/>
                </a:moveTo>
                <a:cubicBezTo>
                  <a:pt x="54" y="159"/>
                  <a:pt x="88" y="138"/>
                  <a:pt x="142" y="124"/>
                </a:cubicBezTo>
                <a:cubicBezTo>
                  <a:pt x="153" y="121"/>
                  <a:pt x="250" y="99"/>
                  <a:pt x="266" y="88"/>
                </a:cubicBezTo>
                <a:cubicBezTo>
                  <a:pt x="327" y="48"/>
                  <a:pt x="299" y="60"/>
                  <a:pt x="346" y="44"/>
                </a:cubicBezTo>
                <a:cubicBezTo>
                  <a:pt x="375" y="24"/>
                  <a:pt x="378" y="0"/>
                  <a:pt x="40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29" name="Freeform 109"/>
          <p:cNvSpPr>
            <a:spLocks/>
          </p:cNvSpPr>
          <p:nvPr/>
        </p:nvSpPr>
        <p:spPr bwMode="auto">
          <a:xfrm>
            <a:off x="6654800" y="2320925"/>
            <a:ext cx="393700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80"/>
              </a:cxn>
              <a:cxn ang="0">
                <a:pos x="177" y="115"/>
              </a:cxn>
              <a:cxn ang="0">
                <a:pos x="203" y="133"/>
              </a:cxn>
              <a:cxn ang="0">
                <a:pos x="248" y="195"/>
              </a:cxn>
            </a:cxnLst>
            <a:rect l="0" t="0" r="r" b="b"/>
            <a:pathLst>
              <a:path w="248" h="195">
                <a:moveTo>
                  <a:pt x="0" y="0"/>
                </a:moveTo>
                <a:cubicBezTo>
                  <a:pt x="57" y="29"/>
                  <a:pt x="78" y="45"/>
                  <a:pt x="124" y="80"/>
                </a:cubicBezTo>
                <a:cubicBezTo>
                  <a:pt x="141" y="93"/>
                  <a:pt x="159" y="103"/>
                  <a:pt x="177" y="115"/>
                </a:cubicBezTo>
                <a:cubicBezTo>
                  <a:pt x="186" y="121"/>
                  <a:pt x="203" y="133"/>
                  <a:pt x="203" y="133"/>
                </a:cubicBezTo>
                <a:cubicBezTo>
                  <a:pt x="213" y="162"/>
                  <a:pt x="220" y="181"/>
                  <a:pt x="248" y="19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0" name="Freeform 110"/>
          <p:cNvSpPr>
            <a:spLocks/>
          </p:cNvSpPr>
          <p:nvPr/>
        </p:nvSpPr>
        <p:spPr bwMode="auto">
          <a:xfrm>
            <a:off x="5629275" y="2393950"/>
            <a:ext cx="466725" cy="44450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270" y="28"/>
              </a:cxn>
              <a:cxn ang="0">
                <a:pos x="294" y="22"/>
              </a:cxn>
            </a:cxnLst>
            <a:rect l="0" t="0" r="r" b="b"/>
            <a:pathLst>
              <a:path w="294" h="28">
                <a:moveTo>
                  <a:pt x="0" y="22"/>
                </a:moveTo>
                <a:cubicBezTo>
                  <a:pt x="87" y="16"/>
                  <a:pt x="187" y="0"/>
                  <a:pt x="270" y="28"/>
                </a:cubicBezTo>
                <a:cubicBezTo>
                  <a:pt x="278" y="26"/>
                  <a:pt x="294" y="22"/>
                  <a:pt x="294" y="2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1" name="Freeform 111"/>
          <p:cNvSpPr>
            <a:spLocks/>
          </p:cNvSpPr>
          <p:nvPr/>
        </p:nvSpPr>
        <p:spPr bwMode="auto">
          <a:xfrm>
            <a:off x="5419725" y="1571625"/>
            <a:ext cx="190500" cy="89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96"/>
              </a:cxn>
              <a:cxn ang="0">
                <a:pos x="54" y="132"/>
              </a:cxn>
              <a:cxn ang="0">
                <a:pos x="60" y="150"/>
              </a:cxn>
              <a:cxn ang="0">
                <a:pos x="78" y="264"/>
              </a:cxn>
              <a:cxn ang="0">
                <a:pos x="90" y="300"/>
              </a:cxn>
              <a:cxn ang="0">
                <a:pos x="108" y="384"/>
              </a:cxn>
              <a:cxn ang="0">
                <a:pos x="114" y="402"/>
              </a:cxn>
              <a:cxn ang="0">
                <a:pos x="120" y="492"/>
              </a:cxn>
              <a:cxn ang="0">
                <a:pos x="114" y="522"/>
              </a:cxn>
              <a:cxn ang="0">
                <a:pos x="108" y="564"/>
              </a:cxn>
            </a:cxnLst>
            <a:rect l="0" t="0" r="r" b="b"/>
            <a:pathLst>
              <a:path w="120" h="564">
                <a:moveTo>
                  <a:pt x="0" y="0"/>
                </a:moveTo>
                <a:cubicBezTo>
                  <a:pt x="36" y="71"/>
                  <a:pt x="23" y="39"/>
                  <a:pt x="42" y="96"/>
                </a:cubicBezTo>
                <a:cubicBezTo>
                  <a:pt x="46" y="108"/>
                  <a:pt x="50" y="120"/>
                  <a:pt x="54" y="132"/>
                </a:cubicBezTo>
                <a:cubicBezTo>
                  <a:pt x="56" y="138"/>
                  <a:pt x="60" y="150"/>
                  <a:pt x="60" y="150"/>
                </a:cubicBezTo>
                <a:cubicBezTo>
                  <a:pt x="65" y="188"/>
                  <a:pt x="68" y="227"/>
                  <a:pt x="78" y="264"/>
                </a:cubicBezTo>
                <a:cubicBezTo>
                  <a:pt x="81" y="276"/>
                  <a:pt x="90" y="300"/>
                  <a:pt x="90" y="300"/>
                </a:cubicBezTo>
                <a:cubicBezTo>
                  <a:pt x="98" y="361"/>
                  <a:pt x="91" y="333"/>
                  <a:pt x="108" y="384"/>
                </a:cubicBezTo>
                <a:cubicBezTo>
                  <a:pt x="110" y="390"/>
                  <a:pt x="114" y="402"/>
                  <a:pt x="114" y="402"/>
                </a:cubicBezTo>
                <a:cubicBezTo>
                  <a:pt x="105" y="429"/>
                  <a:pt x="117" y="463"/>
                  <a:pt x="120" y="492"/>
                </a:cubicBezTo>
                <a:cubicBezTo>
                  <a:pt x="118" y="502"/>
                  <a:pt x="116" y="512"/>
                  <a:pt x="114" y="522"/>
                </a:cubicBezTo>
                <a:cubicBezTo>
                  <a:pt x="112" y="536"/>
                  <a:pt x="108" y="564"/>
                  <a:pt x="108" y="56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2" name="Freeform 112"/>
          <p:cNvSpPr>
            <a:spLocks/>
          </p:cNvSpPr>
          <p:nvPr/>
        </p:nvSpPr>
        <p:spPr bwMode="auto">
          <a:xfrm>
            <a:off x="5248275" y="2533650"/>
            <a:ext cx="314325" cy="39052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150" y="90"/>
              </a:cxn>
              <a:cxn ang="0">
                <a:pos x="180" y="36"/>
              </a:cxn>
              <a:cxn ang="0">
                <a:pos x="192" y="18"/>
              </a:cxn>
              <a:cxn ang="0">
                <a:pos x="198" y="0"/>
              </a:cxn>
            </a:cxnLst>
            <a:rect l="0" t="0" r="r" b="b"/>
            <a:pathLst>
              <a:path w="198" h="246">
                <a:moveTo>
                  <a:pt x="0" y="246"/>
                </a:moveTo>
                <a:cubicBezTo>
                  <a:pt x="37" y="207"/>
                  <a:pt x="97" y="130"/>
                  <a:pt x="150" y="90"/>
                </a:cubicBezTo>
                <a:cubicBezTo>
                  <a:pt x="157" y="69"/>
                  <a:pt x="170" y="56"/>
                  <a:pt x="180" y="36"/>
                </a:cubicBezTo>
                <a:cubicBezTo>
                  <a:pt x="183" y="30"/>
                  <a:pt x="189" y="24"/>
                  <a:pt x="192" y="18"/>
                </a:cubicBezTo>
                <a:cubicBezTo>
                  <a:pt x="195" y="12"/>
                  <a:pt x="198" y="0"/>
                  <a:pt x="19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3" name="Freeform 113"/>
          <p:cNvSpPr>
            <a:spLocks/>
          </p:cNvSpPr>
          <p:nvPr/>
        </p:nvSpPr>
        <p:spPr bwMode="auto">
          <a:xfrm>
            <a:off x="4981575" y="2143125"/>
            <a:ext cx="573088" cy="280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54"/>
              </a:cxn>
              <a:cxn ang="0">
                <a:pos x="162" y="72"/>
              </a:cxn>
              <a:cxn ang="0">
                <a:pos x="240" y="120"/>
              </a:cxn>
              <a:cxn ang="0">
                <a:pos x="306" y="150"/>
              </a:cxn>
              <a:cxn ang="0">
                <a:pos x="360" y="174"/>
              </a:cxn>
            </a:cxnLst>
            <a:rect l="0" t="0" r="r" b="b"/>
            <a:pathLst>
              <a:path w="361" h="177">
                <a:moveTo>
                  <a:pt x="0" y="0"/>
                </a:moveTo>
                <a:cubicBezTo>
                  <a:pt x="38" y="21"/>
                  <a:pt x="78" y="44"/>
                  <a:pt x="120" y="54"/>
                </a:cubicBezTo>
                <a:cubicBezTo>
                  <a:pt x="186" y="98"/>
                  <a:pt x="85" y="33"/>
                  <a:pt x="162" y="72"/>
                </a:cubicBezTo>
                <a:cubicBezTo>
                  <a:pt x="189" y="85"/>
                  <a:pt x="213" y="107"/>
                  <a:pt x="240" y="120"/>
                </a:cubicBezTo>
                <a:cubicBezTo>
                  <a:pt x="262" y="131"/>
                  <a:pt x="284" y="139"/>
                  <a:pt x="306" y="150"/>
                </a:cubicBezTo>
                <a:cubicBezTo>
                  <a:pt x="361" y="177"/>
                  <a:pt x="322" y="174"/>
                  <a:pt x="360" y="17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4" name="Freeform 114"/>
          <p:cNvSpPr>
            <a:spLocks/>
          </p:cNvSpPr>
          <p:nvPr/>
        </p:nvSpPr>
        <p:spPr bwMode="auto">
          <a:xfrm>
            <a:off x="4810125" y="1257300"/>
            <a:ext cx="619125" cy="342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" y="66"/>
              </a:cxn>
              <a:cxn ang="0">
                <a:pos x="258" y="150"/>
              </a:cxn>
              <a:cxn ang="0">
                <a:pos x="330" y="174"/>
              </a:cxn>
              <a:cxn ang="0">
                <a:pos x="390" y="216"/>
              </a:cxn>
            </a:cxnLst>
            <a:rect l="0" t="0" r="r" b="b"/>
            <a:pathLst>
              <a:path w="390" h="216">
                <a:moveTo>
                  <a:pt x="0" y="0"/>
                </a:moveTo>
                <a:cubicBezTo>
                  <a:pt x="31" y="18"/>
                  <a:pt x="77" y="54"/>
                  <a:pt x="114" y="66"/>
                </a:cubicBezTo>
                <a:cubicBezTo>
                  <a:pt x="158" y="99"/>
                  <a:pt x="209" y="125"/>
                  <a:pt x="258" y="150"/>
                </a:cubicBezTo>
                <a:cubicBezTo>
                  <a:pt x="281" y="161"/>
                  <a:pt x="330" y="174"/>
                  <a:pt x="330" y="174"/>
                </a:cubicBezTo>
                <a:cubicBezTo>
                  <a:pt x="353" y="189"/>
                  <a:pt x="370" y="196"/>
                  <a:pt x="390" y="2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5" name="Freeform 115"/>
          <p:cNvSpPr>
            <a:spLocks/>
          </p:cNvSpPr>
          <p:nvPr/>
        </p:nvSpPr>
        <p:spPr bwMode="auto">
          <a:xfrm>
            <a:off x="4933950" y="1628775"/>
            <a:ext cx="476250" cy="5334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90" y="300"/>
              </a:cxn>
              <a:cxn ang="0">
                <a:pos x="240" y="108"/>
              </a:cxn>
              <a:cxn ang="0">
                <a:pos x="300" y="0"/>
              </a:cxn>
            </a:cxnLst>
            <a:rect l="0" t="0" r="r" b="b"/>
            <a:pathLst>
              <a:path w="300" h="336">
                <a:moveTo>
                  <a:pt x="0" y="336"/>
                </a:moveTo>
                <a:cubicBezTo>
                  <a:pt x="30" y="324"/>
                  <a:pt x="61" y="313"/>
                  <a:pt x="90" y="300"/>
                </a:cubicBezTo>
                <a:cubicBezTo>
                  <a:pt x="174" y="262"/>
                  <a:pt x="202" y="184"/>
                  <a:pt x="240" y="108"/>
                </a:cubicBezTo>
                <a:cubicBezTo>
                  <a:pt x="258" y="72"/>
                  <a:pt x="300" y="41"/>
                  <a:pt x="30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6" name="Freeform 116"/>
          <p:cNvSpPr>
            <a:spLocks/>
          </p:cNvSpPr>
          <p:nvPr/>
        </p:nvSpPr>
        <p:spPr bwMode="auto">
          <a:xfrm>
            <a:off x="6105525" y="1790700"/>
            <a:ext cx="87313" cy="638175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42" y="252"/>
              </a:cxn>
              <a:cxn ang="0">
                <a:pos x="0" y="402"/>
              </a:cxn>
            </a:cxnLst>
            <a:rect l="0" t="0" r="r" b="b"/>
            <a:pathLst>
              <a:path w="55" h="402">
                <a:moveTo>
                  <a:pt x="36" y="0"/>
                </a:moveTo>
                <a:cubicBezTo>
                  <a:pt x="43" y="84"/>
                  <a:pt x="55" y="168"/>
                  <a:pt x="42" y="252"/>
                </a:cubicBezTo>
                <a:cubicBezTo>
                  <a:pt x="34" y="304"/>
                  <a:pt x="0" y="348"/>
                  <a:pt x="0" y="40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7" name="Freeform 117"/>
          <p:cNvSpPr>
            <a:spLocks/>
          </p:cNvSpPr>
          <p:nvPr/>
        </p:nvSpPr>
        <p:spPr bwMode="auto">
          <a:xfrm>
            <a:off x="6162675" y="1781175"/>
            <a:ext cx="449263" cy="574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96"/>
              </a:cxn>
              <a:cxn ang="0">
                <a:pos x="102" y="108"/>
              </a:cxn>
              <a:cxn ang="0">
                <a:pos x="156" y="162"/>
              </a:cxn>
              <a:cxn ang="0">
                <a:pos x="174" y="180"/>
              </a:cxn>
              <a:cxn ang="0">
                <a:pos x="246" y="288"/>
              </a:cxn>
              <a:cxn ang="0">
                <a:pos x="282" y="360"/>
              </a:cxn>
              <a:cxn ang="0">
                <a:pos x="282" y="354"/>
              </a:cxn>
            </a:cxnLst>
            <a:rect l="0" t="0" r="r" b="b"/>
            <a:pathLst>
              <a:path w="283" h="362">
                <a:moveTo>
                  <a:pt x="0" y="0"/>
                </a:moveTo>
                <a:cubicBezTo>
                  <a:pt x="28" y="32"/>
                  <a:pt x="55" y="65"/>
                  <a:pt x="84" y="96"/>
                </a:cubicBezTo>
                <a:cubicBezTo>
                  <a:pt x="89" y="101"/>
                  <a:pt x="97" y="103"/>
                  <a:pt x="102" y="108"/>
                </a:cubicBezTo>
                <a:cubicBezTo>
                  <a:pt x="102" y="108"/>
                  <a:pt x="147" y="153"/>
                  <a:pt x="156" y="162"/>
                </a:cubicBezTo>
                <a:cubicBezTo>
                  <a:pt x="162" y="168"/>
                  <a:pt x="174" y="180"/>
                  <a:pt x="174" y="180"/>
                </a:cubicBezTo>
                <a:cubicBezTo>
                  <a:pt x="188" y="222"/>
                  <a:pt x="222" y="252"/>
                  <a:pt x="246" y="288"/>
                </a:cubicBezTo>
                <a:cubicBezTo>
                  <a:pt x="261" y="311"/>
                  <a:pt x="270" y="336"/>
                  <a:pt x="282" y="360"/>
                </a:cubicBezTo>
                <a:cubicBezTo>
                  <a:pt x="283" y="362"/>
                  <a:pt x="282" y="356"/>
                  <a:pt x="282" y="3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8" name="Freeform 118"/>
          <p:cNvSpPr>
            <a:spLocks/>
          </p:cNvSpPr>
          <p:nvPr/>
        </p:nvSpPr>
        <p:spPr bwMode="auto">
          <a:xfrm>
            <a:off x="6105525" y="2314575"/>
            <a:ext cx="504825" cy="1143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150" y="42"/>
              </a:cxn>
              <a:cxn ang="0">
                <a:pos x="318" y="0"/>
              </a:cxn>
            </a:cxnLst>
            <a:rect l="0" t="0" r="r" b="b"/>
            <a:pathLst>
              <a:path w="318" h="72">
                <a:moveTo>
                  <a:pt x="0" y="72"/>
                </a:moveTo>
                <a:cubicBezTo>
                  <a:pt x="51" y="62"/>
                  <a:pt x="100" y="50"/>
                  <a:pt x="150" y="42"/>
                </a:cubicBezTo>
                <a:cubicBezTo>
                  <a:pt x="200" y="22"/>
                  <a:pt x="264" y="0"/>
                  <a:pt x="31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39" name="Freeform 119"/>
          <p:cNvSpPr>
            <a:spLocks/>
          </p:cNvSpPr>
          <p:nvPr/>
        </p:nvSpPr>
        <p:spPr bwMode="auto">
          <a:xfrm>
            <a:off x="6391275" y="2343150"/>
            <a:ext cx="228600" cy="51435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132" y="72"/>
              </a:cxn>
              <a:cxn ang="0">
                <a:pos x="90" y="150"/>
              </a:cxn>
              <a:cxn ang="0">
                <a:pos x="36" y="240"/>
              </a:cxn>
              <a:cxn ang="0">
                <a:pos x="0" y="324"/>
              </a:cxn>
            </a:cxnLst>
            <a:rect l="0" t="0" r="r" b="b"/>
            <a:pathLst>
              <a:path w="144" h="324">
                <a:moveTo>
                  <a:pt x="144" y="0"/>
                </a:moveTo>
                <a:cubicBezTo>
                  <a:pt x="143" y="11"/>
                  <a:pt x="139" y="56"/>
                  <a:pt x="132" y="72"/>
                </a:cubicBezTo>
                <a:cubicBezTo>
                  <a:pt x="120" y="99"/>
                  <a:pt x="102" y="123"/>
                  <a:pt x="90" y="150"/>
                </a:cubicBezTo>
                <a:cubicBezTo>
                  <a:pt x="77" y="180"/>
                  <a:pt x="59" y="217"/>
                  <a:pt x="36" y="240"/>
                </a:cubicBezTo>
                <a:cubicBezTo>
                  <a:pt x="26" y="269"/>
                  <a:pt x="22" y="302"/>
                  <a:pt x="0" y="32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0" name="Freeform 120"/>
          <p:cNvSpPr>
            <a:spLocks/>
          </p:cNvSpPr>
          <p:nvPr/>
        </p:nvSpPr>
        <p:spPr bwMode="auto">
          <a:xfrm>
            <a:off x="6105525" y="2457450"/>
            <a:ext cx="336550" cy="420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186"/>
              </a:cxn>
              <a:cxn ang="0">
                <a:pos x="192" y="252"/>
              </a:cxn>
              <a:cxn ang="0">
                <a:pos x="210" y="252"/>
              </a:cxn>
            </a:cxnLst>
            <a:rect l="0" t="0" r="r" b="b"/>
            <a:pathLst>
              <a:path w="212" h="265">
                <a:moveTo>
                  <a:pt x="0" y="0"/>
                </a:moveTo>
                <a:cubicBezTo>
                  <a:pt x="44" y="65"/>
                  <a:pt x="78" y="123"/>
                  <a:pt x="120" y="186"/>
                </a:cubicBezTo>
                <a:cubicBezTo>
                  <a:pt x="140" y="217"/>
                  <a:pt x="161" y="231"/>
                  <a:pt x="192" y="252"/>
                </a:cubicBezTo>
                <a:cubicBezTo>
                  <a:pt x="212" y="265"/>
                  <a:pt x="210" y="262"/>
                  <a:pt x="210" y="2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1" name="Freeform 121"/>
          <p:cNvSpPr>
            <a:spLocks/>
          </p:cNvSpPr>
          <p:nvPr/>
        </p:nvSpPr>
        <p:spPr bwMode="auto">
          <a:xfrm>
            <a:off x="6619875" y="1990725"/>
            <a:ext cx="590550" cy="333375"/>
          </a:xfrm>
          <a:custGeom>
            <a:avLst/>
            <a:gdLst/>
            <a:ahLst/>
            <a:cxnLst>
              <a:cxn ang="0">
                <a:pos x="0" y="210"/>
              </a:cxn>
              <a:cxn ang="0">
                <a:pos x="258" y="48"/>
              </a:cxn>
              <a:cxn ang="0">
                <a:pos x="348" y="6"/>
              </a:cxn>
              <a:cxn ang="0">
                <a:pos x="372" y="0"/>
              </a:cxn>
            </a:cxnLst>
            <a:rect l="0" t="0" r="r" b="b"/>
            <a:pathLst>
              <a:path w="372" h="210">
                <a:moveTo>
                  <a:pt x="0" y="210"/>
                </a:moveTo>
                <a:cubicBezTo>
                  <a:pt x="61" y="164"/>
                  <a:pt x="176" y="68"/>
                  <a:pt x="258" y="48"/>
                </a:cubicBezTo>
                <a:cubicBezTo>
                  <a:pt x="284" y="30"/>
                  <a:pt x="317" y="14"/>
                  <a:pt x="348" y="6"/>
                </a:cubicBezTo>
                <a:cubicBezTo>
                  <a:pt x="356" y="4"/>
                  <a:pt x="372" y="0"/>
                  <a:pt x="372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2" name="Freeform 122"/>
          <p:cNvSpPr>
            <a:spLocks/>
          </p:cNvSpPr>
          <p:nvPr/>
        </p:nvSpPr>
        <p:spPr bwMode="auto">
          <a:xfrm>
            <a:off x="7239000" y="1514475"/>
            <a:ext cx="247650" cy="514350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132" y="54"/>
              </a:cxn>
              <a:cxn ang="0">
                <a:pos x="84" y="108"/>
              </a:cxn>
              <a:cxn ang="0">
                <a:pos x="48" y="180"/>
              </a:cxn>
              <a:cxn ang="0">
                <a:pos x="0" y="324"/>
              </a:cxn>
            </a:cxnLst>
            <a:rect l="0" t="0" r="r" b="b"/>
            <a:pathLst>
              <a:path w="156" h="324">
                <a:moveTo>
                  <a:pt x="156" y="0"/>
                </a:moveTo>
                <a:cubicBezTo>
                  <a:pt x="147" y="18"/>
                  <a:pt x="143" y="38"/>
                  <a:pt x="132" y="54"/>
                </a:cubicBezTo>
                <a:cubicBezTo>
                  <a:pt x="119" y="73"/>
                  <a:pt x="99" y="90"/>
                  <a:pt x="84" y="108"/>
                </a:cubicBezTo>
                <a:cubicBezTo>
                  <a:pt x="67" y="128"/>
                  <a:pt x="60" y="157"/>
                  <a:pt x="48" y="180"/>
                </a:cubicBezTo>
                <a:cubicBezTo>
                  <a:pt x="28" y="220"/>
                  <a:pt x="0" y="277"/>
                  <a:pt x="0" y="32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3" name="Freeform 123"/>
          <p:cNvSpPr>
            <a:spLocks/>
          </p:cNvSpPr>
          <p:nvPr/>
        </p:nvSpPr>
        <p:spPr bwMode="auto">
          <a:xfrm>
            <a:off x="7219950" y="1952625"/>
            <a:ext cx="338138" cy="371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08"/>
              </a:cxn>
              <a:cxn ang="0">
                <a:pos x="120" y="126"/>
              </a:cxn>
              <a:cxn ang="0">
                <a:pos x="156" y="150"/>
              </a:cxn>
              <a:cxn ang="0">
                <a:pos x="174" y="186"/>
              </a:cxn>
              <a:cxn ang="0">
                <a:pos x="198" y="210"/>
              </a:cxn>
            </a:cxnLst>
            <a:rect l="0" t="0" r="r" b="b"/>
            <a:pathLst>
              <a:path w="213" h="234">
                <a:moveTo>
                  <a:pt x="0" y="0"/>
                </a:moveTo>
                <a:cubicBezTo>
                  <a:pt x="35" y="38"/>
                  <a:pt x="65" y="79"/>
                  <a:pt x="108" y="108"/>
                </a:cubicBezTo>
                <a:cubicBezTo>
                  <a:pt x="112" y="114"/>
                  <a:pt x="115" y="121"/>
                  <a:pt x="120" y="126"/>
                </a:cubicBezTo>
                <a:cubicBezTo>
                  <a:pt x="131" y="135"/>
                  <a:pt x="156" y="150"/>
                  <a:pt x="156" y="150"/>
                </a:cubicBezTo>
                <a:cubicBezTo>
                  <a:pt x="163" y="161"/>
                  <a:pt x="166" y="176"/>
                  <a:pt x="174" y="186"/>
                </a:cubicBezTo>
                <a:cubicBezTo>
                  <a:pt x="213" y="234"/>
                  <a:pt x="178" y="171"/>
                  <a:pt x="198" y="21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4" name="Freeform 124"/>
          <p:cNvSpPr>
            <a:spLocks/>
          </p:cNvSpPr>
          <p:nvPr/>
        </p:nvSpPr>
        <p:spPr bwMode="auto">
          <a:xfrm>
            <a:off x="7248525" y="2286000"/>
            <a:ext cx="285750" cy="461963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108" y="108"/>
              </a:cxn>
              <a:cxn ang="0">
                <a:pos x="84" y="162"/>
              </a:cxn>
              <a:cxn ang="0">
                <a:pos x="48" y="216"/>
              </a:cxn>
              <a:cxn ang="0">
                <a:pos x="12" y="288"/>
              </a:cxn>
              <a:cxn ang="0">
                <a:pos x="0" y="288"/>
              </a:cxn>
            </a:cxnLst>
            <a:rect l="0" t="0" r="r" b="b"/>
            <a:pathLst>
              <a:path w="180" h="291">
                <a:moveTo>
                  <a:pt x="180" y="0"/>
                </a:moveTo>
                <a:cubicBezTo>
                  <a:pt x="156" y="36"/>
                  <a:pt x="132" y="72"/>
                  <a:pt x="108" y="108"/>
                </a:cubicBezTo>
                <a:cubicBezTo>
                  <a:pt x="98" y="123"/>
                  <a:pt x="93" y="146"/>
                  <a:pt x="84" y="162"/>
                </a:cubicBezTo>
                <a:cubicBezTo>
                  <a:pt x="84" y="162"/>
                  <a:pt x="54" y="207"/>
                  <a:pt x="48" y="216"/>
                </a:cubicBezTo>
                <a:cubicBezTo>
                  <a:pt x="41" y="227"/>
                  <a:pt x="20" y="280"/>
                  <a:pt x="12" y="288"/>
                </a:cubicBezTo>
                <a:cubicBezTo>
                  <a:pt x="9" y="291"/>
                  <a:pt x="4" y="288"/>
                  <a:pt x="0" y="28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5" name="Freeform 125"/>
          <p:cNvSpPr>
            <a:spLocks/>
          </p:cNvSpPr>
          <p:nvPr/>
        </p:nvSpPr>
        <p:spPr bwMode="auto">
          <a:xfrm>
            <a:off x="6989763" y="2276475"/>
            <a:ext cx="563562" cy="309563"/>
          </a:xfrm>
          <a:custGeom>
            <a:avLst/>
            <a:gdLst/>
            <a:ahLst/>
            <a:cxnLst>
              <a:cxn ang="0">
                <a:pos x="355" y="0"/>
              </a:cxn>
              <a:cxn ang="0">
                <a:pos x="145" y="72"/>
              </a:cxn>
              <a:cxn ang="0">
                <a:pos x="73" y="114"/>
              </a:cxn>
              <a:cxn ang="0">
                <a:pos x="37" y="138"/>
              </a:cxn>
              <a:cxn ang="0">
                <a:pos x="13" y="168"/>
              </a:cxn>
              <a:cxn ang="0">
                <a:pos x="1" y="180"/>
              </a:cxn>
            </a:cxnLst>
            <a:rect l="0" t="0" r="r" b="b"/>
            <a:pathLst>
              <a:path w="355" h="195">
                <a:moveTo>
                  <a:pt x="355" y="0"/>
                </a:moveTo>
                <a:cubicBezTo>
                  <a:pt x="267" y="11"/>
                  <a:pt x="217" y="24"/>
                  <a:pt x="145" y="72"/>
                </a:cubicBezTo>
                <a:cubicBezTo>
                  <a:pt x="121" y="88"/>
                  <a:pt x="98" y="97"/>
                  <a:pt x="73" y="114"/>
                </a:cubicBezTo>
                <a:cubicBezTo>
                  <a:pt x="61" y="122"/>
                  <a:pt x="37" y="138"/>
                  <a:pt x="37" y="138"/>
                </a:cubicBezTo>
                <a:cubicBezTo>
                  <a:pt x="25" y="173"/>
                  <a:pt x="40" y="141"/>
                  <a:pt x="13" y="168"/>
                </a:cubicBezTo>
                <a:cubicBezTo>
                  <a:pt x="0" y="181"/>
                  <a:pt x="1" y="195"/>
                  <a:pt x="1" y="1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6" name="Freeform 126"/>
          <p:cNvSpPr>
            <a:spLocks/>
          </p:cNvSpPr>
          <p:nvPr/>
        </p:nvSpPr>
        <p:spPr bwMode="auto">
          <a:xfrm>
            <a:off x="7258050" y="1933575"/>
            <a:ext cx="504825" cy="95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6"/>
              </a:cxn>
              <a:cxn ang="0">
                <a:pos x="294" y="24"/>
              </a:cxn>
              <a:cxn ang="0">
                <a:pos x="318" y="60"/>
              </a:cxn>
            </a:cxnLst>
            <a:rect l="0" t="0" r="r" b="b"/>
            <a:pathLst>
              <a:path w="318" h="60">
                <a:moveTo>
                  <a:pt x="0" y="0"/>
                </a:moveTo>
                <a:cubicBezTo>
                  <a:pt x="64" y="8"/>
                  <a:pt x="126" y="3"/>
                  <a:pt x="192" y="6"/>
                </a:cubicBezTo>
                <a:cubicBezTo>
                  <a:pt x="228" y="10"/>
                  <a:pt x="260" y="13"/>
                  <a:pt x="294" y="24"/>
                </a:cubicBezTo>
                <a:cubicBezTo>
                  <a:pt x="302" y="36"/>
                  <a:pt x="318" y="60"/>
                  <a:pt x="318" y="6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7" name="Freeform 127"/>
          <p:cNvSpPr>
            <a:spLocks/>
          </p:cNvSpPr>
          <p:nvPr/>
        </p:nvSpPr>
        <p:spPr bwMode="auto">
          <a:xfrm>
            <a:off x="7448550" y="1023938"/>
            <a:ext cx="287338" cy="519112"/>
          </a:xfrm>
          <a:custGeom>
            <a:avLst/>
            <a:gdLst/>
            <a:ahLst/>
            <a:cxnLst>
              <a:cxn ang="0">
                <a:pos x="0" y="327"/>
              </a:cxn>
              <a:cxn ang="0">
                <a:pos x="90" y="159"/>
              </a:cxn>
              <a:cxn ang="0">
                <a:pos x="102" y="123"/>
              </a:cxn>
              <a:cxn ang="0">
                <a:pos x="156" y="51"/>
              </a:cxn>
              <a:cxn ang="0">
                <a:pos x="180" y="21"/>
              </a:cxn>
            </a:cxnLst>
            <a:rect l="0" t="0" r="r" b="b"/>
            <a:pathLst>
              <a:path w="181" h="327">
                <a:moveTo>
                  <a:pt x="0" y="327"/>
                </a:moveTo>
                <a:cubicBezTo>
                  <a:pt x="32" y="273"/>
                  <a:pt x="65" y="216"/>
                  <a:pt x="90" y="159"/>
                </a:cubicBezTo>
                <a:cubicBezTo>
                  <a:pt x="95" y="147"/>
                  <a:pt x="95" y="134"/>
                  <a:pt x="102" y="123"/>
                </a:cubicBezTo>
                <a:cubicBezTo>
                  <a:pt x="120" y="96"/>
                  <a:pt x="137" y="76"/>
                  <a:pt x="156" y="51"/>
                </a:cubicBezTo>
                <a:cubicBezTo>
                  <a:pt x="181" y="19"/>
                  <a:pt x="180" y="0"/>
                  <a:pt x="180" y="2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8" name="Freeform 128"/>
          <p:cNvSpPr>
            <a:spLocks/>
          </p:cNvSpPr>
          <p:nvPr/>
        </p:nvSpPr>
        <p:spPr bwMode="auto">
          <a:xfrm>
            <a:off x="7781925" y="981075"/>
            <a:ext cx="161925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84"/>
              </a:cxn>
              <a:cxn ang="0">
                <a:pos x="102" y="144"/>
              </a:cxn>
            </a:cxnLst>
            <a:rect l="0" t="0" r="r" b="b"/>
            <a:pathLst>
              <a:path w="102" h="144">
                <a:moveTo>
                  <a:pt x="0" y="0"/>
                </a:moveTo>
                <a:cubicBezTo>
                  <a:pt x="22" y="27"/>
                  <a:pt x="41" y="55"/>
                  <a:pt x="60" y="84"/>
                </a:cubicBezTo>
                <a:cubicBezTo>
                  <a:pt x="74" y="105"/>
                  <a:pt x="77" y="131"/>
                  <a:pt x="102" y="1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49" name="Freeform 129"/>
          <p:cNvSpPr>
            <a:spLocks/>
          </p:cNvSpPr>
          <p:nvPr/>
        </p:nvSpPr>
        <p:spPr bwMode="auto">
          <a:xfrm>
            <a:off x="7905750" y="768350"/>
            <a:ext cx="25400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116" y="76"/>
              </a:cxn>
              <a:cxn ang="0">
                <a:pos x="144" y="24"/>
              </a:cxn>
              <a:cxn ang="0">
                <a:pos x="160" y="0"/>
              </a:cxn>
            </a:cxnLst>
            <a:rect l="0" t="0" r="r" b="b"/>
            <a:pathLst>
              <a:path w="160" h="256">
                <a:moveTo>
                  <a:pt x="0" y="256"/>
                </a:moveTo>
                <a:cubicBezTo>
                  <a:pt x="48" y="202"/>
                  <a:pt x="76" y="136"/>
                  <a:pt x="116" y="76"/>
                </a:cubicBezTo>
                <a:cubicBezTo>
                  <a:pt x="127" y="59"/>
                  <a:pt x="135" y="41"/>
                  <a:pt x="144" y="24"/>
                </a:cubicBezTo>
                <a:cubicBezTo>
                  <a:pt x="149" y="16"/>
                  <a:pt x="160" y="0"/>
                  <a:pt x="16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0" name="Freeform 130"/>
          <p:cNvSpPr>
            <a:spLocks/>
          </p:cNvSpPr>
          <p:nvPr/>
        </p:nvSpPr>
        <p:spPr bwMode="auto">
          <a:xfrm>
            <a:off x="7913688" y="1130300"/>
            <a:ext cx="68262" cy="69850"/>
          </a:xfrm>
          <a:custGeom>
            <a:avLst/>
            <a:gdLst/>
            <a:ahLst/>
            <a:cxnLst>
              <a:cxn ang="0">
                <a:pos x="7" y="12"/>
              </a:cxn>
              <a:cxn ang="0">
                <a:pos x="39" y="16"/>
              </a:cxn>
              <a:cxn ang="0">
                <a:pos x="35" y="32"/>
              </a:cxn>
              <a:cxn ang="0">
                <a:pos x="19" y="28"/>
              </a:cxn>
              <a:cxn ang="0">
                <a:pos x="35" y="0"/>
              </a:cxn>
              <a:cxn ang="0">
                <a:pos x="23" y="32"/>
              </a:cxn>
              <a:cxn ang="0">
                <a:pos x="31" y="8"/>
              </a:cxn>
              <a:cxn ang="0">
                <a:pos x="15" y="28"/>
              </a:cxn>
              <a:cxn ang="0">
                <a:pos x="31" y="24"/>
              </a:cxn>
              <a:cxn ang="0">
                <a:pos x="27" y="36"/>
              </a:cxn>
              <a:cxn ang="0">
                <a:pos x="15" y="32"/>
              </a:cxn>
              <a:cxn ang="0">
                <a:pos x="23" y="44"/>
              </a:cxn>
            </a:cxnLst>
            <a:rect l="0" t="0" r="r" b="b"/>
            <a:pathLst>
              <a:path w="43" h="44">
                <a:moveTo>
                  <a:pt x="7" y="12"/>
                </a:moveTo>
                <a:cubicBezTo>
                  <a:pt x="18" y="13"/>
                  <a:pt x="30" y="10"/>
                  <a:pt x="39" y="16"/>
                </a:cubicBezTo>
                <a:cubicBezTo>
                  <a:pt x="43" y="19"/>
                  <a:pt x="40" y="29"/>
                  <a:pt x="35" y="32"/>
                </a:cubicBezTo>
                <a:cubicBezTo>
                  <a:pt x="30" y="35"/>
                  <a:pt x="24" y="29"/>
                  <a:pt x="19" y="28"/>
                </a:cubicBezTo>
                <a:cubicBezTo>
                  <a:pt x="13" y="11"/>
                  <a:pt x="18" y="6"/>
                  <a:pt x="35" y="0"/>
                </a:cubicBezTo>
                <a:cubicBezTo>
                  <a:pt x="41" y="18"/>
                  <a:pt x="38" y="22"/>
                  <a:pt x="23" y="32"/>
                </a:cubicBezTo>
                <a:cubicBezTo>
                  <a:pt x="3" y="19"/>
                  <a:pt x="0" y="0"/>
                  <a:pt x="31" y="8"/>
                </a:cubicBezTo>
                <a:cubicBezTo>
                  <a:pt x="37" y="25"/>
                  <a:pt x="34" y="34"/>
                  <a:pt x="15" y="28"/>
                </a:cubicBezTo>
                <a:cubicBezTo>
                  <a:pt x="6" y="2"/>
                  <a:pt x="21" y="9"/>
                  <a:pt x="31" y="24"/>
                </a:cubicBezTo>
                <a:cubicBezTo>
                  <a:pt x="30" y="28"/>
                  <a:pt x="31" y="34"/>
                  <a:pt x="27" y="36"/>
                </a:cubicBezTo>
                <a:cubicBezTo>
                  <a:pt x="23" y="38"/>
                  <a:pt x="17" y="28"/>
                  <a:pt x="15" y="32"/>
                </a:cubicBezTo>
                <a:cubicBezTo>
                  <a:pt x="13" y="36"/>
                  <a:pt x="23" y="44"/>
                  <a:pt x="23" y="4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1" name="Freeform 131"/>
          <p:cNvSpPr>
            <a:spLocks/>
          </p:cNvSpPr>
          <p:nvPr/>
        </p:nvSpPr>
        <p:spPr bwMode="auto">
          <a:xfrm>
            <a:off x="7943850" y="1162050"/>
            <a:ext cx="57150" cy="285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100"/>
              </a:cxn>
              <a:cxn ang="0">
                <a:pos x="28" y="180"/>
              </a:cxn>
            </a:cxnLst>
            <a:rect l="0" t="0" r="r" b="b"/>
            <a:pathLst>
              <a:path w="36" h="180">
                <a:moveTo>
                  <a:pt x="0" y="0"/>
                </a:moveTo>
                <a:cubicBezTo>
                  <a:pt x="11" y="34"/>
                  <a:pt x="25" y="67"/>
                  <a:pt x="36" y="100"/>
                </a:cubicBezTo>
                <a:cubicBezTo>
                  <a:pt x="33" y="127"/>
                  <a:pt x="28" y="153"/>
                  <a:pt x="28" y="18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2" name="Freeform 132"/>
          <p:cNvSpPr>
            <a:spLocks/>
          </p:cNvSpPr>
          <p:nvPr/>
        </p:nvSpPr>
        <p:spPr bwMode="auto">
          <a:xfrm>
            <a:off x="7848600" y="1460500"/>
            <a:ext cx="120650" cy="18415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28" y="92"/>
              </a:cxn>
              <a:cxn ang="0">
                <a:pos x="0" y="116"/>
              </a:cxn>
            </a:cxnLst>
            <a:rect l="0" t="0" r="r" b="b"/>
            <a:pathLst>
              <a:path w="76" h="116">
                <a:moveTo>
                  <a:pt x="76" y="0"/>
                </a:moveTo>
                <a:cubicBezTo>
                  <a:pt x="59" y="45"/>
                  <a:pt x="61" y="59"/>
                  <a:pt x="28" y="92"/>
                </a:cubicBezTo>
                <a:cubicBezTo>
                  <a:pt x="21" y="99"/>
                  <a:pt x="11" y="116"/>
                  <a:pt x="0" y="1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3" name="Freeform 133"/>
          <p:cNvSpPr>
            <a:spLocks/>
          </p:cNvSpPr>
          <p:nvPr/>
        </p:nvSpPr>
        <p:spPr bwMode="auto">
          <a:xfrm>
            <a:off x="8001000" y="1435100"/>
            <a:ext cx="69850" cy="146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44"/>
              </a:cxn>
              <a:cxn ang="0">
                <a:pos x="40" y="68"/>
              </a:cxn>
              <a:cxn ang="0">
                <a:pos x="44" y="92"/>
              </a:cxn>
            </a:cxnLst>
            <a:rect l="0" t="0" r="r" b="b"/>
            <a:pathLst>
              <a:path w="44" h="92">
                <a:moveTo>
                  <a:pt x="0" y="0"/>
                </a:moveTo>
                <a:cubicBezTo>
                  <a:pt x="8" y="15"/>
                  <a:pt x="16" y="30"/>
                  <a:pt x="24" y="44"/>
                </a:cubicBezTo>
                <a:cubicBezTo>
                  <a:pt x="29" y="52"/>
                  <a:pt x="40" y="68"/>
                  <a:pt x="40" y="68"/>
                </a:cubicBezTo>
                <a:cubicBezTo>
                  <a:pt x="44" y="89"/>
                  <a:pt x="44" y="81"/>
                  <a:pt x="44" y="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4" name="Freeform 134"/>
          <p:cNvSpPr>
            <a:spLocks/>
          </p:cNvSpPr>
          <p:nvPr/>
        </p:nvSpPr>
        <p:spPr bwMode="auto">
          <a:xfrm>
            <a:off x="7886700" y="1581150"/>
            <a:ext cx="196850" cy="508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24" y="0"/>
              </a:cxn>
            </a:cxnLst>
            <a:rect l="0" t="0" r="r" b="b"/>
            <a:pathLst>
              <a:path w="124" h="32">
                <a:moveTo>
                  <a:pt x="0" y="32"/>
                </a:moveTo>
                <a:cubicBezTo>
                  <a:pt x="37" y="17"/>
                  <a:pt x="83" y="0"/>
                  <a:pt x="124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5" name="Freeform 135"/>
          <p:cNvSpPr>
            <a:spLocks/>
          </p:cNvSpPr>
          <p:nvPr/>
        </p:nvSpPr>
        <p:spPr bwMode="auto">
          <a:xfrm>
            <a:off x="7499350" y="1524000"/>
            <a:ext cx="400050" cy="101600"/>
          </a:xfrm>
          <a:custGeom>
            <a:avLst/>
            <a:gdLst/>
            <a:ahLst/>
            <a:cxnLst>
              <a:cxn ang="0">
                <a:pos x="252" y="64"/>
              </a:cxn>
              <a:cxn ang="0">
                <a:pos x="76" y="8"/>
              </a:cxn>
              <a:cxn ang="0">
                <a:pos x="52" y="4"/>
              </a:cxn>
              <a:cxn ang="0">
                <a:pos x="40" y="0"/>
              </a:cxn>
              <a:cxn ang="0">
                <a:pos x="0" y="4"/>
              </a:cxn>
            </a:cxnLst>
            <a:rect l="0" t="0" r="r" b="b"/>
            <a:pathLst>
              <a:path w="252" h="64">
                <a:moveTo>
                  <a:pt x="252" y="64"/>
                </a:moveTo>
                <a:cubicBezTo>
                  <a:pt x="187" y="57"/>
                  <a:pt x="137" y="26"/>
                  <a:pt x="76" y="8"/>
                </a:cubicBezTo>
                <a:cubicBezTo>
                  <a:pt x="68" y="6"/>
                  <a:pt x="60" y="6"/>
                  <a:pt x="52" y="4"/>
                </a:cubicBezTo>
                <a:cubicBezTo>
                  <a:pt x="48" y="3"/>
                  <a:pt x="44" y="1"/>
                  <a:pt x="40" y="0"/>
                </a:cubicBezTo>
                <a:cubicBezTo>
                  <a:pt x="27" y="1"/>
                  <a:pt x="0" y="4"/>
                  <a:pt x="0" y="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6" name="Freeform 136"/>
          <p:cNvSpPr>
            <a:spLocks/>
          </p:cNvSpPr>
          <p:nvPr/>
        </p:nvSpPr>
        <p:spPr bwMode="auto">
          <a:xfrm>
            <a:off x="7486650" y="1428750"/>
            <a:ext cx="4572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64" y="20"/>
              </a:cxn>
              <a:cxn ang="0">
                <a:pos x="288" y="0"/>
              </a:cxn>
            </a:cxnLst>
            <a:rect l="0" t="0" r="r" b="b"/>
            <a:pathLst>
              <a:path w="288" h="48">
                <a:moveTo>
                  <a:pt x="0" y="48"/>
                </a:moveTo>
                <a:cubicBezTo>
                  <a:pt x="54" y="40"/>
                  <a:pt x="111" y="33"/>
                  <a:pt x="164" y="20"/>
                </a:cubicBezTo>
                <a:cubicBezTo>
                  <a:pt x="208" y="9"/>
                  <a:pt x="240" y="0"/>
                  <a:pt x="288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7" name="Freeform 137"/>
          <p:cNvSpPr>
            <a:spLocks/>
          </p:cNvSpPr>
          <p:nvPr/>
        </p:nvSpPr>
        <p:spPr bwMode="auto">
          <a:xfrm>
            <a:off x="7486650" y="1524000"/>
            <a:ext cx="260350" cy="488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36"/>
              </a:cxn>
              <a:cxn ang="0">
                <a:pos x="120" y="80"/>
              </a:cxn>
              <a:cxn ang="0">
                <a:pos x="148" y="116"/>
              </a:cxn>
              <a:cxn ang="0">
                <a:pos x="160" y="164"/>
              </a:cxn>
              <a:cxn ang="0">
                <a:pos x="160" y="308"/>
              </a:cxn>
            </a:cxnLst>
            <a:rect l="0" t="0" r="r" b="b"/>
            <a:pathLst>
              <a:path w="164" h="308">
                <a:moveTo>
                  <a:pt x="0" y="0"/>
                </a:moveTo>
                <a:cubicBezTo>
                  <a:pt x="21" y="14"/>
                  <a:pt x="40" y="23"/>
                  <a:pt x="60" y="36"/>
                </a:cubicBezTo>
                <a:cubicBezTo>
                  <a:pt x="75" y="58"/>
                  <a:pt x="99" y="66"/>
                  <a:pt x="120" y="80"/>
                </a:cubicBezTo>
                <a:cubicBezTo>
                  <a:pt x="139" y="109"/>
                  <a:pt x="129" y="97"/>
                  <a:pt x="148" y="116"/>
                </a:cubicBezTo>
                <a:cubicBezTo>
                  <a:pt x="159" y="148"/>
                  <a:pt x="155" y="132"/>
                  <a:pt x="160" y="164"/>
                </a:cubicBezTo>
                <a:cubicBezTo>
                  <a:pt x="164" y="213"/>
                  <a:pt x="160" y="259"/>
                  <a:pt x="160" y="30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8" name="Freeform 138"/>
          <p:cNvSpPr>
            <a:spLocks/>
          </p:cNvSpPr>
          <p:nvPr/>
        </p:nvSpPr>
        <p:spPr bwMode="auto">
          <a:xfrm>
            <a:off x="7670800" y="2025650"/>
            <a:ext cx="63500" cy="2349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148"/>
              </a:cxn>
            </a:cxnLst>
            <a:rect l="0" t="0" r="r" b="b"/>
            <a:pathLst>
              <a:path w="40" h="148">
                <a:moveTo>
                  <a:pt x="40" y="0"/>
                </a:moveTo>
                <a:cubicBezTo>
                  <a:pt x="33" y="54"/>
                  <a:pt x="24" y="100"/>
                  <a:pt x="0" y="14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5259" name="Freeform 139"/>
          <p:cNvSpPr>
            <a:spLocks/>
          </p:cNvSpPr>
          <p:nvPr/>
        </p:nvSpPr>
        <p:spPr bwMode="auto">
          <a:xfrm>
            <a:off x="7537450" y="2241550"/>
            <a:ext cx="158750" cy="698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60" y="24"/>
              </a:cxn>
              <a:cxn ang="0">
                <a:pos x="88" y="4"/>
              </a:cxn>
              <a:cxn ang="0">
                <a:pos x="100" y="0"/>
              </a:cxn>
            </a:cxnLst>
            <a:rect l="0" t="0" r="r" b="b"/>
            <a:pathLst>
              <a:path w="100" h="44">
                <a:moveTo>
                  <a:pt x="0" y="44"/>
                </a:moveTo>
                <a:cubicBezTo>
                  <a:pt x="23" y="38"/>
                  <a:pt x="41" y="36"/>
                  <a:pt x="60" y="24"/>
                </a:cubicBezTo>
                <a:cubicBezTo>
                  <a:pt x="67" y="19"/>
                  <a:pt x="80" y="8"/>
                  <a:pt x="88" y="4"/>
                </a:cubicBezTo>
                <a:cubicBezTo>
                  <a:pt x="92" y="2"/>
                  <a:pt x="100" y="0"/>
                  <a:pt x="10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0" y="685800"/>
            <a:ext cx="7467600" cy="5334000"/>
            <a:chOff x="762000" y="685800"/>
            <a:chExt cx="7467600" cy="5334000"/>
          </a:xfrm>
        </p:grpSpPr>
        <p:grpSp>
          <p:nvGrpSpPr>
            <p:cNvPr id="7" name="Group 6"/>
            <p:cNvGrpSpPr/>
            <p:nvPr/>
          </p:nvGrpSpPr>
          <p:grpSpPr>
            <a:xfrm>
              <a:off x="838200" y="685800"/>
              <a:ext cx="6477000" cy="4191000"/>
              <a:chOff x="838200" y="685800"/>
              <a:chExt cx="6477000" cy="4191000"/>
            </a:xfrm>
            <a:solidFill>
              <a:srgbClr val="000000"/>
            </a:solidFill>
          </p:grpSpPr>
          <p:grpSp>
            <p:nvGrpSpPr>
              <p:cNvPr id="4" name="Group 3"/>
              <p:cNvGrpSpPr/>
              <p:nvPr/>
            </p:nvGrpSpPr>
            <p:grpSpPr>
              <a:xfrm>
                <a:off x="838200" y="685800"/>
                <a:ext cx="2057400" cy="2895600"/>
                <a:chOff x="838200" y="685800"/>
                <a:chExt cx="2057400" cy="2895600"/>
              </a:xfrm>
              <a:grpFill/>
            </p:grpSpPr>
            <p:sp>
              <p:nvSpPr>
                <p:cNvPr id="5123" name="Oval 3"/>
                <p:cNvSpPr>
                  <a:spLocks noChangeArrowheads="1"/>
                </p:cNvSpPr>
                <p:nvPr/>
              </p:nvSpPr>
              <p:spPr bwMode="auto">
                <a:xfrm>
                  <a:off x="990600" y="3200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4" name="Oval 4"/>
                <p:cNvSpPr>
                  <a:spLocks noChangeArrowheads="1"/>
                </p:cNvSpPr>
                <p:nvPr/>
              </p:nvSpPr>
              <p:spPr bwMode="auto">
                <a:xfrm>
                  <a:off x="2057400" y="1752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5" name="Oval 5"/>
                <p:cNvSpPr>
                  <a:spLocks noChangeArrowheads="1"/>
                </p:cNvSpPr>
                <p:nvPr/>
              </p:nvSpPr>
              <p:spPr bwMode="auto">
                <a:xfrm>
                  <a:off x="1143000" y="685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6" name="Oval 6"/>
                <p:cNvSpPr>
                  <a:spLocks noChangeArrowheads="1"/>
                </p:cNvSpPr>
                <p:nvPr/>
              </p:nvSpPr>
              <p:spPr bwMode="auto">
                <a:xfrm>
                  <a:off x="838200" y="1447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7" name="Oval 7"/>
                <p:cNvSpPr>
                  <a:spLocks noChangeArrowheads="1"/>
                </p:cNvSpPr>
                <p:nvPr/>
              </p:nvSpPr>
              <p:spPr bwMode="auto">
                <a:xfrm>
                  <a:off x="1524000" y="2667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8" name="Oval 8"/>
                <p:cNvSpPr>
                  <a:spLocks noChangeArrowheads="1"/>
                </p:cNvSpPr>
                <p:nvPr/>
              </p:nvSpPr>
              <p:spPr bwMode="auto">
                <a:xfrm>
                  <a:off x="2438400" y="1143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9" name="Oval 9"/>
                <p:cNvSpPr>
                  <a:spLocks noChangeArrowheads="1"/>
                </p:cNvSpPr>
                <p:nvPr/>
              </p:nvSpPr>
              <p:spPr bwMode="auto">
                <a:xfrm>
                  <a:off x="1981200" y="3352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2" name="Oval 12"/>
                <p:cNvSpPr>
                  <a:spLocks noChangeArrowheads="1"/>
                </p:cNvSpPr>
                <p:nvPr/>
              </p:nvSpPr>
              <p:spPr bwMode="auto">
                <a:xfrm>
                  <a:off x="2667000" y="198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3" name="Oval 13"/>
                <p:cNvSpPr>
                  <a:spLocks noChangeArrowheads="1"/>
                </p:cNvSpPr>
                <p:nvPr/>
              </p:nvSpPr>
              <p:spPr bwMode="auto">
                <a:xfrm>
                  <a:off x="2133600" y="2743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37" name="Oval 17"/>
              <p:cNvSpPr>
                <a:spLocks noChangeArrowheads="1"/>
              </p:cNvSpPr>
              <p:nvPr/>
            </p:nvSpPr>
            <p:spPr bwMode="auto">
              <a:xfrm>
                <a:off x="4648200" y="1143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auto">
              <a:xfrm>
                <a:off x="3962400" y="9144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auto">
              <a:xfrm>
                <a:off x="3886200" y="1600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6" name="Oval 26"/>
              <p:cNvSpPr>
                <a:spLocks noChangeArrowheads="1"/>
              </p:cNvSpPr>
              <p:nvPr/>
            </p:nvSpPr>
            <p:spPr bwMode="auto">
              <a:xfrm>
                <a:off x="5334000" y="14478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3733800" y="2057400"/>
                <a:ext cx="3581400" cy="2819400"/>
                <a:chOff x="3733800" y="2057400"/>
                <a:chExt cx="3581400" cy="2819400"/>
              </a:xfrm>
              <a:grpFill/>
            </p:grpSpPr>
            <p:sp>
              <p:nvSpPr>
                <p:cNvPr id="5134" name="Oval 14"/>
                <p:cNvSpPr>
                  <a:spLocks noChangeArrowheads="1"/>
                </p:cNvSpPr>
                <p:nvPr/>
              </p:nvSpPr>
              <p:spPr bwMode="auto">
                <a:xfrm>
                  <a:off x="5181600" y="3581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5" name="Oval 15"/>
                <p:cNvSpPr>
                  <a:spLocks noChangeArrowheads="1"/>
                </p:cNvSpPr>
                <p:nvPr/>
              </p:nvSpPr>
              <p:spPr bwMode="auto">
                <a:xfrm>
                  <a:off x="5105400" y="2819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6" name="Oval 16"/>
                <p:cNvSpPr>
                  <a:spLocks noChangeArrowheads="1"/>
                </p:cNvSpPr>
                <p:nvPr/>
              </p:nvSpPr>
              <p:spPr bwMode="auto">
                <a:xfrm>
                  <a:off x="4800600" y="2057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0" name="Oval 20"/>
                <p:cNvSpPr>
                  <a:spLocks noChangeArrowheads="1"/>
                </p:cNvSpPr>
                <p:nvPr/>
              </p:nvSpPr>
              <p:spPr bwMode="auto">
                <a:xfrm>
                  <a:off x="4038600" y="2209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1" name="Oval 21"/>
                <p:cNvSpPr>
                  <a:spLocks noChangeArrowheads="1"/>
                </p:cNvSpPr>
                <p:nvPr/>
              </p:nvSpPr>
              <p:spPr bwMode="auto">
                <a:xfrm>
                  <a:off x="3962400" y="2971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2" name="Oval 22"/>
                <p:cNvSpPr>
                  <a:spLocks noChangeArrowheads="1"/>
                </p:cNvSpPr>
                <p:nvPr/>
              </p:nvSpPr>
              <p:spPr bwMode="auto">
                <a:xfrm>
                  <a:off x="4191000" y="3505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3" name="Oval 23"/>
                <p:cNvSpPr>
                  <a:spLocks noChangeArrowheads="1"/>
                </p:cNvSpPr>
                <p:nvPr/>
              </p:nvSpPr>
              <p:spPr bwMode="auto">
                <a:xfrm>
                  <a:off x="37338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4" name="Oval 24"/>
                <p:cNvSpPr>
                  <a:spLocks noChangeArrowheads="1"/>
                </p:cNvSpPr>
                <p:nvPr/>
              </p:nvSpPr>
              <p:spPr bwMode="auto">
                <a:xfrm>
                  <a:off x="66294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5" name="Oval 25"/>
                <p:cNvSpPr>
                  <a:spLocks noChangeArrowheads="1"/>
                </p:cNvSpPr>
                <p:nvPr/>
              </p:nvSpPr>
              <p:spPr bwMode="auto">
                <a:xfrm>
                  <a:off x="60960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7" name="Oval 27"/>
                <p:cNvSpPr>
                  <a:spLocks noChangeArrowheads="1"/>
                </p:cNvSpPr>
                <p:nvPr/>
              </p:nvSpPr>
              <p:spPr bwMode="auto">
                <a:xfrm>
                  <a:off x="5486400" y="2362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8" name="Oval 28"/>
                <p:cNvSpPr>
                  <a:spLocks noChangeArrowheads="1"/>
                </p:cNvSpPr>
                <p:nvPr/>
              </p:nvSpPr>
              <p:spPr bwMode="auto">
                <a:xfrm>
                  <a:off x="5638800" y="3962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9" name="Oval 29"/>
                <p:cNvSpPr>
                  <a:spLocks noChangeArrowheads="1"/>
                </p:cNvSpPr>
                <p:nvPr/>
              </p:nvSpPr>
              <p:spPr bwMode="auto">
                <a:xfrm>
                  <a:off x="5181600" y="4191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0" name="Oval 30"/>
                <p:cNvSpPr>
                  <a:spLocks noChangeArrowheads="1"/>
                </p:cNvSpPr>
                <p:nvPr/>
              </p:nvSpPr>
              <p:spPr bwMode="auto">
                <a:xfrm>
                  <a:off x="6019800" y="2362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2" name="Oval 32"/>
                <p:cNvSpPr>
                  <a:spLocks noChangeArrowheads="1"/>
                </p:cNvSpPr>
                <p:nvPr/>
              </p:nvSpPr>
              <p:spPr bwMode="auto">
                <a:xfrm>
                  <a:off x="6172200" y="3276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3" name="Oval 33"/>
                <p:cNvSpPr>
                  <a:spLocks noChangeArrowheads="1"/>
                </p:cNvSpPr>
                <p:nvPr/>
              </p:nvSpPr>
              <p:spPr bwMode="auto">
                <a:xfrm>
                  <a:off x="6324600" y="28194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4" name="Oval 34"/>
                <p:cNvSpPr>
                  <a:spLocks noChangeArrowheads="1"/>
                </p:cNvSpPr>
                <p:nvPr/>
              </p:nvSpPr>
              <p:spPr bwMode="auto">
                <a:xfrm>
                  <a:off x="6553200" y="22860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8" name="Oval 38"/>
                <p:cNvSpPr>
                  <a:spLocks noChangeArrowheads="1"/>
                </p:cNvSpPr>
                <p:nvPr/>
              </p:nvSpPr>
              <p:spPr bwMode="auto">
                <a:xfrm>
                  <a:off x="7086600" y="3505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59" name="Oval 39"/>
                <p:cNvSpPr>
                  <a:spLocks noChangeArrowheads="1"/>
                </p:cNvSpPr>
                <p:nvPr/>
              </p:nvSpPr>
              <p:spPr bwMode="auto">
                <a:xfrm>
                  <a:off x="6934200" y="2514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0" name="Oval 40"/>
                <p:cNvSpPr>
                  <a:spLocks noChangeArrowheads="1"/>
                </p:cNvSpPr>
                <p:nvPr/>
              </p:nvSpPr>
              <p:spPr bwMode="auto">
                <a:xfrm>
                  <a:off x="7162800" y="2743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1" name="Oval 41"/>
                <p:cNvSpPr>
                  <a:spLocks noChangeArrowheads="1"/>
                </p:cNvSpPr>
                <p:nvPr/>
              </p:nvSpPr>
              <p:spPr bwMode="auto">
                <a:xfrm>
                  <a:off x="7162800" y="3124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5" name="Oval 45"/>
                <p:cNvSpPr>
                  <a:spLocks noChangeArrowheads="1"/>
                </p:cNvSpPr>
                <p:nvPr/>
              </p:nvSpPr>
              <p:spPr bwMode="auto">
                <a:xfrm>
                  <a:off x="7010400" y="4648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6096000" y="685800"/>
              <a:ext cx="2133600" cy="1676400"/>
              <a:chOff x="6096000" y="685800"/>
              <a:chExt cx="2133600" cy="1676400"/>
            </a:xfrm>
            <a:solidFill>
              <a:srgbClr val="000000"/>
            </a:solidFill>
          </p:grpSpPr>
          <p:sp>
            <p:nvSpPr>
              <p:cNvPr id="5151" name="Oval 31"/>
              <p:cNvSpPr>
                <a:spLocks noChangeArrowheads="1"/>
              </p:cNvSpPr>
              <p:nvPr/>
            </p:nvSpPr>
            <p:spPr bwMode="auto">
              <a:xfrm>
                <a:off x="6096000" y="1676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55" name="Oval 35"/>
              <p:cNvSpPr>
                <a:spLocks noChangeArrowheads="1"/>
              </p:cNvSpPr>
              <p:nvPr/>
            </p:nvSpPr>
            <p:spPr bwMode="auto">
              <a:xfrm>
                <a:off x="7162800" y="19050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56" name="Oval 36"/>
              <p:cNvSpPr>
                <a:spLocks noChangeArrowheads="1"/>
              </p:cNvSpPr>
              <p:nvPr/>
            </p:nvSpPr>
            <p:spPr bwMode="auto">
              <a:xfrm>
                <a:off x="7391400" y="1447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57" name="Oval 37"/>
              <p:cNvSpPr>
                <a:spLocks noChangeArrowheads="1"/>
              </p:cNvSpPr>
              <p:nvPr/>
            </p:nvSpPr>
            <p:spPr bwMode="auto">
              <a:xfrm>
                <a:off x="7696200" y="914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2" name="Oval 42"/>
              <p:cNvSpPr>
                <a:spLocks noChangeArrowheads="1"/>
              </p:cNvSpPr>
              <p:nvPr/>
            </p:nvSpPr>
            <p:spPr bwMode="auto">
              <a:xfrm>
                <a:off x="7467600" y="2209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3" name="Oval 43"/>
              <p:cNvSpPr>
                <a:spLocks noChangeArrowheads="1"/>
              </p:cNvSpPr>
              <p:nvPr/>
            </p:nvSpPr>
            <p:spPr bwMode="auto">
              <a:xfrm>
                <a:off x="8077200" y="685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4" name="Oval 44"/>
              <p:cNvSpPr>
                <a:spLocks noChangeArrowheads="1"/>
              </p:cNvSpPr>
              <p:nvPr/>
            </p:nvSpPr>
            <p:spPr bwMode="auto">
              <a:xfrm>
                <a:off x="7924800" y="13716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6" name="Oval 46"/>
              <p:cNvSpPr>
                <a:spLocks noChangeArrowheads="1"/>
              </p:cNvSpPr>
              <p:nvPr/>
            </p:nvSpPr>
            <p:spPr bwMode="auto">
              <a:xfrm>
                <a:off x="7696200" y="1981200"/>
                <a:ext cx="76200" cy="762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auto">
              <a:xfrm>
                <a:off x="7848600" y="1600200"/>
                <a:ext cx="76200" cy="76200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62000" y="2743200"/>
              <a:ext cx="7467600" cy="3276600"/>
              <a:chOff x="762000" y="2743200"/>
              <a:chExt cx="7467600" cy="3276600"/>
            </a:xfrm>
            <a:solidFill>
              <a:srgbClr val="000000"/>
            </a:solidFill>
          </p:grpSpPr>
          <p:sp>
            <p:nvSpPr>
              <p:cNvPr id="5130" name="Oval 10"/>
              <p:cNvSpPr>
                <a:spLocks noChangeArrowheads="1"/>
              </p:cNvSpPr>
              <p:nvPr/>
            </p:nvSpPr>
            <p:spPr bwMode="auto">
              <a:xfrm>
                <a:off x="2743200" y="3429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1" name="Oval 11"/>
              <p:cNvSpPr>
                <a:spLocks noChangeArrowheads="1"/>
              </p:cNvSpPr>
              <p:nvPr/>
            </p:nvSpPr>
            <p:spPr bwMode="auto">
              <a:xfrm>
                <a:off x="2819400" y="2743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762000" y="4419600"/>
                <a:ext cx="7467600" cy="1600200"/>
                <a:chOff x="762000" y="4419600"/>
                <a:chExt cx="7467600" cy="1600200"/>
              </a:xfrm>
              <a:grpFill/>
            </p:grpSpPr>
            <p:sp>
              <p:nvSpPr>
                <p:cNvPr id="5260" name="Oval 140"/>
                <p:cNvSpPr>
                  <a:spLocks noChangeArrowheads="1"/>
                </p:cNvSpPr>
                <p:nvPr/>
              </p:nvSpPr>
              <p:spPr bwMode="auto">
                <a:xfrm>
                  <a:off x="762000" y="4419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1" name="Oval 141"/>
                <p:cNvSpPr>
                  <a:spLocks noChangeArrowheads="1"/>
                </p:cNvSpPr>
                <p:nvPr/>
              </p:nvSpPr>
              <p:spPr bwMode="auto">
                <a:xfrm>
                  <a:off x="3276600" y="5334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2" name="Oval 142"/>
                <p:cNvSpPr>
                  <a:spLocks noChangeArrowheads="1"/>
                </p:cNvSpPr>
                <p:nvPr/>
              </p:nvSpPr>
              <p:spPr bwMode="auto">
                <a:xfrm>
                  <a:off x="6324600" y="5638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3" name="Oval 143"/>
                <p:cNvSpPr>
                  <a:spLocks noChangeArrowheads="1"/>
                </p:cNvSpPr>
                <p:nvPr/>
              </p:nvSpPr>
              <p:spPr bwMode="auto">
                <a:xfrm>
                  <a:off x="8001000" y="579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1080272" y="6102489"/>
            <a:ext cx="7151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Corbel"/>
                <a:cs typeface="Corbel"/>
              </a:rPr>
              <a:t>Planar = can draw without crossing edges</a:t>
            </a:r>
          </a:p>
        </p:txBody>
      </p:sp>
    </p:spTree>
    <p:extLst>
      <p:ext uri="{BB962C8B-B14F-4D97-AF65-F5344CB8AC3E}">
        <p14:creationId xmlns:p14="http://schemas.microsoft.com/office/powerpoint/2010/main" val="991537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ited-states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134100"/>
          </a:xfrm>
          <a:prstGeom prst="rect">
            <a:avLst/>
          </a:prstGeom>
          <a:noFill/>
        </p:spPr>
      </p:pic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990600" y="3200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057400" y="1752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1143000" y="685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838200" y="1447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1524000" y="2667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2438400" y="1143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1981200" y="3352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2743200" y="3429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819400" y="2743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2133600" y="2743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5181600" y="3581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5105400" y="2819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4800600" y="2057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4648200" y="1143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auto">
          <a:xfrm>
            <a:off x="3962400" y="914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3886200" y="1600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2" name="Oval 20"/>
          <p:cNvSpPr>
            <a:spLocks noChangeArrowheads="1"/>
          </p:cNvSpPr>
          <p:nvPr/>
        </p:nvSpPr>
        <p:spPr bwMode="auto">
          <a:xfrm>
            <a:off x="4038600" y="2209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3" name="Oval 21"/>
          <p:cNvSpPr>
            <a:spLocks noChangeArrowheads="1"/>
          </p:cNvSpPr>
          <p:nvPr/>
        </p:nvSpPr>
        <p:spPr bwMode="auto">
          <a:xfrm>
            <a:off x="3962400" y="2971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4" name="Oval 22"/>
          <p:cNvSpPr>
            <a:spLocks noChangeArrowheads="1"/>
          </p:cNvSpPr>
          <p:nvPr/>
        </p:nvSpPr>
        <p:spPr bwMode="auto">
          <a:xfrm>
            <a:off x="4191000" y="3505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5" name="Oval 23"/>
          <p:cNvSpPr>
            <a:spLocks noChangeArrowheads="1"/>
          </p:cNvSpPr>
          <p:nvPr/>
        </p:nvSpPr>
        <p:spPr bwMode="auto">
          <a:xfrm>
            <a:off x="37338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6" name="Oval 24"/>
          <p:cNvSpPr>
            <a:spLocks noChangeArrowheads="1"/>
          </p:cNvSpPr>
          <p:nvPr/>
        </p:nvSpPr>
        <p:spPr bwMode="auto">
          <a:xfrm>
            <a:off x="66294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7" name="Oval 25"/>
          <p:cNvSpPr>
            <a:spLocks noChangeArrowheads="1"/>
          </p:cNvSpPr>
          <p:nvPr/>
        </p:nvSpPr>
        <p:spPr bwMode="auto">
          <a:xfrm>
            <a:off x="60960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5334000" y="1447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099" name="Oval 27"/>
          <p:cNvSpPr>
            <a:spLocks noChangeArrowheads="1"/>
          </p:cNvSpPr>
          <p:nvPr/>
        </p:nvSpPr>
        <p:spPr bwMode="auto">
          <a:xfrm>
            <a:off x="5486400" y="2362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0" name="Oval 28"/>
          <p:cNvSpPr>
            <a:spLocks noChangeArrowheads="1"/>
          </p:cNvSpPr>
          <p:nvPr/>
        </p:nvSpPr>
        <p:spPr bwMode="auto">
          <a:xfrm>
            <a:off x="5638800" y="3962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1" name="Oval 29"/>
          <p:cNvSpPr>
            <a:spLocks noChangeArrowheads="1"/>
          </p:cNvSpPr>
          <p:nvPr/>
        </p:nvSpPr>
        <p:spPr bwMode="auto">
          <a:xfrm>
            <a:off x="5181600" y="4191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2" name="Oval 30"/>
          <p:cNvSpPr>
            <a:spLocks noChangeArrowheads="1"/>
          </p:cNvSpPr>
          <p:nvPr/>
        </p:nvSpPr>
        <p:spPr bwMode="auto">
          <a:xfrm>
            <a:off x="6019800" y="2362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>
            <a:off x="6096000" y="1676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auto">
          <a:xfrm>
            <a:off x="6172200" y="3276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6" name="Oval 34"/>
          <p:cNvSpPr>
            <a:spLocks noChangeArrowheads="1"/>
          </p:cNvSpPr>
          <p:nvPr/>
        </p:nvSpPr>
        <p:spPr bwMode="auto">
          <a:xfrm>
            <a:off x="6553200" y="2286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7" name="Oval 35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8" name="Oval 36"/>
          <p:cNvSpPr>
            <a:spLocks noChangeArrowheads="1"/>
          </p:cNvSpPr>
          <p:nvPr/>
        </p:nvSpPr>
        <p:spPr bwMode="auto">
          <a:xfrm>
            <a:off x="7391400" y="1447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09" name="Oval 37"/>
          <p:cNvSpPr>
            <a:spLocks noChangeArrowheads="1"/>
          </p:cNvSpPr>
          <p:nvPr/>
        </p:nvSpPr>
        <p:spPr bwMode="auto">
          <a:xfrm>
            <a:off x="7696200" y="914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0" name="Oval 38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1" name="Oval 39"/>
          <p:cNvSpPr>
            <a:spLocks noChangeArrowheads="1"/>
          </p:cNvSpPr>
          <p:nvPr/>
        </p:nvSpPr>
        <p:spPr bwMode="auto">
          <a:xfrm>
            <a:off x="6934200" y="2514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2" name="Oval 40"/>
          <p:cNvSpPr>
            <a:spLocks noChangeArrowheads="1"/>
          </p:cNvSpPr>
          <p:nvPr/>
        </p:nvSpPr>
        <p:spPr bwMode="auto">
          <a:xfrm>
            <a:off x="7162800" y="2743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3" name="Oval 41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4" name="Oval 42"/>
          <p:cNvSpPr>
            <a:spLocks noChangeArrowheads="1"/>
          </p:cNvSpPr>
          <p:nvPr/>
        </p:nvSpPr>
        <p:spPr bwMode="auto">
          <a:xfrm>
            <a:off x="7467600" y="2209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5" name="Oval 43"/>
          <p:cNvSpPr>
            <a:spLocks noChangeArrowheads="1"/>
          </p:cNvSpPr>
          <p:nvPr/>
        </p:nvSpPr>
        <p:spPr bwMode="auto">
          <a:xfrm>
            <a:off x="8077200" y="6858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6" name="Oval 44"/>
          <p:cNvSpPr>
            <a:spLocks noChangeArrowheads="1"/>
          </p:cNvSpPr>
          <p:nvPr/>
        </p:nvSpPr>
        <p:spPr bwMode="auto">
          <a:xfrm>
            <a:off x="7924800" y="1371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7" name="Oval 45"/>
          <p:cNvSpPr>
            <a:spLocks noChangeArrowheads="1"/>
          </p:cNvSpPr>
          <p:nvPr/>
        </p:nvSpPr>
        <p:spPr bwMode="auto">
          <a:xfrm>
            <a:off x="7010400" y="4648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8" name="Oval 46"/>
          <p:cNvSpPr>
            <a:spLocks noChangeArrowheads="1"/>
          </p:cNvSpPr>
          <p:nvPr/>
        </p:nvSpPr>
        <p:spPr bwMode="auto">
          <a:xfrm>
            <a:off x="7696200" y="198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19" name="Oval 47"/>
          <p:cNvSpPr>
            <a:spLocks noChangeArrowheads="1"/>
          </p:cNvSpPr>
          <p:nvPr/>
        </p:nvSpPr>
        <p:spPr bwMode="auto">
          <a:xfrm>
            <a:off x="7848600" y="1600200"/>
            <a:ext cx="76200" cy="76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1" name="Freeform 49"/>
          <p:cNvSpPr>
            <a:spLocks/>
          </p:cNvSpPr>
          <p:nvPr/>
        </p:nvSpPr>
        <p:spPr bwMode="auto">
          <a:xfrm>
            <a:off x="1139825" y="2825750"/>
            <a:ext cx="482600" cy="479425"/>
          </a:xfrm>
          <a:custGeom>
            <a:avLst/>
            <a:gdLst/>
            <a:ahLst/>
            <a:cxnLst>
              <a:cxn ang="0">
                <a:pos x="0" y="302"/>
              </a:cxn>
              <a:cxn ang="0">
                <a:pos x="195" y="63"/>
              </a:cxn>
              <a:cxn ang="0">
                <a:pos x="301" y="1"/>
              </a:cxn>
              <a:cxn ang="0">
                <a:pos x="292" y="1"/>
              </a:cxn>
            </a:cxnLst>
            <a:rect l="0" t="0" r="r" b="b"/>
            <a:pathLst>
              <a:path w="304" h="302">
                <a:moveTo>
                  <a:pt x="0" y="302"/>
                </a:moveTo>
                <a:cubicBezTo>
                  <a:pt x="46" y="192"/>
                  <a:pt x="112" y="146"/>
                  <a:pt x="195" y="63"/>
                </a:cubicBezTo>
                <a:cubicBezTo>
                  <a:pt x="227" y="31"/>
                  <a:pt x="264" y="20"/>
                  <a:pt x="301" y="1"/>
                </a:cubicBezTo>
                <a:cubicBezTo>
                  <a:pt x="304" y="0"/>
                  <a:pt x="295" y="1"/>
                  <a:pt x="292" y="1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3" name="Freeform 51"/>
          <p:cNvSpPr>
            <a:spLocks/>
          </p:cNvSpPr>
          <p:nvPr/>
        </p:nvSpPr>
        <p:spPr bwMode="auto">
          <a:xfrm>
            <a:off x="842963" y="1646238"/>
            <a:ext cx="239712" cy="1574800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36" y="115"/>
              </a:cxn>
              <a:cxn ang="0">
                <a:pos x="1" y="310"/>
              </a:cxn>
              <a:cxn ang="0">
                <a:pos x="27" y="602"/>
              </a:cxn>
              <a:cxn ang="0">
                <a:pos x="63" y="718"/>
              </a:cxn>
              <a:cxn ang="0">
                <a:pos x="98" y="771"/>
              </a:cxn>
              <a:cxn ang="0">
                <a:pos x="151" y="992"/>
              </a:cxn>
            </a:cxnLst>
            <a:rect l="0" t="0" r="r" b="b"/>
            <a:pathLst>
              <a:path w="151" h="992">
                <a:moveTo>
                  <a:pt x="72" y="0"/>
                </a:moveTo>
                <a:cubicBezTo>
                  <a:pt x="64" y="47"/>
                  <a:pt x="57" y="73"/>
                  <a:pt x="36" y="115"/>
                </a:cubicBezTo>
                <a:cubicBezTo>
                  <a:pt x="25" y="180"/>
                  <a:pt x="12" y="245"/>
                  <a:pt x="1" y="310"/>
                </a:cubicBezTo>
                <a:cubicBezTo>
                  <a:pt x="15" y="407"/>
                  <a:pt x="0" y="508"/>
                  <a:pt x="27" y="602"/>
                </a:cubicBezTo>
                <a:cubicBezTo>
                  <a:pt x="38" y="641"/>
                  <a:pt x="50" y="680"/>
                  <a:pt x="63" y="718"/>
                </a:cubicBezTo>
                <a:cubicBezTo>
                  <a:pt x="70" y="738"/>
                  <a:pt x="91" y="751"/>
                  <a:pt x="98" y="771"/>
                </a:cubicBezTo>
                <a:cubicBezTo>
                  <a:pt x="121" y="839"/>
                  <a:pt x="151" y="920"/>
                  <a:pt x="151" y="99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4" name="Freeform 52"/>
          <p:cNvSpPr>
            <a:spLocks/>
          </p:cNvSpPr>
          <p:nvPr/>
        </p:nvSpPr>
        <p:spPr bwMode="auto">
          <a:xfrm>
            <a:off x="955675" y="858838"/>
            <a:ext cx="311150" cy="679450"/>
          </a:xfrm>
          <a:custGeom>
            <a:avLst/>
            <a:gdLst/>
            <a:ahLst/>
            <a:cxnLst>
              <a:cxn ang="0">
                <a:pos x="196" y="0"/>
              </a:cxn>
              <a:cxn ang="0">
                <a:pos x="116" y="159"/>
              </a:cxn>
              <a:cxn ang="0">
                <a:pos x="80" y="212"/>
              </a:cxn>
              <a:cxn ang="0">
                <a:pos x="27" y="345"/>
              </a:cxn>
              <a:cxn ang="0">
                <a:pos x="1" y="425"/>
              </a:cxn>
              <a:cxn ang="0">
                <a:pos x="1" y="416"/>
              </a:cxn>
            </a:cxnLst>
            <a:rect l="0" t="0" r="r" b="b"/>
            <a:pathLst>
              <a:path w="196" h="428">
                <a:moveTo>
                  <a:pt x="196" y="0"/>
                </a:moveTo>
                <a:cubicBezTo>
                  <a:pt x="161" y="52"/>
                  <a:pt x="136" y="100"/>
                  <a:pt x="116" y="159"/>
                </a:cubicBezTo>
                <a:cubicBezTo>
                  <a:pt x="109" y="179"/>
                  <a:pt x="80" y="212"/>
                  <a:pt x="80" y="212"/>
                </a:cubicBezTo>
                <a:cubicBezTo>
                  <a:pt x="65" y="260"/>
                  <a:pt x="43" y="297"/>
                  <a:pt x="27" y="345"/>
                </a:cubicBezTo>
                <a:cubicBezTo>
                  <a:pt x="18" y="370"/>
                  <a:pt x="12" y="400"/>
                  <a:pt x="1" y="425"/>
                </a:cubicBezTo>
                <a:cubicBezTo>
                  <a:pt x="0" y="428"/>
                  <a:pt x="1" y="419"/>
                  <a:pt x="1" y="4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5" name="Freeform 53"/>
          <p:cNvSpPr>
            <a:spLocks/>
          </p:cNvSpPr>
          <p:nvPr/>
        </p:nvSpPr>
        <p:spPr bwMode="auto">
          <a:xfrm>
            <a:off x="1012825" y="1574800"/>
            <a:ext cx="1154113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4" y="98"/>
              </a:cxn>
              <a:cxn ang="0">
                <a:pos x="470" y="133"/>
              </a:cxn>
              <a:cxn ang="0">
                <a:pos x="603" y="151"/>
              </a:cxn>
              <a:cxn ang="0">
                <a:pos x="727" y="195"/>
              </a:cxn>
            </a:cxnLst>
            <a:rect l="0" t="0" r="r" b="b"/>
            <a:pathLst>
              <a:path w="727" h="195">
                <a:moveTo>
                  <a:pt x="0" y="0"/>
                </a:moveTo>
                <a:cubicBezTo>
                  <a:pt x="117" y="53"/>
                  <a:pt x="227" y="83"/>
                  <a:pt x="354" y="98"/>
                </a:cubicBezTo>
                <a:cubicBezTo>
                  <a:pt x="393" y="108"/>
                  <a:pt x="431" y="126"/>
                  <a:pt x="470" y="133"/>
                </a:cubicBezTo>
                <a:cubicBezTo>
                  <a:pt x="514" y="141"/>
                  <a:pt x="559" y="145"/>
                  <a:pt x="603" y="151"/>
                </a:cubicBezTo>
                <a:cubicBezTo>
                  <a:pt x="641" y="164"/>
                  <a:pt x="689" y="195"/>
                  <a:pt x="727" y="19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6" name="Freeform 54"/>
          <p:cNvSpPr>
            <a:spLocks/>
          </p:cNvSpPr>
          <p:nvPr/>
        </p:nvSpPr>
        <p:spPr bwMode="auto">
          <a:xfrm>
            <a:off x="1631950" y="1898650"/>
            <a:ext cx="549275" cy="844550"/>
          </a:xfrm>
          <a:custGeom>
            <a:avLst/>
            <a:gdLst/>
            <a:ahLst/>
            <a:cxnLst>
              <a:cxn ang="0">
                <a:pos x="346" y="0"/>
              </a:cxn>
              <a:cxn ang="0">
                <a:pos x="239" y="80"/>
              </a:cxn>
              <a:cxn ang="0">
                <a:pos x="221" y="107"/>
              </a:cxn>
              <a:cxn ang="0">
                <a:pos x="168" y="151"/>
              </a:cxn>
              <a:cxn ang="0">
                <a:pos x="97" y="266"/>
              </a:cxn>
              <a:cxn ang="0">
                <a:pos x="35" y="435"/>
              </a:cxn>
              <a:cxn ang="0">
                <a:pos x="18" y="532"/>
              </a:cxn>
            </a:cxnLst>
            <a:rect l="0" t="0" r="r" b="b"/>
            <a:pathLst>
              <a:path w="346" h="532">
                <a:moveTo>
                  <a:pt x="346" y="0"/>
                </a:moveTo>
                <a:cubicBezTo>
                  <a:pt x="310" y="27"/>
                  <a:pt x="275" y="53"/>
                  <a:pt x="239" y="80"/>
                </a:cubicBezTo>
                <a:cubicBezTo>
                  <a:pt x="230" y="86"/>
                  <a:pt x="228" y="99"/>
                  <a:pt x="221" y="107"/>
                </a:cubicBezTo>
                <a:cubicBezTo>
                  <a:pt x="200" y="132"/>
                  <a:pt x="194" y="134"/>
                  <a:pt x="168" y="151"/>
                </a:cubicBezTo>
                <a:cubicBezTo>
                  <a:pt x="148" y="192"/>
                  <a:pt x="123" y="229"/>
                  <a:pt x="97" y="266"/>
                </a:cubicBezTo>
                <a:cubicBezTo>
                  <a:pt x="65" y="312"/>
                  <a:pt x="52" y="381"/>
                  <a:pt x="35" y="435"/>
                </a:cubicBezTo>
                <a:cubicBezTo>
                  <a:pt x="28" y="458"/>
                  <a:pt x="0" y="514"/>
                  <a:pt x="18" y="53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7" name="Freeform 55"/>
          <p:cNvSpPr>
            <a:spLocks/>
          </p:cNvSpPr>
          <p:nvPr/>
        </p:nvSpPr>
        <p:spPr bwMode="auto">
          <a:xfrm>
            <a:off x="1646238" y="2827338"/>
            <a:ext cx="442912" cy="627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7" y="169"/>
              </a:cxn>
              <a:cxn ang="0">
                <a:pos x="221" y="337"/>
              </a:cxn>
              <a:cxn ang="0">
                <a:pos x="275" y="390"/>
              </a:cxn>
            </a:cxnLst>
            <a:rect l="0" t="0" r="r" b="b"/>
            <a:pathLst>
              <a:path w="279" h="395">
                <a:moveTo>
                  <a:pt x="0" y="0"/>
                </a:moveTo>
                <a:cubicBezTo>
                  <a:pt x="34" y="78"/>
                  <a:pt x="59" y="102"/>
                  <a:pt x="97" y="169"/>
                </a:cubicBezTo>
                <a:cubicBezTo>
                  <a:pt x="135" y="236"/>
                  <a:pt x="167" y="283"/>
                  <a:pt x="221" y="337"/>
                </a:cubicBezTo>
                <a:cubicBezTo>
                  <a:pt x="279" y="395"/>
                  <a:pt x="230" y="390"/>
                  <a:pt x="275" y="39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8" name="Freeform 56"/>
          <p:cNvSpPr>
            <a:spLocks/>
          </p:cNvSpPr>
          <p:nvPr/>
        </p:nvSpPr>
        <p:spPr bwMode="auto">
          <a:xfrm>
            <a:off x="1111250" y="3319463"/>
            <a:ext cx="919163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142"/>
              </a:cxn>
              <a:cxn ang="0">
                <a:pos x="319" y="266"/>
              </a:cxn>
              <a:cxn ang="0">
                <a:pos x="417" y="240"/>
              </a:cxn>
              <a:cxn ang="0">
                <a:pos x="549" y="151"/>
              </a:cxn>
              <a:cxn ang="0">
                <a:pos x="576" y="133"/>
              </a:cxn>
            </a:cxnLst>
            <a:rect l="0" t="0" r="r" b="b"/>
            <a:pathLst>
              <a:path w="579" h="266">
                <a:moveTo>
                  <a:pt x="0" y="0"/>
                </a:moveTo>
                <a:cubicBezTo>
                  <a:pt x="3" y="5"/>
                  <a:pt x="53" y="109"/>
                  <a:pt x="80" y="142"/>
                </a:cubicBezTo>
                <a:cubicBezTo>
                  <a:pt x="140" y="215"/>
                  <a:pt x="229" y="251"/>
                  <a:pt x="319" y="266"/>
                </a:cubicBezTo>
                <a:cubicBezTo>
                  <a:pt x="399" y="246"/>
                  <a:pt x="367" y="255"/>
                  <a:pt x="417" y="240"/>
                </a:cubicBezTo>
                <a:cubicBezTo>
                  <a:pt x="444" y="221"/>
                  <a:pt x="516" y="162"/>
                  <a:pt x="549" y="151"/>
                </a:cubicBezTo>
                <a:cubicBezTo>
                  <a:pt x="579" y="141"/>
                  <a:pt x="576" y="151"/>
                  <a:pt x="576" y="13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29" name="Freeform 57"/>
          <p:cNvSpPr>
            <a:spLocks/>
          </p:cNvSpPr>
          <p:nvPr/>
        </p:nvSpPr>
        <p:spPr bwMode="auto">
          <a:xfrm>
            <a:off x="2109788" y="2870200"/>
            <a:ext cx="155575" cy="547688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89" y="97"/>
              </a:cxn>
              <a:cxn ang="0">
                <a:pos x="45" y="266"/>
              </a:cxn>
              <a:cxn ang="0">
                <a:pos x="0" y="345"/>
              </a:cxn>
            </a:cxnLst>
            <a:rect l="0" t="0" r="r" b="b"/>
            <a:pathLst>
              <a:path w="98" h="345">
                <a:moveTo>
                  <a:pt x="98" y="0"/>
                </a:moveTo>
                <a:cubicBezTo>
                  <a:pt x="95" y="32"/>
                  <a:pt x="94" y="65"/>
                  <a:pt x="89" y="97"/>
                </a:cubicBezTo>
                <a:cubicBezTo>
                  <a:pt x="80" y="152"/>
                  <a:pt x="62" y="212"/>
                  <a:pt x="45" y="266"/>
                </a:cubicBezTo>
                <a:cubicBezTo>
                  <a:pt x="35" y="297"/>
                  <a:pt x="36" y="345"/>
                  <a:pt x="0" y="34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0" name="Freeform 58"/>
          <p:cNvSpPr>
            <a:spLocks/>
          </p:cNvSpPr>
          <p:nvPr/>
        </p:nvSpPr>
        <p:spPr bwMode="auto">
          <a:xfrm>
            <a:off x="1646238" y="2743200"/>
            <a:ext cx="590550" cy="12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44"/>
              </a:cxn>
              <a:cxn ang="0">
                <a:pos x="372" y="80"/>
              </a:cxn>
            </a:cxnLst>
            <a:rect l="0" t="0" r="r" b="b"/>
            <a:pathLst>
              <a:path w="372" h="80">
                <a:moveTo>
                  <a:pt x="0" y="0"/>
                </a:moveTo>
                <a:cubicBezTo>
                  <a:pt x="113" y="8"/>
                  <a:pt x="217" y="25"/>
                  <a:pt x="328" y="44"/>
                </a:cubicBezTo>
                <a:cubicBezTo>
                  <a:pt x="361" y="67"/>
                  <a:pt x="347" y="55"/>
                  <a:pt x="372" y="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1" name="Freeform 59"/>
          <p:cNvSpPr>
            <a:spLocks/>
          </p:cNvSpPr>
          <p:nvPr/>
        </p:nvSpPr>
        <p:spPr bwMode="auto">
          <a:xfrm>
            <a:off x="2193925" y="1912938"/>
            <a:ext cx="98425" cy="91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" y="231"/>
              </a:cxn>
              <a:cxn ang="0">
                <a:pos x="62" y="443"/>
              </a:cxn>
              <a:cxn ang="0">
                <a:pos x="45" y="550"/>
              </a:cxn>
              <a:cxn ang="0">
                <a:pos x="36" y="576"/>
              </a:cxn>
            </a:cxnLst>
            <a:rect l="0" t="0" r="r" b="b"/>
            <a:pathLst>
              <a:path w="62" h="576">
                <a:moveTo>
                  <a:pt x="0" y="0"/>
                </a:moveTo>
                <a:cubicBezTo>
                  <a:pt x="20" y="77"/>
                  <a:pt x="38" y="153"/>
                  <a:pt x="54" y="231"/>
                </a:cubicBezTo>
                <a:cubicBezTo>
                  <a:pt x="57" y="302"/>
                  <a:pt x="62" y="372"/>
                  <a:pt x="62" y="443"/>
                </a:cubicBezTo>
                <a:cubicBezTo>
                  <a:pt x="62" y="479"/>
                  <a:pt x="52" y="514"/>
                  <a:pt x="45" y="550"/>
                </a:cubicBezTo>
                <a:cubicBezTo>
                  <a:pt x="43" y="559"/>
                  <a:pt x="36" y="576"/>
                  <a:pt x="36" y="57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2" name="Freeform 60"/>
          <p:cNvSpPr>
            <a:spLocks/>
          </p:cNvSpPr>
          <p:nvPr/>
        </p:nvSpPr>
        <p:spPr bwMode="auto">
          <a:xfrm>
            <a:off x="1293813" y="844550"/>
            <a:ext cx="873125" cy="998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9" y="79"/>
              </a:cxn>
              <a:cxn ang="0">
                <a:pos x="195" y="97"/>
              </a:cxn>
              <a:cxn ang="0">
                <a:pos x="222" y="106"/>
              </a:cxn>
              <a:cxn ang="0">
                <a:pos x="248" y="133"/>
              </a:cxn>
              <a:cxn ang="0">
                <a:pos x="302" y="168"/>
              </a:cxn>
              <a:cxn ang="0">
                <a:pos x="346" y="248"/>
              </a:cxn>
              <a:cxn ang="0">
                <a:pos x="364" y="274"/>
              </a:cxn>
              <a:cxn ang="0">
                <a:pos x="399" y="319"/>
              </a:cxn>
              <a:cxn ang="0">
                <a:pos x="532" y="558"/>
              </a:cxn>
              <a:cxn ang="0">
                <a:pos x="550" y="629"/>
              </a:cxn>
            </a:cxnLst>
            <a:rect l="0" t="0" r="r" b="b"/>
            <a:pathLst>
              <a:path w="550" h="629">
                <a:moveTo>
                  <a:pt x="0" y="0"/>
                </a:moveTo>
                <a:cubicBezTo>
                  <a:pt x="50" y="25"/>
                  <a:pt x="114" y="63"/>
                  <a:pt x="169" y="79"/>
                </a:cubicBezTo>
                <a:cubicBezTo>
                  <a:pt x="178" y="85"/>
                  <a:pt x="186" y="92"/>
                  <a:pt x="195" y="97"/>
                </a:cubicBezTo>
                <a:cubicBezTo>
                  <a:pt x="203" y="101"/>
                  <a:pt x="214" y="101"/>
                  <a:pt x="222" y="106"/>
                </a:cubicBezTo>
                <a:cubicBezTo>
                  <a:pt x="232" y="113"/>
                  <a:pt x="238" y="125"/>
                  <a:pt x="248" y="133"/>
                </a:cubicBezTo>
                <a:cubicBezTo>
                  <a:pt x="265" y="146"/>
                  <a:pt x="302" y="168"/>
                  <a:pt x="302" y="168"/>
                </a:cubicBezTo>
                <a:cubicBezTo>
                  <a:pt x="316" y="215"/>
                  <a:pt x="305" y="188"/>
                  <a:pt x="346" y="248"/>
                </a:cubicBezTo>
                <a:cubicBezTo>
                  <a:pt x="352" y="257"/>
                  <a:pt x="364" y="274"/>
                  <a:pt x="364" y="274"/>
                </a:cubicBezTo>
                <a:cubicBezTo>
                  <a:pt x="382" y="333"/>
                  <a:pt x="357" y="271"/>
                  <a:pt x="399" y="319"/>
                </a:cubicBezTo>
                <a:cubicBezTo>
                  <a:pt x="457" y="386"/>
                  <a:pt x="504" y="475"/>
                  <a:pt x="532" y="558"/>
                </a:cubicBezTo>
                <a:cubicBezTo>
                  <a:pt x="540" y="581"/>
                  <a:pt x="550" y="605"/>
                  <a:pt x="550" y="62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3" name="Freeform 61"/>
          <p:cNvSpPr>
            <a:spLocks/>
          </p:cNvSpPr>
          <p:nvPr/>
        </p:nvSpPr>
        <p:spPr bwMode="auto">
          <a:xfrm>
            <a:off x="2068513" y="1293813"/>
            <a:ext cx="477837" cy="590550"/>
          </a:xfrm>
          <a:custGeom>
            <a:avLst/>
            <a:gdLst/>
            <a:ahLst/>
            <a:cxnLst>
              <a:cxn ang="0">
                <a:pos x="53" y="372"/>
              </a:cxn>
              <a:cxn ang="0">
                <a:pos x="0" y="240"/>
              </a:cxn>
              <a:cxn ang="0">
                <a:pos x="9" y="107"/>
              </a:cxn>
              <a:cxn ang="0">
                <a:pos x="195" y="0"/>
              </a:cxn>
              <a:cxn ang="0">
                <a:pos x="274" y="9"/>
              </a:cxn>
              <a:cxn ang="0">
                <a:pos x="301" y="18"/>
              </a:cxn>
            </a:cxnLst>
            <a:rect l="0" t="0" r="r" b="b"/>
            <a:pathLst>
              <a:path w="301" h="372">
                <a:moveTo>
                  <a:pt x="53" y="372"/>
                </a:moveTo>
                <a:cubicBezTo>
                  <a:pt x="33" y="329"/>
                  <a:pt x="0" y="287"/>
                  <a:pt x="0" y="240"/>
                </a:cubicBezTo>
                <a:cubicBezTo>
                  <a:pt x="0" y="196"/>
                  <a:pt x="4" y="151"/>
                  <a:pt x="9" y="107"/>
                </a:cubicBezTo>
                <a:cubicBezTo>
                  <a:pt x="18" y="23"/>
                  <a:pt x="130" y="13"/>
                  <a:pt x="195" y="0"/>
                </a:cubicBezTo>
                <a:cubicBezTo>
                  <a:pt x="221" y="3"/>
                  <a:pt x="248" y="5"/>
                  <a:pt x="274" y="9"/>
                </a:cubicBezTo>
                <a:cubicBezTo>
                  <a:pt x="283" y="11"/>
                  <a:pt x="301" y="18"/>
                  <a:pt x="301" y="1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4" name="Freeform 62"/>
          <p:cNvSpPr>
            <a:spLocks/>
          </p:cNvSpPr>
          <p:nvPr/>
        </p:nvSpPr>
        <p:spPr bwMode="auto">
          <a:xfrm>
            <a:off x="2601913" y="1266825"/>
            <a:ext cx="211137" cy="758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86"/>
              </a:cxn>
              <a:cxn ang="0">
                <a:pos x="133" y="336"/>
              </a:cxn>
              <a:cxn ang="0">
                <a:pos x="116" y="478"/>
              </a:cxn>
            </a:cxnLst>
            <a:rect l="0" t="0" r="r" b="b"/>
            <a:pathLst>
              <a:path w="133" h="478">
                <a:moveTo>
                  <a:pt x="0" y="0"/>
                </a:moveTo>
                <a:cubicBezTo>
                  <a:pt x="18" y="37"/>
                  <a:pt x="78" y="134"/>
                  <a:pt x="98" y="186"/>
                </a:cubicBezTo>
                <a:cubicBezTo>
                  <a:pt x="116" y="234"/>
                  <a:pt x="116" y="287"/>
                  <a:pt x="133" y="336"/>
                </a:cubicBezTo>
                <a:cubicBezTo>
                  <a:pt x="116" y="388"/>
                  <a:pt x="116" y="419"/>
                  <a:pt x="116" y="47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5" name="Freeform 63"/>
          <p:cNvSpPr>
            <a:spLocks/>
          </p:cNvSpPr>
          <p:nvPr/>
        </p:nvSpPr>
        <p:spPr bwMode="auto">
          <a:xfrm>
            <a:off x="2181225" y="1871663"/>
            <a:ext cx="576263" cy="223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79"/>
              </a:cxn>
              <a:cxn ang="0">
                <a:pos x="310" y="141"/>
              </a:cxn>
              <a:cxn ang="0">
                <a:pos x="363" y="133"/>
              </a:cxn>
            </a:cxnLst>
            <a:rect l="0" t="0" r="r" b="b"/>
            <a:pathLst>
              <a:path w="363" h="141">
                <a:moveTo>
                  <a:pt x="0" y="0"/>
                </a:moveTo>
                <a:cubicBezTo>
                  <a:pt x="41" y="26"/>
                  <a:pt x="81" y="55"/>
                  <a:pt x="124" y="79"/>
                </a:cubicBezTo>
                <a:cubicBezTo>
                  <a:pt x="178" y="108"/>
                  <a:pt x="251" y="123"/>
                  <a:pt x="310" y="141"/>
                </a:cubicBezTo>
                <a:cubicBezTo>
                  <a:pt x="328" y="138"/>
                  <a:pt x="363" y="133"/>
                  <a:pt x="363" y="13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6" name="Freeform 64"/>
          <p:cNvSpPr>
            <a:spLocks/>
          </p:cNvSpPr>
          <p:nvPr/>
        </p:nvSpPr>
        <p:spPr bwMode="auto">
          <a:xfrm>
            <a:off x="2292350" y="2124075"/>
            <a:ext cx="436563" cy="688975"/>
          </a:xfrm>
          <a:custGeom>
            <a:avLst/>
            <a:gdLst/>
            <a:ahLst/>
            <a:cxnLst>
              <a:cxn ang="0">
                <a:pos x="275" y="0"/>
              </a:cxn>
              <a:cxn ang="0">
                <a:pos x="116" y="275"/>
              </a:cxn>
              <a:cxn ang="0">
                <a:pos x="80" y="328"/>
              </a:cxn>
              <a:cxn ang="0">
                <a:pos x="71" y="355"/>
              </a:cxn>
              <a:cxn ang="0">
                <a:pos x="18" y="408"/>
              </a:cxn>
              <a:cxn ang="0">
                <a:pos x="0" y="434"/>
              </a:cxn>
            </a:cxnLst>
            <a:rect l="0" t="0" r="r" b="b"/>
            <a:pathLst>
              <a:path w="275" h="434">
                <a:moveTo>
                  <a:pt x="275" y="0"/>
                </a:moveTo>
                <a:cubicBezTo>
                  <a:pt x="239" y="97"/>
                  <a:pt x="179" y="193"/>
                  <a:pt x="116" y="275"/>
                </a:cubicBezTo>
                <a:cubicBezTo>
                  <a:pt x="103" y="292"/>
                  <a:pt x="87" y="308"/>
                  <a:pt x="80" y="328"/>
                </a:cubicBezTo>
                <a:cubicBezTo>
                  <a:pt x="77" y="337"/>
                  <a:pt x="77" y="348"/>
                  <a:pt x="71" y="355"/>
                </a:cubicBezTo>
                <a:cubicBezTo>
                  <a:pt x="56" y="375"/>
                  <a:pt x="36" y="390"/>
                  <a:pt x="18" y="408"/>
                </a:cubicBezTo>
                <a:cubicBezTo>
                  <a:pt x="11" y="415"/>
                  <a:pt x="0" y="434"/>
                  <a:pt x="0" y="43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7" name="Freeform 65"/>
          <p:cNvSpPr>
            <a:spLocks/>
          </p:cNvSpPr>
          <p:nvPr/>
        </p:nvSpPr>
        <p:spPr bwMode="auto">
          <a:xfrm>
            <a:off x="2786063" y="2138363"/>
            <a:ext cx="168275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213"/>
              </a:cxn>
              <a:cxn ang="0">
                <a:pos x="88" y="292"/>
              </a:cxn>
              <a:cxn ang="0">
                <a:pos x="106" y="346"/>
              </a:cxn>
              <a:cxn ang="0">
                <a:pos x="97" y="452"/>
              </a:cxn>
            </a:cxnLst>
            <a:rect l="0" t="0" r="r" b="b"/>
            <a:pathLst>
              <a:path w="106" h="452">
                <a:moveTo>
                  <a:pt x="0" y="0"/>
                </a:moveTo>
                <a:cubicBezTo>
                  <a:pt x="37" y="76"/>
                  <a:pt x="55" y="132"/>
                  <a:pt x="70" y="213"/>
                </a:cubicBezTo>
                <a:cubicBezTo>
                  <a:pt x="75" y="240"/>
                  <a:pt x="81" y="266"/>
                  <a:pt x="88" y="292"/>
                </a:cubicBezTo>
                <a:cubicBezTo>
                  <a:pt x="93" y="310"/>
                  <a:pt x="106" y="346"/>
                  <a:pt x="106" y="346"/>
                </a:cubicBezTo>
                <a:cubicBezTo>
                  <a:pt x="96" y="440"/>
                  <a:pt x="97" y="405"/>
                  <a:pt x="97" y="4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8" name="Freeform 66"/>
          <p:cNvSpPr>
            <a:spLocks/>
          </p:cNvSpPr>
          <p:nvPr/>
        </p:nvSpPr>
        <p:spPr bwMode="auto">
          <a:xfrm>
            <a:off x="2306638" y="2798763"/>
            <a:ext cx="619125" cy="84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45"/>
              </a:cxn>
              <a:cxn ang="0">
                <a:pos x="390" y="36"/>
              </a:cxn>
            </a:cxnLst>
            <a:rect l="0" t="0" r="r" b="b"/>
            <a:pathLst>
              <a:path w="390" h="53">
                <a:moveTo>
                  <a:pt x="0" y="0"/>
                </a:moveTo>
                <a:cubicBezTo>
                  <a:pt x="44" y="15"/>
                  <a:pt x="86" y="41"/>
                  <a:pt x="133" y="45"/>
                </a:cubicBezTo>
                <a:cubicBezTo>
                  <a:pt x="218" y="53"/>
                  <a:pt x="390" y="36"/>
                  <a:pt x="390" y="3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39" name="Freeform 67"/>
          <p:cNvSpPr>
            <a:spLocks/>
          </p:cNvSpPr>
          <p:nvPr/>
        </p:nvSpPr>
        <p:spPr bwMode="auto">
          <a:xfrm>
            <a:off x="2797175" y="2884488"/>
            <a:ext cx="128588" cy="762000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72" y="283"/>
              </a:cxn>
              <a:cxn ang="0">
                <a:pos x="37" y="407"/>
              </a:cxn>
              <a:cxn ang="0">
                <a:pos x="1" y="452"/>
              </a:cxn>
            </a:cxnLst>
            <a:rect l="0" t="0" r="r" b="b"/>
            <a:pathLst>
              <a:path w="81" h="480">
                <a:moveTo>
                  <a:pt x="81" y="0"/>
                </a:moveTo>
                <a:cubicBezTo>
                  <a:pt x="61" y="236"/>
                  <a:pt x="54" y="142"/>
                  <a:pt x="72" y="283"/>
                </a:cubicBezTo>
                <a:cubicBezTo>
                  <a:pt x="63" y="321"/>
                  <a:pt x="56" y="373"/>
                  <a:pt x="37" y="407"/>
                </a:cubicBezTo>
                <a:cubicBezTo>
                  <a:pt x="0" y="473"/>
                  <a:pt x="1" y="480"/>
                  <a:pt x="1" y="4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0" name="Freeform 68"/>
          <p:cNvSpPr>
            <a:spLocks/>
          </p:cNvSpPr>
          <p:nvPr/>
        </p:nvSpPr>
        <p:spPr bwMode="auto">
          <a:xfrm>
            <a:off x="2095500" y="3475038"/>
            <a:ext cx="774700" cy="163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71"/>
              </a:cxn>
              <a:cxn ang="0">
                <a:pos x="488" y="62"/>
              </a:cxn>
            </a:cxnLst>
            <a:rect l="0" t="0" r="r" b="b"/>
            <a:pathLst>
              <a:path w="488" h="103">
                <a:moveTo>
                  <a:pt x="0" y="0"/>
                </a:moveTo>
                <a:cubicBezTo>
                  <a:pt x="125" y="83"/>
                  <a:pt x="156" y="63"/>
                  <a:pt x="328" y="71"/>
                </a:cubicBezTo>
                <a:cubicBezTo>
                  <a:pt x="378" y="84"/>
                  <a:pt x="447" y="103"/>
                  <a:pt x="488" y="6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1" name="Freeform 69"/>
          <p:cNvSpPr>
            <a:spLocks/>
          </p:cNvSpPr>
          <p:nvPr/>
        </p:nvSpPr>
        <p:spPr bwMode="auto">
          <a:xfrm>
            <a:off x="2517775" y="995363"/>
            <a:ext cx="1576388" cy="2984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346" y="73"/>
              </a:cxn>
              <a:cxn ang="0">
                <a:pos x="762" y="2"/>
              </a:cxn>
              <a:cxn ang="0">
                <a:pos x="913" y="29"/>
              </a:cxn>
              <a:cxn ang="0">
                <a:pos x="966" y="46"/>
              </a:cxn>
              <a:cxn ang="0">
                <a:pos x="993" y="55"/>
              </a:cxn>
            </a:cxnLst>
            <a:rect l="0" t="0" r="r" b="b"/>
            <a:pathLst>
              <a:path w="993" h="188">
                <a:moveTo>
                  <a:pt x="0" y="188"/>
                </a:moveTo>
                <a:cubicBezTo>
                  <a:pt x="112" y="145"/>
                  <a:pt x="226" y="93"/>
                  <a:pt x="346" y="73"/>
                </a:cubicBezTo>
                <a:cubicBezTo>
                  <a:pt x="478" y="28"/>
                  <a:pt x="623" y="12"/>
                  <a:pt x="762" y="2"/>
                </a:cubicBezTo>
                <a:cubicBezTo>
                  <a:pt x="880" y="13"/>
                  <a:pt x="828" y="0"/>
                  <a:pt x="913" y="29"/>
                </a:cubicBezTo>
                <a:cubicBezTo>
                  <a:pt x="968" y="48"/>
                  <a:pt x="912" y="29"/>
                  <a:pt x="966" y="46"/>
                </a:cubicBezTo>
                <a:cubicBezTo>
                  <a:pt x="975" y="49"/>
                  <a:pt x="993" y="55"/>
                  <a:pt x="993" y="5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2" name="Freeform 70"/>
          <p:cNvSpPr>
            <a:spLocks/>
          </p:cNvSpPr>
          <p:nvPr/>
        </p:nvSpPr>
        <p:spPr bwMode="auto">
          <a:xfrm>
            <a:off x="4010025" y="914400"/>
            <a:ext cx="84138" cy="801688"/>
          </a:xfrm>
          <a:custGeom>
            <a:avLst/>
            <a:gdLst/>
            <a:ahLst/>
            <a:cxnLst>
              <a:cxn ang="0">
                <a:pos x="44" y="80"/>
              </a:cxn>
              <a:cxn ang="0">
                <a:pos x="44" y="266"/>
              </a:cxn>
              <a:cxn ang="0">
                <a:pos x="0" y="505"/>
              </a:cxn>
            </a:cxnLst>
            <a:rect l="0" t="0" r="r" b="b"/>
            <a:pathLst>
              <a:path w="53" h="505">
                <a:moveTo>
                  <a:pt x="44" y="80"/>
                </a:moveTo>
                <a:cubicBezTo>
                  <a:pt x="20" y="223"/>
                  <a:pt x="53" y="0"/>
                  <a:pt x="44" y="266"/>
                </a:cubicBezTo>
                <a:cubicBezTo>
                  <a:pt x="42" y="321"/>
                  <a:pt x="25" y="449"/>
                  <a:pt x="0" y="50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3" name="Freeform 71"/>
          <p:cNvSpPr>
            <a:spLocks/>
          </p:cNvSpPr>
          <p:nvPr/>
        </p:nvSpPr>
        <p:spPr bwMode="auto">
          <a:xfrm>
            <a:off x="2771775" y="1674813"/>
            <a:ext cx="1265238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86" y="159"/>
              </a:cxn>
              <a:cxn ang="0">
                <a:pos x="292" y="106"/>
              </a:cxn>
              <a:cxn ang="0">
                <a:pos x="523" y="35"/>
              </a:cxn>
              <a:cxn ang="0">
                <a:pos x="611" y="17"/>
              </a:cxn>
              <a:cxn ang="0">
                <a:pos x="726" y="0"/>
              </a:cxn>
              <a:cxn ang="0">
                <a:pos x="797" y="8"/>
              </a:cxn>
            </a:cxnLst>
            <a:rect l="0" t="0" r="r" b="b"/>
            <a:pathLst>
              <a:path w="797" h="248">
                <a:moveTo>
                  <a:pt x="0" y="248"/>
                </a:moveTo>
                <a:cubicBezTo>
                  <a:pt x="161" y="162"/>
                  <a:pt x="95" y="182"/>
                  <a:pt x="186" y="159"/>
                </a:cubicBezTo>
                <a:cubicBezTo>
                  <a:pt x="269" y="118"/>
                  <a:pt x="234" y="136"/>
                  <a:pt x="292" y="106"/>
                </a:cubicBezTo>
                <a:cubicBezTo>
                  <a:pt x="355" y="73"/>
                  <a:pt x="453" y="58"/>
                  <a:pt x="523" y="35"/>
                </a:cubicBezTo>
                <a:cubicBezTo>
                  <a:pt x="551" y="26"/>
                  <a:pt x="581" y="22"/>
                  <a:pt x="611" y="17"/>
                </a:cubicBezTo>
                <a:cubicBezTo>
                  <a:pt x="649" y="10"/>
                  <a:pt x="726" y="0"/>
                  <a:pt x="726" y="0"/>
                </a:cubicBezTo>
                <a:cubicBezTo>
                  <a:pt x="750" y="3"/>
                  <a:pt x="797" y="8"/>
                  <a:pt x="797" y="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4" name="Freeform 72"/>
          <p:cNvSpPr>
            <a:spLocks/>
          </p:cNvSpPr>
          <p:nvPr/>
        </p:nvSpPr>
        <p:spPr bwMode="auto">
          <a:xfrm>
            <a:off x="4037013" y="1701800"/>
            <a:ext cx="155575" cy="676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222"/>
              </a:cxn>
              <a:cxn ang="0">
                <a:pos x="98" y="426"/>
              </a:cxn>
            </a:cxnLst>
            <a:rect l="0" t="0" r="r" b="b"/>
            <a:pathLst>
              <a:path w="98" h="426">
                <a:moveTo>
                  <a:pt x="0" y="0"/>
                </a:moveTo>
                <a:cubicBezTo>
                  <a:pt x="15" y="75"/>
                  <a:pt x="33" y="149"/>
                  <a:pt x="53" y="222"/>
                </a:cubicBezTo>
                <a:cubicBezTo>
                  <a:pt x="71" y="286"/>
                  <a:pt x="98" y="360"/>
                  <a:pt x="98" y="42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5" name="Freeform 73"/>
          <p:cNvSpPr>
            <a:spLocks/>
          </p:cNvSpPr>
          <p:nvPr/>
        </p:nvSpPr>
        <p:spPr bwMode="auto">
          <a:xfrm>
            <a:off x="2827338" y="2063750"/>
            <a:ext cx="1281112" cy="257175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301" y="20"/>
              </a:cxn>
              <a:cxn ang="0">
                <a:pos x="674" y="118"/>
              </a:cxn>
              <a:cxn ang="0">
                <a:pos x="727" y="136"/>
              </a:cxn>
              <a:cxn ang="0">
                <a:pos x="753" y="144"/>
              </a:cxn>
              <a:cxn ang="0">
                <a:pos x="780" y="153"/>
              </a:cxn>
              <a:cxn ang="0">
                <a:pos x="807" y="162"/>
              </a:cxn>
            </a:cxnLst>
            <a:rect l="0" t="0" r="r" b="b"/>
            <a:pathLst>
              <a:path w="807" h="162">
                <a:moveTo>
                  <a:pt x="0" y="12"/>
                </a:moveTo>
                <a:cubicBezTo>
                  <a:pt x="107" y="6"/>
                  <a:pt x="197" y="0"/>
                  <a:pt x="301" y="20"/>
                </a:cubicBezTo>
                <a:cubicBezTo>
                  <a:pt x="428" y="44"/>
                  <a:pt x="546" y="97"/>
                  <a:pt x="674" y="118"/>
                </a:cubicBezTo>
                <a:cubicBezTo>
                  <a:pt x="692" y="124"/>
                  <a:pt x="709" y="130"/>
                  <a:pt x="727" y="136"/>
                </a:cubicBezTo>
                <a:cubicBezTo>
                  <a:pt x="736" y="139"/>
                  <a:pt x="744" y="141"/>
                  <a:pt x="753" y="144"/>
                </a:cubicBezTo>
                <a:cubicBezTo>
                  <a:pt x="762" y="147"/>
                  <a:pt x="771" y="150"/>
                  <a:pt x="780" y="153"/>
                </a:cubicBezTo>
                <a:cubicBezTo>
                  <a:pt x="789" y="156"/>
                  <a:pt x="807" y="162"/>
                  <a:pt x="807" y="16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6" name="Freeform 74"/>
          <p:cNvSpPr>
            <a:spLocks/>
          </p:cNvSpPr>
          <p:nvPr/>
        </p:nvSpPr>
        <p:spPr bwMode="auto">
          <a:xfrm>
            <a:off x="4065588" y="2320925"/>
            <a:ext cx="98425" cy="7874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35" y="239"/>
              </a:cxn>
              <a:cxn ang="0">
                <a:pos x="0" y="496"/>
              </a:cxn>
            </a:cxnLst>
            <a:rect l="0" t="0" r="r" b="b"/>
            <a:pathLst>
              <a:path w="62" h="496">
                <a:moveTo>
                  <a:pt x="62" y="0"/>
                </a:moveTo>
                <a:cubicBezTo>
                  <a:pt x="53" y="80"/>
                  <a:pt x="48" y="160"/>
                  <a:pt x="35" y="239"/>
                </a:cubicBezTo>
                <a:cubicBezTo>
                  <a:pt x="22" y="323"/>
                  <a:pt x="0" y="411"/>
                  <a:pt x="0" y="49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7" name="Freeform 75"/>
          <p:cNvSpPr>
            <a:spLocks/>
          </p:cNvSpPr>
          <p:nvPr/>
        </p:nvSpPr>
        <p:spPr bwMode="auto">
          <a:xfrm>
            <a:off x="2968625" y="2841625"/>
            <a:ext cx="1096963" cy="25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0" y="44"/>
              </a:cxn>
              <a:cxn ang="0">
                <a:pos x="558" y="89"/>
              </a:cxn>
              <a:cxn ang="0">
                <a:pos x="638" y="142"/>
              </a:cxn>
              <a:cxn ang="0">
                <a:pos x="691" y="160"/>
              </a:cxn>
            </a:cxnLst>
            <a:rect l="0" t="0" r="r" b="b"/>
            <a:pathLst>
              <a:path w="691" h="160">
                <a:moveTo>
                  <a:pt x="0" y="0"/>
                </a:moveTo>
                <a:cubicBezTo>
                  <a:pt x="118" y="26"/>
                  <a:pt x="188" y="36"/>
                  <a:pt x="310" y="44"/>
                </a:cubicBezTo>
                <a:cubicBezTo>
                  <a:pt x="394" y="56"/>
                  <a:pt x="476" y="68"/>
                  <a:pt x="558" y="89"/>
                </a:cubicBezTo>
                <a:cubicBezTo>
                  <a:pt x="620" y="130"/>
                  <a:pt x="593" y="112"/>
                  <a:pt x="638" y="142"/>
                </a:cubicBezTo>
                <a:cubicBezTo>
                  <a:pt x="654" y="152"/>
                  <a:pt x="691" y="160"/>
                  <a:pt x="691" y="16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8" name="Freeform 76"/>
          <p:cNvSpPr>
            <a:spLocks/>
          </p:cNvSpPr>
          <p:nvPr/>
        </p:nvSpPr>
        <p:spPr bwMode="auto">
          <a:xfrm>
            <a:off x="4108450" y="3081338"/>
            <a:ext cx="238125" cy="576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5" y="150"/>
              </a:cxn>
              <a:cxn ang="0">
                <a:pos x="150" y="230"/>
              </a:cxn>
              <a:cxn ang="0">
                <a:pos x="141" y="310"/>
              </a:cxn>
              <a:cxn ang="0">
                <a:pos x="124" y="363"/>
              </a:cxn>
            </a:cxnLst>
            <a:rect l="0" t="0" r="r" b="b"/>
            <a:pathLst>
              <a:path w="150" h="363">
                <a:moveTo>
                  <a:pt x="0" y="0"/>
                </a:moveTo>
                <a:cubicBezTo>
                  <a:pt x="38" y="52"/>
                  <a:pt x="80" y="97"/>
                  <a:pt x="115" y="150"/>
                </a:cubicBezTo>
                <a:cubicBezTo>
                  <a:pt x="131" y="174"/>
                  <a:pt x="150" y="230"/>
                  <a:pt x="150" y="230"/>
                </a:cubicBezTo>
                <a:cubicBezTo>
                  <a:pt x="147" y="257"/>
                  <a:pt x="145" y="284"/>
                  <a:pt x="141" y="310"/>
                </a:cubicBezTo>
                <a:cubicBezTo>
                  <a:pt x="138" y="328"/>
                  <a:pt x="124" y="363"/>
                  <a:pt x="124" y="36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49" name="Freeform 77"/>
          <p:cNvSpPr>
            <a:spLocks/>
          </p:cNvSpPr>
          <p:nvPr/>
        </p:nvSpPr>
        <p:spPr bwMode="auto">
          <a:xfrm>
            <a:off x="3798888" y="3643313"/>
            <a:ext cx="563562" cy="393700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159" y="186"/>
              </a:cxn>
              <a:cxn ang="0">
                <a:pos x="301" y="53"/>
              </a:cxn>
              <a:cxn ang="0">
                <a:pos x="327" y="0"/>
              </a:cxn>
            </a:cxnLst>
            <a:rect l="0" t="0" r="r" b="b"/>
            <a:pathLst>
              <a:path w="355" h="248">
                <a:moveTo>
                  <a:pt x="0" y="248"/>
                </a:moveTo>
                <a:cubicBezTo>
                  <a:pt x="53" y="229"/>
                  <a:pt x="105" y="200"/>
                  <a:pt x="159" y="186"/>
                </a:cubicBezTo>
                <a:cubicBezTo>
                  <a:pt x="234" y="136"/>
                  <a:pt x="249" y="129"/>
                  <a:pt x="301" y="53"/>
                </a:cubicBezTo>
                <a:cubicBezTo>
                  <a:pt x="306" y="46"/>
                  <a:pt x="355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0" name="Freeform 78"/>
          <p:cNvSpPr>
            <a:spLocks/>
          </p:cNvSpPr>
          <p:nvPr/>
        </p:nvSpPr>
        <p:spPr bwMode="auto">
          <a:xfrm>
            <a:off x="2897188" y="3544888"/>
            <a:ext cx="957262" cy="449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0" y="115"/>
              </a:cxn>
              <a:cxn ang="0">
                <a:pos x="275" y="177"/>
              </a:cxn>
              <a:cxn ang="0">
                <a:pos x="328" y="195"/>
              </a:cxn>
              <a:cxn ang="0">
                <a:pos x="408" y="231"/>
              </a:cxn>
              <a:cxn ang="0">
                <a:pos x="488" y="266"/>
              </a:cxn>
              <a:cxn ang="0">
                <a:pos x="514" y="275"/>
              </a:cxn>
              <a:cxn ang="0">
                <a:pos x="603" y="248"/>
              </a:cxn>
            </a:cxnLst>
            <a:rect l="0" t="0" r="r" b="b"/>
            <a:pathLst>
              <a:path w="603" h="283">
                <a:moveTo>
                  <a:pt x="0" y="0"/>
                </a:moveTo>
                <a:cubicBezTo>
                  <a:pt x="52" y="52"/>
                  <a:pt x="89" y="97"/>
                  <a:pt x="160" y="115"/>
                </a:cubicBezTo>
                <a:cubicBezTo>
                  <a:pt x="196" y="139"/>
                  <a:pt x="236" y="160"/>
                  <a:pt x="275" y="177"/>
                </a:cubicBezTo>
                <a:cubicBezTo>
                  <a:pt x="292" y="185"/>
                  <a:pt x="312" y="185"/>
                  <a:pt x="328" y="195"/>
                </a:cubicBezTo>
                <a:cubicBezTo>
                  <a:pt x="371" y="223"/>
                  <a:pt x="345" y="210"/>
                  <a:pt x="408" y="231"/>
                </a:cubicBezTo>
                <a:cubicBezTo>
                  <a:pt x="436" y="240"/>
                  <a:pt x="460" y="257"/>
                  <a:pt x="488" y="266"/>
                </a:cubicBezTo>
                <a:cubicBezTo>
                  <a:pt x="497" y="269"/>
                  <a:pt x="514" y="275"/>
                  <a:pt x="514" y="275"/>
                </a:cubicBezTo>
                <a:cubicBezTo>
                  <a:pt x="593" y="265"/>
                  <a:pt x="568" y="283"/>
                  <a:pt x="603" y="2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1" name="Freeform 79"/>
          <p:cNvSpPr>
            <a:spLocks/>
          </p:cNvSpPr>
          <p:nvPr/>
        </p:nvSpPr>
        <p:spPr bwMode="auto">
          <a:xfrm>
            <a:off x="2940050" y="2884488"/>
            <a:ext cx="1449388" cy="792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62"/>
              </a:cxn>
              <a:cxn ang="0">
                <a:pos x="115" y="79"/>
              </a:cxn>
              <a:cxn ang="0">
                <a:pos x="142" y="88"/>
              </a:cxn>
              <a:cxn ang="0">
                <a:pos x="284" y="133"/>
              </a:cxn>
              <a:cxn ang="0">
                <a:pos x="470" y="212"/>
              </a:cxn>
              <a:cxn ang="0">
                <a:pos x="656" y="283"/>
              </a:cxn>
              <a:cxn ang="0">
                <a:pos x="762" y="327"/>
              </a:cxn>
              <a:cxn ang="0">
                <a:pos x="815" y="363"/>
              </a:cxn>
              <a:cxn ang="0">
                <a:pos x="842" y="381"/>
              </a:cxn>
              <a:cxn ang="0">
                <a:pos x="913" y="452"/>
              </a:cxn>
            </a:cxnLst>
            <a:rect l="0" t="0" r="r" b="b"/>
            <a:pathLst>
              <a:path w="913" h="499">
                <a:moveTo>
                  <a:pt x="0" y="0"/>
                </a:moveTo>
                <a:cubicBezTo>
                  <a:pt x="21" y="21"/>
                  <a:pt x="38" y="45"/>
                  <a:pt x="62" y="62"/>
                </a:cubicBezTo>
                <a:cubicBezTo>
                  <a:pt x="77" y="73"/>
                  <a:pt x="97" y="73"/>
                  <a:pt x="115" y="79"/>
                </a:cubicBezTo>
                <a:cubicBezTo>
                  <a:pt x="124" y="82"/>
                  <a:pt x="142" y="88"/>
                  <a:pt x="142" y="88"/>
                </a:cubicBezTo>
                <a:cubicBezTo>
                  <a:pt x="189" y="120"/>
                  <a:pt x="223" y="121"/>
                  <a:pt x="284" y="133"/>
                </a:cubicBezTo>
                <a:cubicBezTo>
                  <a:pt x="353" y="147"/>
                  <a:pt x="405" y="190"/>
                  <a:pt x="470" y="212"/>
                </a:cubicBezTo>
                <a:cubicBezTo>
                  <a:pt x="540" y="260"/>
                  <a:pt x="575" y="260"/>
                  <a:pt x="656" y="283"/>
                </a:cubicBezTo>
                <a:cubicBezTo>
                  <a:pt x="697" y="294"/>
                  <a:pt x="723" y="315"/>
                  <a:pt x="762" y="327"/>
                </a:cubicBezTo>
                <a:cubicBezTo>
                  <a:pt x="780" y="339"/>
                  <a:pt x="797" y="351"/>
                  <a:pt x="815" y="363"/>
                </a:cubicBezTo>
                <a:cubicBezTo>
                  <a:pt x="824" y="369"/>
                  <a:pt x="842" y="381"/>
                  <a:pt x="842" y="381"/>
                </a:cubicBezTo>
                <a:cubicBezTo>
                  <a:pt x="851" y="394"/>
                  <a:pt x="913" y="499"/>
                  <a:pt x="913" y="4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2" name="Freeform 80"/>
          <p:cNvSpPr>
            <a:spLocks/>
          </p:cNvSpPr>
          <p:nvPr/>
        </p:nvSpPr>
        <p:spPr bwMode="auto">
          <a:xfrm>
            <a:off x="4079875" y="998538"/>
            <a:ext cx="717550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" y="89"/>
              </a:cxn>
              <a:cxn ang="0">
                <a:pos x="354" y="142"/>
              </a:cxn>
              <a:cxn ang="0">
                <a:pos x="452" y="204"/>
              </a:cxn>
            </a:cxnLst>
            <a:rect l="0" t="0" r="r" b="b"/>
            <a:pathLst>
              <a:path w="452" h="204">
                <a:moveTo>
                  <a:pt x="0" y="0"/>
                </a:moveTo>
                <a:cubicBezTo>
                  <a:pt x="65" y="29"/>
                  <a:pt x="129" y="62"/>
                  <a:pt x="195" y="89"/>
                </a:cubicBezTo>
                <a:cubicBezTo>
                  <a:pt x="243" y="108"/>
                  <a:pt x="311" y="114"/>
                  <a:pt x="354" y="142"/>
                </a:cubicBezTo>
                <a:cubicBezTo>
                  <a:pt x="386" y="163"/>
                  <a:pt x="417" y="187"/>
                  <a:pt x="452" y="20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3" name="Freeform 81"/>
          <p:cNvSpPr>
            <a:spLocks/>
          </p:cNvSpPr>
          <p:nvPr/>
        </p:nvSpPr>
        <p:spPr bwMode="auto">
          <a:xfrm>
            <a:off x="4065588" y="1336675"/>
            <a:ext cx="735012" cy="422275"/>
          </a:xfrm>
          <a:custGeom>
            <a:avLst/>
            <a:gdLst/>
            <a:ahLst/>
            <a:cxnLst>
              <a:cxn ang="0">
                <a:pos x="0" y="266"/>
              </a:cxn>
              <a:cxn ang="0">
                <a:pos x="133" y="257"/>
              </a:cxn>
              <a:cxn ang="0">
                <a:pos x="204" y="239"/>
              </a:cxn>
              <a:cxn ang="0">
                <a:pos x="292" y="204"/>
              </a:cxn>
              <a:cxn ang="0">
                <a:pos x="443" y="71"/>
              </a:cxn>
              <a:cxn ang="0">
                <a:pos x="461" y="0"/>
              </a:cxn>
            </a:cxnLst>
            <a:rect l="0" t="0" r="r" b="b"/>
            <a:pathLst>
              <a:path w="463" h="266">
                <a:moveTo>
                  <a:pt x="0" y="266"/>
                </a:moveTo>
                <a:cubicBezTo>
                  <a:pt x="44" y="263"/>
                  <a:pt x="89" y="263"/>
                  <a:pt x="133" y="257"/>
                </a:cubicBezTo>
                <a:cubicBezTo>
                  <a:pt x="157" y="254"/>
                  <a:pt x="204" y="239"/>
                  <a:pt x="204" y="239"/>
                </a:cubicBezTo>
                <a:cubicBezTo>
                  <a:pt x="232" y="225"/>
                  <a:pt x="265" y="219"/>
                  <a:pt x="292" y="204"/>
                </a:cubicBezTo>
                <a:cubicBezTo>
                  <a:pt x="352" y="170"/>
                  <a:pt x="404" y="128"/>
                  <a:pt x="443" y="71"/>
                </a:cubicBezTo>
                <a:cubicBezTo>
                  <a:pt x="463" y="12"/>
                  <a:pt x="461" y="37"/>
                  <a:pt x="461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4" name="Freeform 82"/>
          <p:cNvSpPr>
            <a:spLocks/>
          </p:cNvSpPr>
          <p:nvPr/>
        </p:nvSpPr>
        <p:spPr bwMode="auto">
          <a:xfrm>
            <a:off x="4797425" y="1336675"/>
            <a:ext cx="127000" cy="84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292"/>
              </a:cxn>
              <a:cxn ang="0">
                <a:pos x="71" y="496"/>
              </a:cxn>
              <a:cxn ang="0">
                <a:pos x="62" y="532"/>
              </a:cxn>
            </a:cxnLst>
            <a:rect l="0" t="0" r="r" b="b"/>
            <a:pathLst>
              <a:path w="80" h="532">
                <a:moveTo>
                  <a:pt x="0" y="0"/>
                </a:moveTo>
                <a:cubicBezTo>
                  <a:pt x="26" y="98"/>
                  <a:pt x="47" y="197"/>
                  <a:pt x="80" y="292"/>
                </a:cubicBezTo>
                <a:cubicBezTo>
                  <a:pt x="77" y="360"/>
                  <a:pt x="76" y="428"/>
                  <a:pt x="71" y="496"/>
                </a:cubicBezTo>
                <a:cubicBezTo>
                  <a:pt x="70" y="508"/>
                  <a:pt x="62" y="532"/>
                  <a:pt x="62" y="53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5" name="Freeform 83"/>
          <p:cNvSpPr>
            <a:spLocks/>
          </p:cNvSpPr>
          <p:nvPr/>
        </p:nvSpPr>
        <p:spPr bwMode="auto">
          <a:xfrm>
            <a:off x="4178300" y="2138363"/>
            <a:ext cx="717550" cy="182562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328" y="62"/>
              </a:cxn>
              <a:cxn ang="0">
                <a:pos x="408" y="27"/>
              </a:cxn>
              <a:cxn ang="0">
                <a:pos x="452" y="0"/>
              </a:cxn>
            </a:cxnLst>
            <a:rect l="0" t="0" r="r" b="b"/>
            <a:pathLst>
              <a:path w="452" h="115">
                <a:moveTo>
                  <a:pt x="0" y="115"/>
                </a:moveTo>
                <a:cubicBezTo>
                  <a:pt x="229" y="92"/>
                  <a:pt x="193" y="96"/>
                  <a:pt x="328" y="62"/>
                </a:cubicBezTo>
                <a:cubicBezTo>
                  <a:pt x="355" y="43"/>
                  <a:pt x="377" y="36"/>
                  <a:pt x="408" y="27"/>
                </a:cubicBezTo>
                <a:cubicBezTo>
                  <a:pt x="440" y="5"/>
                  <a:pt x="425" y="14"/>
                  <a:pt x="452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6" name="Freeform 84"/>
          <p:cNvSpPr>
            <a:spLocks/>
          </p:cNvSpPr>
          <p:nvPr/>
        </p:nvSpPr>
        <p:spPr bwMode="auto">
          <a:xfrm>
            <a:off x="4094163" y="1701800"/>
            <a:ext cx="885825" cy="48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7" y="89"/>
              </a:cxn>
              <a:cxn ang="0">
                <a:pos x="257" y="151"/>
              </a:cxn>
              <a:cxn ang="0">
                <a:pos x="363" y="222"/>
              </a:cxn>
              <a:cxn ang="0">
                <a:pos x="496" y="266"/>
              </a:cxn>
              <a:cxn ang="0">
                <a:pos x="558" y="302"/>
              </a:cxn>
            </a:cxnLst>
            <a:rect l="0" t="0" r="r" b="b"/>
            <a:pathLst>
              <a:path w="558" h="304">
                <a:moveTo>
                  <a:pt x="0" y="0"/>
                </a:moveTo>
                <a:cubicBezTo>
                  <a:pt x="47" y="24"/>
                  <a:pt x="120" y="70"/>
                  <a:pt x="177" y="89"/>
                </a:cubicBezTo>
                <a:cubicBezTo>
                  <a:pt x="237" y="149"/>
                  <a:pt x="206" y="134"/>
                  <a:pt x="257" y="151"/>
                </a:cubicBezTo>
                <a:cubicBezTo>
                  <a:pt x="281" y="167"/>
                  <a:pt x="332" y="211"/>
                  <a:pt x="363" y="222"/>
                </a:cubicBezTo>
                <a:cubicBezTo>
                  <a:pt x="394" y="233"/>
                  <a:pt x="471" y="249"/>
                  <a:pt x="496" y="266"/>
                </a:cubicBezTo>
                <a:cubicBezTo>
                  <a:pt x="551" y="304"/>
                  <a:pt x="528" y="302"/>
                  <a:pt x="558" y="30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7" name="Freeform 85"/>
          <p:cNvSpPr>
            <a:spLocks/>
          </p:cNvSpPr>
          <p:nvPr/>
        </p:nvSpPr>
        <p:spPr bwMode="auto">
          <a:xfrm>
            <a:off x="4910138" y="2265363"/>
            <a:ext cx="342900" cy="754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6" y="381"/>
              </a:cxn>
              <a:cxn ang="0">
                <a:pos x="212" y="469"/>
              </a:cxn>
              <a:cxn ang="0">
                <a:pos x="195" y="469"/>
              </a:cxn>
            </a:cxnLst>
            <a:rect l="0" t="0" r="r" b="b"/>
            <a:pathLst>
              <a:path w="216" h="475">
                <a:moveTo>
                  <a:pt x="0" y="0"/>
                </a:moveTo>
                <a:cubicBezTo>
                  <a:pt x="63" y="125"/>
                  <a:pt x="141" y="249"/>
                  <a:pt x="186" y="381"/>
                </a:cubicBezTo>
                <a:cubicBezTo>
                  <a:pt x="193" y="402"/>
                  <a:pt x="216" y="449"/>
                  <a:pt x="212" y="469"/>
                </a:cubicBezTo>
                <a:cubicBezTo>
                  <a:pt x="211" y="475"/>
                  <a:pt x="201" y="469"/>
                  <a:pt x="195" y="46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8" name="Freeform 86"/>
          <p:cNvSpPr>
            <a:spLocks/>
          </p:cNvSpPr>
          <p:nvPr/>
        </p:nvSpPr>
        <p:spPr bwMode="auto">
          <a:xfrm>
            <a:off x="4094163" y="2897188"/>
            <a:ext cx="998537" cy="211137"/>
          </a:xfrm>
          <a:custGeom>
            <a:avLst/>
            <a:gdLst/>
            <a:ahLst/>
            <a:cxnLst>
              <a:cxn ang="0">
                <a:pos x="0" y="133"/>
              </a:cxn>
              <a:cxn ang="0">
                <a:pos x="150" y="116"/>
              </a:cxn>
              <a:cxn ang="0">
                <a:pos x="266" y="80"/>
              </a:cxn>
              <a:cxn ang="0">
                <a:pos x="496" y="27"/>
              </a:cxn>
              <a:cxn ang="0">
                <a:pos x="629" y="0"/>
              </a:cxn>
            </a:cxnLst>
            <a:rect l="0" t="0" r="r" b="b"/>
            <a:pathLst>
              <a:path w="629" h="133">
                <a:moveTo>
                  <a:pt x="0" y="133"/>
                </a:moveTo>
                <a:cubicBezTo>
                  <a:pt x="50" y="127"/>
                  <a:pt x="100" y="123"/>
                  <a:pt x="150" y="116"/>
                </a:cubicBezTo>
                <a:cubicBezTo>
                  <a:pt x="190" y="110"/>
                  <a:pt x="228" y="92"/>
                  <a:pt x="266" y="80"/>
                </a:cubicBezTo>
                <a:cubicBezTo>
                  <a:pt x="340" y="58"/>
                  <a:pt x="421" y="42"/>
                  <a:pt x="496" y="27"/>
                </a:cubicBezTo>
                <a:cubicBezTo>
                  <a:pt x="537" y="19"/>
                  <a:pt x="587" y="0"/>
                  <a:pt x="629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59" name="Freeform 87"/>
          <p:cNvSpPr>
            <a:spLocks/>
          </p:cNvSpPr>
          <p:nvPr/>
        </p:nvSpPr>
        <p:spPr bwMode="auto">
          <a:xfrm>
            <a:off x="4206875" y="2335213"/>
            <a:ext cx="941388" cy="549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115"/>
              </a:cxn>
              <a:cxn ang="0">
                <a:pos x="230" y="133"/>
              </a:cxn>
              <a:cxn ang="0">
                <a:pos x="257" y="142"/>
              </a:cxn>
              <a:cxn ang="0">
                <a:pos x="283" y="168"/>
              </a:cxn>
              <a:cxn ang="0">
                <a:pos x="363" y="222"/>
              </a:cxn>
              <a:cxn ang="0">
                <a:pos x="390" y="239"/>
              </a:cxn>
              <a:cxn ang="0">
                <a:pos x="443" y="257"/>
              </a:cxn>
              <a:cxn ang="0">
                <a:pos x="496" y="284"/>
              </a:cxn>
              <a:cxn ang="0">
                <a:pos x="593" y="346"/>
              </a:cxn>
            </a:cxnLst>
            <a:rect l="0" t="0" r="r" b="b"/>
            <a:pathLst>
              <a:path w="593" h="346">
                <a:moveTo>
                  <a:pt x="0" y="0"/>
                </a:moveTo>
                <a:cubicBezTo>
                  <a:pt x="66" y="46"/>
                  <a:pt x="126" y="95"/>
                  <a:pt x="203" y="115"/>
                </a:cubicBezTo>
                <a:cubicBezTo>
                  <a:pt x="212" y="121"/>
                  <a:pt x="220" y="128"/>
                  <a:pt x="230" y="133"/>
                </a:cubicBezTo>
                <a:cubicBezTo>
                  <a:pt x="238" y="137"/>
                  <a:pt x="249" y="137"/>
                  <a:pt x="257" y="142"/>
                </a:cubicBezTo>
                <a:cubicBezTo>
                  <a:pt x="267" y="149"/>
                  <a:pt x="273" y="160"/>
                  <a:pt x="283" y="168"/>
                </a:cubicBezTo>
                <a:cubicBezTo>
                  <a:pt x="285" y="170"/>
                  <a:pt x="349" y="213"/>
                  <a:pt x="363" y="222"/>
                </a:cubicBezTo>
                <a:cubicBezTo>
                  <a:pt x="372" y="228"/>
                  <a:pt x="381" y="233"/>
                  <a:pt x="390" y="239"/>
                </a:cubicBezTo>
                <a:cubicBezTo>
                  <a:pt x="406" y="249"/>
                  <a:pt x="443" y="257"/>
                  <a:pt x="443" y="257"/>
                </a:cubicBezTo>
                <a:cubicBezTo>
                  <a:pt x="539" y="324"/>
                  <a:pt x="403" y="233"/>
                  <a:pt x="496" y="284"/>
                </a:cubicBezTo>
                <a:cubicBezTo>
                  <a:pt x="530" y="303"/>
                  <a:pt x="559" y="328"/>
                  <a:pt x="593" y="34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0" name="Freeform 88"/>
          <p:cNvSpPr>
            <a:spLocks/>
          </p:cNvSpPr>
          <p:nvPr/>
        </p:nvSpPr>
        <p:spPr bwMode="auto">
          <a:xfrm>
            <a:off x="5232400" y="2968625"/>
            <a:ext cx="42863" cy="8620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248"/>
              </a:cxn>
              <a:cxn ang="0">
                <a:pos x="18" y="469"/>
              </a:cxn>
            </a:cxnLst>
            <a:rect l="0" t="0" r="r" b="b"/>
            <a:pathLst>
              <a:path w="27" h="543">
                <a:moveTo>
                  <a:pt x="0" y="0"/>
                </a:moveTo>
                <a:cubicBezTo>
                  <a:pt x="6" y="85"/>
                  <a:pt x="16" y="164"/>
                  <a:pt x="27" y="248"/>
                </a:cubicBezTo>
                <a:cubicBezTo>
                  <a:pt x="24" y="322"/>
                  <a:pt x="18" y="543"/>
                  <a:pt x="18" y="46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1" name="Freeform 89"/>
          <p:cNvSpPr>
            <a:spLocks/>
          </p:cNvSpPr>
          <p:nvPr/>
        </p:nvSpPr>
        <p:spPr bwMode="auto">
          <a:xfrm>
            <a:off x="4430713" y="3657600"/>
            <a:ext cx="844550" cy="114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5" y="53"/>
              </a:cxn>
              <a:cxn ang="0">
                <a:pos x="532" y="35"/>
              </a:cxn>
            </a:cxnLst>
            <a:rect l="0" t="0" r="r" b="b"/>
            <a:pathLst>
              <a:path w="532" h="72">
                <a:moveTo>
                  <a:pt x="0" y="0"/>
                </a:moveTo>
                <a:cubicBezTo>
                  <a:pt x="295" y="64"/>
                  <a:pt x="266" y="72"/>
                  <a:pt x="505" y="53"/>
                </a:cubicBezTo>
                <a:cubicBezTo>
                  <a:pt x="514" y="47"/>
                  <a:pt x="532" y="35"/>
                  <a:pt x="532" y="3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2" name="Freeform 90"/>
          <p:cNvSpPr>
            <a:spLocks/>
          </p:cNvSpPr>
          <p:nvPr/>
        </p:nvSpPr>
        <p:spPr bwMode="auto">
          <a:xfrm>
            <a:off x="4332288" y="3052763"/>
            <a:ext cx="873125" cy="534987"/>
          </a:xfrm>
          <a:custGeom>
            <a:avLst/>
            <a:gdLst/>
            <a:ahLst/>
            <a:cxnLst>
              <a:cxn ang="0">
                <a:pos x="0" y="337"/>
              </a:cxn>
              <a:cxn ang="0">
                <a:pos x="550" y="0"/>
              </a:cxn>
            </a:cxnLst>
            <a:rect l="0" t="0" r="r" b="b"/>
            <a:pathLst>
              <a:path w="550" h="337">
                <a:moveTo>
                  <a:pt x="0" y="337"/>
                </a:moveTo>
                <a:cubicBezTo>
                  <a:pt x="183" y="225"/>
                  <a:pt x="550" y="0"/>
                  <a:pt x="55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3" name="Freeform 91"/>
          <p:cNvSpPr>
            <a:spLocks/>
          </p:cNvSpPr>
          <p:nvPr/>
        </p:nvSpPr>
        <p:spPr bwMode="auto">
          <a:xfrm>
            <a:off x="2265363" y="2884488"/>
            <a:ext cx="619125" cy="631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106"/>
              </a:cxn>
              <a:cxn ang="0">
                <a:pos x="159" y="159"/>
              </a:cxn>
              <a:cxn ang="0">
                <a:pos x="310" y="319"/>
              </a:cxn>
              <a:cxn ang="0">
                <a:pos x="390" y="398"/>
              </a:cxn>
            </a:cxnLst>
            <a:rect l="0" t="0" r="r" b="b"/>
            <a:pathLst>
              <a:path w="390" h="398">
                <a:moveTo>
                  <a:pt x="0" y="0"/>
                </a:moveTo>
                <a:cubicBezTo>
                  <a:pt x="15" y="23"/>
                  <a:pt x="49" y="82"/>
                  <a:pt x="79" y="106"/>
                </a:cubicBezTo>
                <a:cubicBezTo>
                  <a:pt x="104" y="126"/>
                  <a:pt x="136" y="136"/>
                  <a:pt x="159" y="159"/>
                </a:cubicBezTo>
                <a:cubicBezTo>
                  <a:pt x="211" y="211"/>
                  <a:pt x="265" y="261"/>
                  <a:pt x="310" y="319"/>
                </a:cubicBezTo>
                <a:cubicBezTo>
                  <a:pt x="332" y="347"/>
                  <a:pt x="348" y="398"/>
                  <a:pt x="390" y="39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4" name="Freeform 92"/>
          <p:cNvSpPr>
            <a:spLocks/>
          </p:cNvSpPr>
          <p:nvPr/>
        </p:nvSpPr>
        <p:spPr bwMode="auto">
          <a:xfrm>
            <a:off x="5270500" y="3671888"/>
            <a:ext cx="47625" cy="64611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0" y="275"/>
              </a:cxn>
              <a:cxn ang="0">
                <a:pos x="21" y="407"/>
              </a:cxn>
            </a:cxnLst>
            <a:rect l="0" t="0" r="r" b="b"/>
            <a:pathLst>
              <a:path w="30" h="407">
                <a:moveTo>
                  <a:pt x="3" y="0"/>
                </a:moveTo>
                <a:cubicBezTo>
                  <a:pt x="7" y="93"/>
                  <a:pt x="0" y="186"/>
                  <a:pt x="30" y="275"/>
                </a:cubicBezTo>
                <a:cubicBezTo>
                  <a:pt x="27" y="319"/>
                  <a:pt x="21" y="407"/>
                  <a:pt x="21" y="407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5" name="Freeform 93"/>
          <p:cNvSpPr>
            <a:spLocks/>
          </p:cNvSpPr>
          <p:nvPr/>
        </p:nvSpPr>
        <p:spPr bwMode="auto">
          <a:xfrm>
            <a:off x="3911600" y="4094163"/>
            <a:ext cx="1363663" cy="280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3" y="97"/>
              </a:cxn>
              <a:cxn ang="0">
                <a:pos x="310" y="115"/>
              </a:cxn>
              <a:cxn ang="0">
                <a:pos x="558" y="177"/>
              </a:cxn>
              <a:cxn ang="0">
                <a:pos x="859" y="115"/>
              </a:cxn>
            </a:cxnLst>
            <a:rect l="0" t="0" r="r" b="b"/>
            <a:pathLst>
              <a:path w="859" h="177">
                <a:moveTo>
                  <a:pt x="0" y="0"/>
                </a:moveTo>
                <a:cubicBezTo>
                  <a:pt x="153" y="92"/>
                  <a:pt x="82" y="66"/>
                  <a:pt x="203" y="97"/>
                </a:cubicBezTo>
                <a:cubicBezTo>
                  <a:pt x="238" y="106"/>
                  <a:pt x="310" y="115"/>
                  <a:pt x="310" y="115"/>
                </a:cubicBezTo>
                <a:cubicBezTo>
                  <a:pt x="395" y="144"/>
                  <a:pt x="468" y="167"/>
                  <a:pt x="558" y="177"/>
                </a:cubicBezTo>
                <a:cubicBezTo>
                  <a:pt x="660" y="170"/>
                  <a:pt x="765" y="162"/>
                  <a:pt x="859" y="11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6" name="Freeform 94"/>
          <p:cNvSpPr>
            <a:spLocks/>
          </p:cNvSpPr>
          <p:nvPr/>
        </p:nvSpPr>
        <p:spPr bwMode="auto">
          <a:xfrm>
            <a:off x="5289550" y="3686175"/>
            <a:ext cx="422275" cy="407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" y="168"/>
              </a:cxn>
              <a:cxn ang="0">
                <a:pos x="266" y="257"/>
              </a:cxn>
            </a:cxnLst>
            <a:rect l="0" t="0" r="r" b="b"/>
            <a:pathLst>
              <a:path w="266" h="257">
                <a:moveTo>
                  <a:pt x="0" y="0"/>
                </a:moveTo>
                <a:cubicBezTo>
                  <a:pt x="73" y="45"/>
                  <a:pt x="170" y="91"/>
                  <a:pt x="221" y="168"/>
                </a:cubicBezTo>
                <a:cubicBezTo>
                  <a:pt x="240" y="197"/>
                  <a:pt x="242" y="233"/>
                  <a:pt x="266" y="257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7" name="Freeform 95"/>
          <p:cNvSpPr>
            <a:spLocks/>
          </p:cNvSpPr>
          <p:nvPr/>
        </p:nvSpPr>
        <p:spPr bwMode="auto">
          <a:xfrm>
            <a:off x="5205413" y="4037013"/>
            <a:ext cx="492125" cy="323850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133" y="151"/>
              </a:cxn>
              <a:cxn ang="0">
                <a:pos x="221" y="107"/>
              </a:cxn>
              <a:cxn ang="0">
                <a:pos x="292" y="36"/>
              </a:cxn>
              <a:cxn ang="0">
                <a:pos x="310" y="0"/>
              </a:cxn>
            </a:cxnLst>
            <a:rect l="0" t="0" r="r" b="b"/>
            <a:pathLst>
              <a:path w="310" h="204">
                <a:moveTo>
                  <a:pt x="0" y="204"/>
                </a:moveTo>
                <a:cubicBezTo>
                  <a:pt x="44" y="186"/>
                  <a:pt x="89" y="170"/>
                  <a:pt x="133" y="151"/>
                </a:cubicBezTo>
                <a:cubicBezTo>
                  <a:pt x="165" y="138"/>
                  <a:pt x="188" y="117"/>
                  <a:pt x="221" y="107"/>
                </a:cubicBezTo>
                <a:cubicBezTo>
                  <a:pt x="246" y="82"/>
                  <a:pt x="272" y="65"/>
                  <a:pt x="292" y="36"/>
                </a:cubicBezTo>
                <a:cubicBezTo>
                  <a:pt x="302" y="5"/>
                  <a:pt x="294" y="16"/>
                  <a:pt x="31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8" name="Freeform 96"/>
          <p:cNvSpPr>
            <a:spLocks/>
          </p:cNvSpPr>
          <p:nvPr/>
        </p:nvSpPr>
        <p:spPr bwMode="auto">
          <a:xfrm>
            <a:off x="5740400" y="3967163"/>
            <a:ext cx="519113" cy="141287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177" y="53"/>
              </a:cxn>
              <a:cxn ang="0">
                <a:pos x="221" y="44"/>
              </a:cxn>
              <a:cxn ang="0">
                <a:pos x="274" y="27"/>
              </a:cxn>
              <a:cxn ang="0">
                <a:pos x="301" y="9"/>
              </a:cxn>
              <a:cxn ang="0">
                <a:pos x="327" y="0"/>
              </a:cxn>
            </a:cxnLst>
            <a:rect l="0" t="0" r="r" b="b"/>
            <a:pathLst>
              <a:path w="327" h="89">
                <a:moveTo>
                  <a:pt x="0" y="89"/>
                </a:moveTo>
                <a:cubicBezTo>
                  <a:pt x="68" y="78"/>
                  <a:pt x="115" y="69"/>
                  <a:pt x="177" y="53"/>
                </a:cubicBezTo>
                <a:cubicBezTo>
                  <a:pt x="192" y="49"/>
                  <a:pt x="207" y="48"/>
                  <a:pt x="221" y="44"/>
                </a:cubicBezTo>
                <a:cubicBezTo>
                  <a:pt x="239" y="39"/>
                  <a:pt x="274" y="27"/>
                  <a:pt x="274" y="27"/>
                </a:cubicBezTo>
                <a:cubicBezTo>
                  <a:pt x="283" y="21"/>
                  <a:pt x="291" y="14"/>
                  <a:pt x="301" y="9"/>
                </a:cubicBezTo>
                <a:cubicBezTo>
                  <a:pt x="309" y="5"/>
                  <a:pt x="327" y="0"/>
                  <a:pt x="327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69" name="Freeform 97"/>
          <p:cNvSpPr>
            <a:spLocks/>
          </p:cNvSpPr>
          <p:nvPr/>
        </p:nvSpPr>
        <p:spPr bwMode="auto">
          <a:xfrm>
            <a:off x="6189663" y="3348038"/>
            <a:ext cx="84137" cy="741362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53" y="213"/>
              </a:cxn>
              <a:cxn ang="0">
                <a:pos x="36" y="372"/>
              </a:cxn>
              <a:cxn ang="0">
                <a:pos x="0" y="461"/>
              </a:cxn>
            </a:cxnLst>
            <a:rect l="0" t="0" r="r" b="b"/>
            <a:pathLst>
              <a:path w="53" h="467">
                <a:moveTo>
                  <a:pt x="44" y="0"/>
                </a:moveTo>
                <a:cubicBezTo>
                  <a:pt x="33" y="72"/>
                  <a:pt x="39" y="141"/>
                  <a:pt x="53" y="213"/>
                </a:cubicBezTo>
                <a:cubicBezTo>
                  <a:pt x="47" y="280"/>
                  <a:pt x="47" y="313"/>
                  <a:pt x="36" y="372"/>
                </a:cubicBezTo>
                <a:cubicBezTo>
                  <a:pt x="19" y="467"/>
                  <a:pt x="48" y="461"/>
                  <a:pt x="0" y="46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668963" y="3362325"/>
            <a:ext cx="577850" cy="70326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239" y="71"/>
              </a:cxn>
              <a:cxn ang="0">
                <a:pos x="142" y="168"/>
              </a:cxn>
              <a:cxn ang="0">
                <a:pos x="71" y="248"/>
              </a:cxn>
              <a:cxn ang="0">
                <a:pos x="18" y="381"/>
              </a:cxn>
              <a:cxn ang="0">
                <a:pos x="9" y="416"/>
              </a:cxn>
              <a:cxn ang="0">
                <a:pos x="0" y="443"/>
              </a:cxn>
            </a:cxnLst>
            <a:rect l="0" t="0" r="r" b="b"/>
            <a:pathLst>
              <a:path w="364" h="443">
                <a:moveTo>
                  <a:pt x="364" y="0"/>
                </a:moveTo>
                <a:cubicBezTo>
                  <a:pt x="334" y="15"/>
                  <a:pt x="265" y="45"/>
                  <a:pt x="239" y="71"/>
                </a:cubicBezTo>
                <a:cubicBezTo>
                  <a:pt x="205" y="105"/>
                  <a:pt x="184" y="142"/>
                  <a:pt x="142" y="168"/>
                </a:cubicBezTo>
                <a:cubicBezTo>
                  <a:pt x="122" y="198"/>
                  <a:pt x="71" y="248"/>
                  <a:pt x="71" y="248"/>
                </a:cubicBezTo>
                <a:cubicBezTo>
                  <a:pt x="55" y="295"/>
                  <a:pt x="34" y="334"/>
                  <a:pt x="18" y="381"/>
                </a:cubicBezTo>
                <a:cubicBezTo>
                  <a:pt x="14" y="392"/>
                  <a:pt x="12" y="404"/>
                  <a:pt x="9" y="416"/>
                </a:cubicBezTo>
                <a:cubicBezTo>
                  <a:pt x="6" y="425"/>
                  <a:pt x="0" y="443"/>
                  <a:pt x="0" y="44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1" name="Freeform 99"/>
          <p:cNvSpPr>
            <a:spLocks/>
          </p:cNvSpPr>
          <p:nvPr/>
        </p:nvSpPr>
        <p:spPr bwMode="auto">
          <a:xfrm>
            <a:off x="6189663" y="2911475"/>
            <a:ext cx="211137" cy="492125"/>
          </a:xfrm>
          <a:custGeom>
            <a:avLst/>
            <a:gdLst/>
            <a:ahLst/>
            <a:cxnLst>
              <a:cxn ang="0">
                <a:pos x="133" y="0"/>
              </a:cxn>
              <a:cxn ang="0">
                <a:pos x="62" y="204"/>
              </a:cxn>
              <a:cxn ang="0">
                <a:pos x="0" y="310"/>
              </a:cxn>
            </a:cxnLst>
            <a:rect l="0" t="0" r="r" b="b"/>
            <a:pathLst>
              <a:path w="133" h="310">
                <a:moveTo>
                  <a:pt x="133" y="0"/>
                </a:moveTo>
                <a:cubicBezTo>
                  <a:pt x="116" y="68"/>
                  <a:pt x="103" y="145"/>
                  <a:pt x="62" y="204"/>
                </a:cubicBezTo>
                <a:cubicBezTo>
                  <a:pt x="55" y="225"/>
                  <a:pt x="21" y="310"/>
                  <a:pt x="0" y="31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5246688" y="2925763"/>
            <a:ext cx="985837" cy="465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1" y="107"/>
              </a:cxn>
              <a:cxn ang="0">
                <a:pos x="311" y="248"/>
              </a:cxn>
              <a:cxn ang="0">
                <a:pos x="523" y="275"/>
              </a:cxn>
              <a:cxn ang="0">
                <a:pos x="621" y="293"/>
              </a:cxn>
            </a:cxnLst>
            <a:rect l="0" t="0" r="r" b="b"/>
            <a:pathLst>
              <a:path w="621" h="293">
                <a:moveTo>
                  <a:pt x="0" y="0"/>
                </a:moveTo>
                <a:cubicBezTo>
                  <a:pt x="22" y="38"/>
                  <a:pt x="36" y="79"/>
                  <a:pt x="71" y="107"/>
                </a:cubicBezTo>
                <a:cubicBezTo>
                  <a:pt x="147" y="167"/>
                  <a:pt x="232" y="197"/>
                  <a:pt x="311" y="248"/>
                </a:cubicBezTo>
                <a:cubicBezTo>
                  <a:pt x="340" y="267"/>
                  <a:pt x="478" y="269"/>
                  <a:pt x="523" y="275"/>
                </a:cubicBezTo>
                <a:cubicBezTo>
                  <a:pt x="555" y="286"/>
                  <a:pt x="587" y="293"/>
                  <a:pt x="621" y="29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3" name="Freeform 101"/>
          <p:cNvSpPr>
            <a:spLocks/>
          </p:cNvSpPr>
          <p:nvPr/>
        </p:nvSpPr>
        <p:spPr bwMode="auto">
          <a:xfrm>
            <a:off x="5627688" y="2462213"/>
            <a:ext cx="801687" cy="547687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26" y="221"/>
              </a:cxn>
              <a:cxn ang="0">
                <a:pos x="35" y="248"/>
              </a:cxn>
              <a:cxn ang="0">
                <a:pos x="88" y="292"/>
              </a:cxn>
              <a:cxn ang="0">
                <a:pos x="115" y="319"/>
              </a:cxn>
              <a:cxn ang="0">
                <a:pos x="195" y="345"/>
              </a:cxn>
              <a:cxn ang="0">
                <a:pos x="248" y="337"/>
              </a:cxn>
              <a:cxn ang="0">
                <a:pos x="425" y="319"/>
              </a:cxn>
              <a:cxn ang="0">
                <a:pos x="505" y="292"/>
              </a:cxn>
            </a:cxnLst>
            <a:rect l="0" t="0" r="r" b="b"/>
            <a:pathLst>
              <a:path w="505" h="345">
                <a:moveTo>
                  <a:pt x="8" y="0"/>
                </a:moveTo>
                <a:cubicBezTo>
                  <a:pt x="0" y="80"/>
                  <a:pt x="0" y="144"/>
                  <a:pt x="26" y="221"/>
                </a:cubicBezTo>
                <a:cubicBezTo>
                  <a:pt x="29" y="230"/>
                  <a:pt x="28" y="241"/>
                  <a:pt x="35" y="248"/>
                </a:cubicBezTo>
                <a:cubicBezTo>
                  <a:pt x="129" y="338"/>
                  <a:pt x="2" y="219"/>
                  <a:pt x="88" y="292"/>
                </a:cubicBezTo>
                <a:cubicBezTo>
                  <a:pt x="98" y="300"/>
                  <a:pt x="104" y="313"/>
                  <a:pt x="115" y="319"/>
                </a:cubicBezTo>
                <a:cubicBezTo>
                  <a:pt x="125" y="325"/>
                  <a:pt x="176" y="339"/>
                  <a:pt x="195" y="345"/>
                </a:cubicBezTo>
                <a:cubicBezTo>
                  <a:pt x="213" y="342"/>
                  <a:pt x="230" y="339"/>
                  <a:pt x="248" y="337"/>
                </a:cubicBezTo>
                <a:cubicBezTo>
                  <a:pt x="307" y="330"/>
                  <a:pt x="366" y="325"/>
                  <a:pt x="425" y="319"/>
                </a:cubicBezTo>
                <a:cubicBezTo>
                  <a:pt x="434" y="318"/>
                  <a:pt x="505" y="315"/>
                  <a:pt x="505" y="29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6259513" y="3362325"/>
            <a:ext cx="495300" cy="717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7" y="151"/>
              </a:cxn>
              <a:cxn ang="0">
                <a:pos x="249" y="310"/>
              </a:cxn>
              <a:cxn ang="0">
                <a:pos x="266" y="363"/>
              </a:cxn>
              <a:cxn ang="0">
                <a:pos x="302" y="416"/>
              </a:cxn>
              <a:cxn ang="0">
                <a:pos x="311" y="434"/>
              </a:cxn>
            </a:cxnLst>
            <a:rect l="0" t="0" r="r" b="b"/>
            <a:pathLst>
              <a:path w="312" h="452">
                <a:moveTo>
                  <a:pt x="0" y="0"/>
                </a:moveTo>
                <a:cubicBezTo>
                  <a:pt x="45" y="52"/>
                  <a:pt x="69" y="95"/>
                  <a:pt x="107" y="151"/>
                </a:cubicBezTo>
                <a:cubicBezTo>
                  <a:pt x="143" y="206"/>
                  <a:pt x="210" y="251"/>
                  <a:pt x="249" y="310"/>
                </a:cubicBezTo>
                <a:cubicBezTo>
                  <a:pt x="251" y="317"/>
                  <a:pt x="262" y="357"/>
                  <a:pt x="266" y="363"/>
                </a:cubicBezTo>
                <a:cubicBezTo>
                  <a:pt x="277" y="382"/>
                  <a:pt x="302" y="416"/>
                  <a:pt x="302" y="416"/>
                </a:cubicBezTo>
                <a:cubicBezTo>
                  <a:pt x="312" y="446"/>
                  <a:pt x="311" y="452"/>
                  <a:pt x="311" y="43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6765925" y="4022725"/>
            <a:ext cx="352425" cy="731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8" y="160"/>
              </a:cxn>
              <a:cxn ang="0">
                <a:pos x="151" y="275"/>
              </a:cxn>
              <a:cxn ang="0">
                <a:pos x="222" y="461"/>
              </a:cxn>
            </a:cxnLst>
            <a:rect l="0" t="0" r="r" b="b"/>
            <a:pathLst>
              <a:path w="222" h="461">
                <a:moveTo>
                  <a:pt x="0" y="0"/>
                </a:moveTo>
                <a:cubicBezTo>
                  <a:pt x="33" y="53"/>
                  <a:pt x="82" y="99"/>
                  <a:pt x="98" y="160"/>
                </a:cubicBezTo>
                <a:cubicBezTo>
                  <a:pt x="108" y="201"/>
                  <a:pt x="127" y="241"/>
                  <a:pt x="151" y="275"/>
                </a:cubicBezTo>
                <a:cubicBezTo>
                  <a:pt x="171" y="335"/>
                  <a:pt x="222" y="401"/>
                  <a:pt x="222" y="46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6232525" y="3995738"/>
            <a:ext cx="842963" cy="738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97"/>
              </a:cxn>
              <a:cxn ang="0">
                <a:pos x="97" y="177"/>
              </a:cxn>
              <a:cxn ang="0">
                <a:pos x="159" y="212"/>
              </a:cxn>
              <a:cxn ang="0">
                <a:pos x="239" y="274"/>
              </a:cxn>
              <a:cxn ang="0">
                <a:pos x="319" y="301"/>
              </a:cxn>
              <a:cxn ang="0">
                <a:pos x="372" y="319"/>
              </a:cxn>
              <a:cxn ang="0">
                <a:pos x="478" y="407"/>
              </a:cxn>
              <a:cxn ang="0">
                <a:pos x="531" y="460"/>
              </a:cxn>
            </a:cxnLst>
            <a:rect l="0" t="0" r="r" b="b"/>
            <a:pathLst>
              <a:path w="531" h="465">
                <a:moveTo>
                  <a:pt x="0" y="0"/>
                </a:moveTo>
                <a:cubicBezTo>
                  <a:pt x="12" y="32"/>
                  <a:pt x="16" y="69"/>
                  <a:pt x="35" y="97"/>
                </a:cubicBezTo>
                <a:cubicBezTo>
                  <a:pt x="49" y="117"/>
                  <a:pt x="73" y="160"/>
                  <a:pt x="97" y="177"/>
                </a:cubicBezTo>
                <a:cubicBezTo>
                  <a:pt x="159" y="222"/>
                  <a:pt x="109" y="171"/>
                  <a:pt x="159" y="212"/>
                </a:cubicBezTo>
                <a:cubicBezTo>
                  <a:pt x="243" y="282"/>
                  <a:pt x="106" y="186"/>
                  <a:pt x="239" y="274"/>
                </a:cubicBezTo>
                <a:cubicBezTo>
                  <a:pt x="241" y="275"/>
                  <a:pt x="305" y="296"/>
                  <a:pt x="319" y="301"/>
                </a:cubicBezTo>
                <a:cubicBezTo>
                  <a:pt x="337" y="307"/>
                  <a:pt x="372" y="319"/>
                  <a:pt x="372" y="319"/>
                </a:cubicBezTo>
                <a:cubicBezTo>
                  <a:pt x="404" y="351"/>
                  <a:pt x="440" y="382"/>
                  <a:pt x="478" y="407"/>
                </a:cubicBezTo>
                <a:cubicBezTo>
                  <a:pt x="517" y="465"/>
                  <a:pt x="493" y="460"/>
                  <a:pt x="531" y="46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6724650" y="3616325"/>
            <a:ext cx="412750" cy="365125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88" y="168"/>
              </a:cxn>
              <a:cxn ang="0">
                <a:pos x="106" y="141"/>
              </a:cxn>
              <a:cxn ang="0">
                <a:pos x="186" y="61"/>
              </a:cxn>
              <a:cxn ang="0">
                <a:pos x="204" y="35"/>
              </a:cxn>
              <a:cxn ang="0">
                <a:pos x="257" y="8"/>
              </a:cxn>
            </a:cxnLst>
            <a:rect l="0" t="0" r="r" b="b"/>
            <a:pathLst>
              <a:path w="260" h="230">
                <a:moveTo>
                  <a:pt x="0" y="230"/>
                </a:moveTo>
                <a:cubicBezTo>
                  <a:pt x="29" y="209"/>
                  <a:pt x="59" y="189"/>
                  <a:pt x="88" y="168"/>
                </a:cubicBezTo>
                <a:cubicBezTo>
                  <a:pt x="97" y="162"/>
                  <a:pt x="99" y="149"/>
                  <a:pt x="106" y="141"/>
                </a:cubicBezTo>
                <a:cubicBezTo>
                  <a:pt x="131" y="113"/>
                  <a:pt x="159" y="88"/>
                  <a:pt x="186" y="61"/>
                </a:cubicBezTo>
                <a:cubicBezTo>
                  <a:pt x="193" y="54"/>
                  <a:pt x="195" y="41"/>
                  <a:pt x="204" y="35"/>
                </a:cubicBezTo>
                <a:cubicBezTo>
                  <a:pt x="260" y="0"/>
                  <a:pt x="257" y="38"/>
                  <a:pt x="257" y="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7132638" y="3179763"/>
            <a:ext cx="112712" cy="449262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26" y="221"/>
              </a:cxn>
              <a:cxn ang="0">
                <a:pos x="0" y="283"/>
              </a:cxn>
            </a:cxnLst>
            <a:rect l="0" t="0" r="r" b="b"/>
            <a:pathLst>
              <a:path w="71" h="283">
                <a:moveTo>
                  <a:pt x="71" y="0"/>
                </a:moveTo>
                <a:cubicBezTo>
                  <a:pt x="46" y="73"/>
                  <a:pt x="49" y="149"/>
                  <a:pt x="26" y="221"/>
                </a:cubicBezTo>
                <a:cubicBezTo>
                  <a:pt x="19" y="243"/>
                  <a:pt x="17" y="266"/>
                  <a:pt x="0" y="283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218238" y="3165475"/>
            <a:ext cx="1041400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275" y="44"/>
              </a:cxn>
              <a:cxn ang="0">
                <a:pos x="585" y="0"/>
              </a:cxn>
              <a:cxn ang="0">
                <a:pos x="656" y="9"/>
              </a:cxn>
            </a:cxnLst>
            <a:rect l="0" t="0" r="r" b="b"/>
            <a:pathLst>
              <a:path w="656" h="88">
                <a:moveTo>
                  <a:pt x="0" y="88"/>
                </a:moveTo>
                <a:cubicBezTo>
                  <a:pt x="93" y="78"/>
                  <a:pt x="182" y="54"/>
                  <a:pt x="275" y="44"/>
                </a:cubicBezTo>
                <a:cubicBezTo>
                  <a:pt x="379" y="33"/>
                  <a:pt x="484" y="25"/>
                  <a:pt x="585" y="0"/>
                </a:cubicBezTo>
                <a:cubicBezTo>
                  <a:pt x="638" y="11"/>
                  <a:pt x="614" y="9"/>
                  <a:pt x="656" y="9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7231063" y="2771775"/>
            <a:ext cx="28575" cy="422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" y="115"/>
              </a:cxn>
              <a:cxn ang="0">
                <a:pos x="0" y="177"/>
              </a:cxn>
              <a:cxn ang="0">
                <a:pos x="9" y="266"/>
              </a:cxn>
            </a:cxnLst>
            <a:rect l="0" t="0" r="r" b="b"/>
            <a:pathLst>
              <a:path w="18" h="266">
                <a:moveTo>
                  <a:pt x="0" y="0"/>
                </a:moveTo>
                <a:cubicBezTo>
                  <a:pt x="3" y="15"/>
                  <a:pt x="18" y="103"/>
                  <a:pt x="18" y="115"/>
                </a:cubicBezTo>
                <a:cubicBezTo>
                  <a:pt x="18" y="137"/>
                  <a:pt x="5" y="156"/>
                  <a:pt x="0" y="177"/>
                </a:cubicBezTo>
                <a:cubicBezTo>
                  <a:pt x="10" y="254"/>
                  <a:pt x="9" y="224"/>
                  <a:pt x="9" y="26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977063" y="2532063"/>
            <a:ext cx="323850" cy="352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4" y="222"/>
              </a:cxn>
            </a:cxnLst>
            <a:rect l="0" t="0" r="r" b="b"/>
            <a:pathLst>
              <a:path w="204" h="222">
                <a:moveTo>
                  <a:pt x="0" y="0"/>
                </a:moveTo>
                <a:cubicBezTo>
                  <a:pt x="81" y="57"/>
                  <a:pt x="159" y="132"/>
                  <a:pt x="204" y="22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6372225" y="2589213"/>
            <a:ext cx="647700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142" y="124"/>
              </a:cxn>
              <a:cxn ang="0">
                <a:pos x="266" y="88"/>
              </a:cxn>
              <a:cxn ang="0">
                <a:pos x="346" y="44"/>
              </a:cxn>
              <a:cxn ang="0">
                <a:pos x="408" y="0"/>
              </a:cxn>
            </a:cxnLst>
            <a:rect l="0" t="0" r="r" b="b"/>
            <a:pathLst>
              <a:path w="408" h="186">
                <a:moveTo>
                  <a:pt x="0" y="186"/>
                </a:moveTo>
                <a:cubicBezTo>
                  <a:pt x="54" y="159"/>
                  <a:pt x="88" y="138"/>
                  <a:pt x="142" y="124"/>
                </a:cubicBezTo>
                <a:cubicBezTo>
                  <a:pt x="153" y="121"/>
                  <a:pt x="250" y="99"/>
                  <a:pt x="266" y="88"/>
                </a:cubicBezTo>
                <a:cubicBezTo>
                  <a:pt x="327" y="48"/>
                  <a:pt x="299" y="60"/>
                  <a:pt x="346" y="44"/>
                </a:cubicBezTo>
                <a:cubicBezTo>
                  <a:pt x="375" y="24"/>
                  <a:pt x="378" y="0"/>
                  <a:pt x="40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3" name="Freeform 111"/>
          <p:cNvSpPr>
            <a:spLocks/>
          </p:cNvSpPr>
          <p:nvPr/>
        </p:nvSpPr>
        <p:spPr bwMode="auto">
          <a:xfrm>
            <a:off x="6654800" y="2320925"/>
            <a:ext cx="393700" cy="309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4" y="80"/>
              </a:cxn>
              <a:cxn ang="0">
                <a:pos x="177" y="115"/>
              </a:cxn>
              <a:cxn ang="0">
                <a:pos x="203" y="133"/>
              </a:cxn>
              <a:cxn ang="0">
                <a:pos x="248" y="195"/>
              </a:cxn>
            </a:cxnLst>
            <a:rect l="0" t="0" r="r" b="b"/>
            <a:pathLst>
              <a:path w="248" h="195">
                <a:moveTo>
                  <a:pt x="0" y="0"/>
                </a:moveTo>
                <a:cubicBezTo>
                  <a:pt x="57" y="29"/>
                  <a:pt x="78" y="45"/>
                  <a:pt x="124" y="80"/>
                </a:cubicBezTo>
                <a:cubicBezTo>
                  <a:pt x="141" y="93"/>
                  <a:pt x="159" y="103"/>
                  <a:pt x="177" y="115"/>
                </a:cubicBezTo>
                <a:cubicBezTo>
                  <a:pt x="186" y="121"/>
                  <a:pt x="203" y="133"/>
                  <a:pt x="203" y="133"/>
                </a:cubicBezTo>
                <a:cubicBezTo>
                  <a:pt x="213" y="162"/>
                  <a:pt x="220" y="181"/>
                  <a:pt x="248" y="195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629275" y="2393950"/>
            <a:ext cx="466725" cy="44450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270" y="28"/>
              </a:cxn>
              <a:cxn ang="0">
                <a:pos x="294" y="22"/>
              </a:cxn>
            </a:cxnLst>
            <a:rect l="0" t="0" r="r" b="b"/>
            <a:pathLst>
              <a:path w="294" h="28">
                <a:moveTo>
                  <a:pt x="0" y="22"/>
                </a:moveTo>
                <a:cubicBezTo>
                  <a:pt x="87" y="16"/>
                  <a:pt x="187" y="0"/>
                  <a:pt x="270" y="28"/>
                </a:cubicBezTo>
                <a:cubicBezTo>
                  <a:pt x="278" y="26"/>
                  <a:pt x="294" y="22"/>
                  <a:pt x="294" y="2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5419725" y="1571625"/>
            <a:ext cx="190500" cy="89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" y="96"/>
              </a:cxn>
              <a:cxn ang="0">
                <a:pos x="54" y="132"/>
              </a:cxn>
              <a:cxn ang="0">
                <a:pos x="60" y="150"/>
              </a:cxn>
              <a:cxn ang="0">
                <a:pos x="78" y="264"/>
              </a:cxn>
              <a:cxn ang="0">
                <a:pos x="90" y="300"/>
              </a:cxn>
              <a:cxn ang="0">
                <a:pos x="108" y="384"/>
              </a:cxn>
              <a:cxn ang="0">
                <a:pos x="114" y="402"/>
              </a:cxn>
              <a:cxn ang="0">
                <a:pos x="120" y="492"/>
              </a:cxn>
              <a:cxn ang="0">
                <a:pos x="114" y="522"/>
              </a:cxn>
              <a:cxn ang="0">
                <a:pos x="108" y="564"/>
              </a:cxn>
            </a:cxnLst>
            <a:rect l="0" t="0" r="r" b="b"/>
            <a:pathLst>
              <a:path w="120" h="564">
                <a:moveTo>
                  <a:pt x="0" y="0"/>
                </a:moveTo>
                <a:cubicBezTo>
                  <a:pt x="36" y="71"/>
                  <a:pt x="23" y="39"/>
                  <a:pt x="42" y="96"/>
                </a:cubicBezTo>
                <a:cubicBezTo>
                  <a:pt x="46" y="108"/>
                  <a:pt x="50" y="120"/>
                  <a:pt x="54" y="132"/>
                </a:cubicBezTo>
                <a:cubicBezTo>
                  <a:pt x="56" y="138"/>
                  <a:pt x="60" y="150"/>
                  <a:pt x="60" y="150"/>
                </a:cubicBezTo>
                <a:cubicBezTo>
                  <a:pt x="65" y="188"/>
                  <a:pt x="68" y="227"/>
                  <a:pt x="78" y="264"/>
                </a:cubicBezTo>
                <a:cubicBezTo>
                  <a:pt x="81" y="276"/>
                  <a:pt x="90" y="300"/>
                  <a:pt x="90" y="300"/>
                </a:cubicBezTo>
                <a:cubicBezTo>
                  <a:pt x="98" y="361"/>
                  <a:pt x="91" y="333"/>
                  <a:pt x="108" y="384"/>
                </a:cubicBezTo>
                <a:cubicBezTo>
                  <a:pt x="110" y="390"/>
                  <a:pt x="114" y="402"/>
                  <a:pt x="114" y="402"/>
                </a:cubicBezTo>
                <a:cubicBezTo>
                  <a:pt x="105" y="429"/>
                  <a:pt x="117" y="463"/>
                  <a:pt x="120" y="492"/>
                </a:cubicBezTo>
                <a:cubicBezTo>
                  <a:pt x="118" y="502"/>
                  <a:pt x="116" y="512"/>
                  <a:pt x="114" y="522"/>
                </a:cubicBezTo>
                <a:cubicBezTo>
                  <a:pt x="112" y="536"/>
                  <a:pt x="108" y="564"/>
                  <a:pt x="108" y="56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5248275" y="2533650"/>
            <a:ext cx="314325" cy="39052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150" y="90"/>
              </a:cxn>
              <a:cxn ang="0">
                <a:pos x="180" y="36"/>
              </a:cxn>
              <a:cxn ang="0">
                <a:pos x="192" y="18"/>
              </a:cxn>
              <a:cxn ang="0">
                <a:pos x="198" y="0"/>
              </a:cxn>
            </a:cxnLst>
            <a:rect l="0" t="0" r="r" b="b"/>
            <a:pathLst>
              <a:path w="198" h="246">
                <a:moveTo>
                  <a:pt x="0" y="246"/>
                </a:moveTo>
                <a:cubicBezTo>
                  <a:pt x="37" y="207"/>
                  <a:pt x="97" y="130"/>
                  <a:pt x="150" y="90"/>
                </a:cubicBezTo>
                <a:cubicBezTo>
                  <a:pt x="157" y="69"/>
                  <a:pt x="170" y="56"/>
                  <a:pt x="180" y="36"/>
                </a:cubicBezTo>
                <a:cubicBezTo>
                  <a:pt x="183" y="30"/>
                  <a:pt x="189" y="24"/>
                  <a:pt x="192" y="18"/>
                </a:cubicBezTo>
                <a:cubicBezTo>
                  <a:pt x="195" y="12"/>
                  <a:pt x="198" y="0"/>
                  <a:pt x="19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7" name="Freeform 115"/>
          <p:cNvSpPr>
            <a:spLocks/>
          </p:cNvSpPr>
          <p:nvPr/>
        </p:nvSpPr>
        <p:spPr bwMode="auto">
          <a:xfrm>
            <a:off x="4981575" y="2143125"/>
            <a:ext cx="573088" cy="280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54"/>
              </a:cxn>
              <a:cxn ang="0">
                <a:pos x="162" y="72"/>
              </a:cxn>
              <a:cxn ang="0">
                <a:pos x="240" y="120"/>
              </a:cxn>
              <a:cxn ang="0">
                <a:pos x="306" y="150"/>
              </a:cxn>
              <a:cxn ang="0">
                <a:pos x="360" y="174"/>
              </a:cxn>
            </a:cxnLst>
            <a:rect l="0" t="0" r="r" b="b"/>
            <a:pathLst>
              <a:path w="361" h="177">
                <a:moveTo>
                  <a:pt x="0" y="0"/>
                </a:moveTo>
                <a:cubicBezTo>
                  <a:pt x="38" y="21"/>
                  <a:pt x="78" y="44"/>
                  <a:pt x="120" y="54"/>
                </a:cubicBezTo>
                <a:cubicBezTo>
                  <a:pt x="186" y="98"/>
                  <a:pt x="85" y="33"/>
                  <a:pt x="162" y="72"/>
                </a:cubicBezTo>
                <a:cubicBezTo>
                  <a:pt x="189" y="85"/>
                  <a:pt x="213" y="107"/>
                  <a:pt x="240" y="120"/>
                </a:cubicBezTo>
                <a:cubicBezTo>
                  <a:pt x="262" y="131"/>
                  <a:pt x="284" y="139"/>
                  <a:pt x="306" y="150"/>
                </a:cubicBezTo>
                <a:cubicBezTo>
                  <a:pt x="361" y="177"/>
                  <a:pt x="322" y="174"/>
                  <a:pt x="360" y="17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8" name="Freeform 116"/>
          <p:cNvSpPr>
            <a:spLocks/>
          </p:cNvSpPr>
          <p:nvPr/>
        </p:nvSpPr>
        <p:spPr bwMode="auto">
          <a:xfrm>
            <a:off x="4810125" y="1257300"/>
            <a:ext cx="619125" cy="342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4" y="66"/>
              </a:cxn>
              <a:cxn ang="0">
                <a:pos x="258" y="150"/>
              </a:cxn>
              <a:cxn ang="0">
                <a:pos x="330" y="174"/>
              </a:cxn>
              <a:cxn ang="0">
                <a:pos x="390" y="216"/>
              </a:cxn>
            </a:cxnLst>
            <a:rect l="0" t="0" r="r" b="b"/>
            <a:pathLst>
              <a:path w="390" h="216">
                <a:moveTo>
                  <a:pt x="0" y="0"/>
                </a:moveTo>
                <a:cubicBezTo>
                  <a:pt x="31" y="18"/>
                  <a:pt x="77" y="54"/>
                  <a:pt x="114" y="66"/>
                </a:cubicBezTo>
                <a:cubicBezTo>
                  <a:pt x="158" y="99"/>
                  <a:pt x="209" y="125"/>
                  <a:pt x="258" y="150"/>
                </a:cubicBezTo>
                <a:cubicBezTo>
                  <a:pt x="281" y="161"/>
                  <a:pt x="330" y="174"/>
                  <a:pt x="330" y="174"/>
                </a:cubicBezTo>
                <a:cubicBezTo>
                  <a:pt x="353" y="189"/>
                  <a:pt x="370" y="196"/>
                  <a:pt x="390" y="2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89" name="Freeform 117"/>
          <p:cNvSpPr>
            <a:spLocks/>
          </p:cNvSpPr>
          <p:nvPr/>
        </p:nvSpPr>
        <p:spPr bwMode="auto">
          <a:xfrm>
            <a:off x="4933950" y="1628775"/>
            <a:ext cx="476250" cy="5334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90" y="300"/>
              </a:cxn>
              <a:cxn ang="0">
                <a:pos x="240" y="108"/>
              </a:cxn>
              <a:cxn ang="0">
                <a:pos x="300" y="0"/>
              </a:cxn>
            </a:cxnLst>
            <a:rect l="0" t="0" r="r" b="b"/>
            <a:pathLst>
              <a:path w="300" h="336">
                <a:moveTo>
                  <a:pt x="0" y="336"/>
                </a:moveTo>
                <a:cubicBezTo>
                  <a:pt x="30" y="324"/>
                  <a:pt x="61" y="313"/>
                  <a:pt x="90" y="300"/>
                </a:cubicBezTo>
                <a:cubicBezTo>
                  <a:pt x="174" y="262"/>
                  <a:pt x="202" y="184"/>
                  <a:pt x="240" y="108"/>
                </a:cubicBezTo>
                <a:cubicBezTo>
                  <a:pt x="258" y="72"/>
                  <a:pt x="300" y="41"/>
                  <a:pt x="30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0" name="Freeform 118"/>
          <p:cNvSpPr>
            <a:spLocks/>
          </p:cNvSpPr>
          <p:nvPr/>
        </p:nvSpPr>
        <p:spPr bwMode="auto">
          <a:xfrm>
            <a:off x="6105525" y="1790700"/>
            <a:ext cx="87313" cy="638175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42" y="252"/>
              </a:cxn>
              <a:cxn ang="0">
                <a:pos x="0" y="402"/>
              </a:cxn>
            </a:cxnLst>
            <a:rect l="0" t="0" r="r" b="b"/>
            <a:pathLst>
              <a:path w="55" h="402">
                <a:moveTo>
                  <a:pt x="36" y="0"/>
                </a:moveTo>
                <a:cubicBezTo>
                  <a:pt x="43" y="84"/>
                  <a:pt x="55" y="168"/>
                  <a:pt x="42" y="252"/>
                </a:cubicBezTo>
                <a:cubicBezTo>
                  <a:pt x="34" y="304"/>
                  <a:pt x="0" y="348"/>
                  <a:pt x="0" y="40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1" name="Freeform 119"/>
          <p:cNvSpPr>
            <a:spLocks/>
          </p:cNvSpPr>
          <p:nvPr/>
        </p:nvSpPr>
        <p:spPr bwMode="auto">
          <a:xfrm>
            <a:off x="6162675" y="1781175"/>
            <a:ext cx="449263" cy="574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96"/>
              </a:cxn>
              <a:cxn ang="0">
                <a:pos x="102" y="108"/>
              </a:cxn>
              <a:cxn ang="0">
                <a:pos x="156" y="162"/>
              </a:cxn>
              <a:cxn ang="0">
                <a:pos x="174" y="180"/>
              </a:cxn>
              <a:cxn ang="0">
                <a:pos x="246" y="288"/>
              </a:cxn>
              <a:cxn ang="0">
                <a:pos x="282" y="360"/>
              </a:cxn>
              <a:cxn ang="0">
                <a:pos x="282" y="354"/>
              </a:cxn>
            </a:cxnLst>
            <a:rect l="0" t="0" r="r" b="b"/>
            <a:pathLst>
              <a:path w="283" h="362">
                <a:moveTo>
                  <a:pt x="0" y="0"/>
                </a:moveTo>
                <a:cubicBezTo>
                  <a:pt x="28" y="32"/>
                  <a:pt x="55" y="65"/>
                  <a:pt x="84" y="96"/>
                </a:cubicBezTo>
                <a:cubicBezTo>
                  <a:pt x="89" y="101"/>
                  <a:pt x="97" y="103"/>
                  <a:pt x="102" y="108"/>
                </a:cubicBezTo>
                <a:cubicBezTo>
                  <a:pt x="102" y="108"/>
                  <a:pt x="147" y="153"/>
                  <a:pt x="156" y="162"/>
                </a:cubicBezTo>
                <a:cubicBezTo>
                  <a:pt x="162" y="168"/>
                  <a:pt x="174" y="180"/>
                  <a:pt x="174" y="180"/>
                </a:cubicBezTo>
                <a:cubicBezTo>
                  <a:pt x="188" y="222"/>
                  <a:pt x="222" y="252"/>
                  <a:pt x="246" y="288"/>
                </a:cubicBezTo>
                <a:cubicBezTo>
                  <a:pt x="261" y="311"/>
                  <a:pt x="270" y="336"/>
                  <a:pt x="282" y="360"/>
                </a:cubicBezTo>
                <a:cubicBezTo>
                  <a:pt x="283" y="362"/>
                  <a:pt x="282" y="356"/>
                  <a:pt x="282" y="35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2" name="Freeform 120"/>
          <p:cNvSpPr>
            <a:spLocks/>
          </p:cNvSpPr>
          <p:nvPr/>
        </p:nvSpPr>
        <p:spPr bwMode="auto">
          <a:xfrm>
            <a:off x="6105525" y="2314575"/>
            <a:ext cx="504825" cy="114300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150" y="42"/>
              </a:cxn>
              <a:cxn ang="0">
                <a:pos x="318" y="0"/>
              </a:cxn>
            </a:cxnLst>
            <a:rect l="0" t="0" r="r" b="b"/>
            <a:pathLst>
              <a:path w="318" h="72">
                <a:moveTo>
                  <a:pt x="0" y="72"/>
                </a:moveTo>
                <a:cubicBezTo>
                  <a:pt x="51" y="62"/>
                  <a:pt x="100" y="50"/>
                  <a:pt x="150" y="42"/>
                </a:cubicBezTo>
                <a:cubicBezTo>
                  <a:pt x="200" y="22"/>
                  <a:pt x="264" y="0"/>
                  <a:pt x="31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3" name="Freeform 121"/>
          <p:cNvSpPr>
            <a:spLocks/>
          </p:cNvSpPr>
          <p:nvPr/>
        </p:nvSpPr>
        <p:spPr bwMode="auto">
          <a:xfrm>
            <a:off x="6391275" y="2343150"/>
            <a:ext cx="228600" cy="51435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132" y="72"/>
              </a:cxn>
              <a:cxn ang="0">
                <a:pos x="90" y="150"/>
              </a:cxn>
              <a:cxn ang="0">
                <a:pos x="36" y="240"/>
              </a:cxn>
              <a:cxn ang="0">
                <a:pos x="0" y="324"/>
              </a:cxn>
            </a:cxnLst>
            <a:rect l="0" t="0" r="r" b="b"/>
            <a:pathLst>
              <a:path w="144" h="324">
                <a:moveTo>
                  <a:pt x="144" y="0"/>
                </a:moveTo>
                <a:cubicBezTo>
                  <a:pt x="143" y="11"/>
                  <a:pt x="139" y="56"/>
                  <a:pt x="132" y="72"/>
                </a:cubicBezTo>
                <a:cubicBezTo>
                  <a:pt x="120" y="99"/>
                  <a:pt x="102" y="123"/>
                  <a:pt x="90" y="150"/>
                </a:cubicBezTo>
                <a:cubicBezTo>
                  <a:pt x="77" y="180"/>
                  <a:pt x="59" y="217"/>
                  <a:pt x="36" y="240"/>
                </a:cubicBezTo>
                <a:cubicBezTo>
                  <a:pt x="26" y="269"/>
                  <a:pt x="22" y="302"/>
                  <a:pt x="0" y="32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4" name="Freeform 122"/>
          <p:cNvSpPr>
            <a:spLocks/>
          </p:cNvSpPr>
          <p:nvPr/>
        </p:nvSpPr>
        <p:spPr bwMode="auto">
          <a:xfrm>
            <a:off x="6105525" y="2457450"/>
            <a:ext cx="336550" cy="4206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0" y="186"/>
              </a:cxn>
              <a:cxn ang="0">
                <a:pos x="192" y="252"/>
              </a:cxn>
              <a:cxn ang="0">
                <a:pos x="210" y="252"/>
              </a:cxn>
            </a:cxnLst>
            <a:rect l="0" t="0" r="r" b="b"/>
            <a:pathLst>
              <a:path w="212" h="265">
                <a:moveTo>
                  <a:pt x="0" y="0"/>
                </a:moveTo>
                <a:cubicBezTo>
                  <a:pt x="44" y="65"/>
                  <a:pt x="78" y="123"/>
                  <a:pt x="120" y="186"/>
                </a:cubicBezTo>
                <a:cubicBezTo>
                  <a:pt x="140" y="217"/>
                  <a:pt x="161" y="231"/>
                  <a:pt x="192" y="252"/>
                </a:cubicBezTo>
                <a:cubicBezTo>
                  <a:pt x="212" y="265"/>
                  <a:pt x="210" y="262"/>
                  <a:pt x="210" y="25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5" name="Freeform 123"/>
          <p:cNvSpPr>
            <a:spLocks/>
          </p:cNvSpPr>
          <p:nvPr/>
        </p:nvSpPr>
        <p:spPr bwMode="auto">
          <a:xfrm>
            <a:off x="6619875" y="1990725"/>
            <a:ext cx="590550" cy="333375"/>
          </a:xfrm>
          <a:custGeom>
            <a:avLst/>
            <a:gdLst/>
            <a:ahLst/>
            <a:cxnLst>
              <a:cxn ang="0">
                <a:pos x="0" y="210"/>
              </a:cxn>
              <a:cxn ang="0">
                <a:pos x="258" y="48"/>
              </a:cxn>
              <a:cxn ang="0">
                <a:pos x="348" y="6"/>
              </a:cxn>
              <a:cxn ang="0">
                <a:pos x="372" y="0"/>
              </a:cxn>
            </a:cxnLst>
            <a:rect l="0" t="0" r="r" b="b"/>
            <a:pathLst>
              <a:path w="372" h="210">
                <a:moveTo>
                  <a:pt x="0" y="210"/>
                </a:moveTo>
                <a:cubicBezTo>
                  <a:pt x="61" y="164"/>
                  <a:pt x="176" y="68"/>
                  <a:pt x="258" y="48"/>
                </a:cubicBezTo>
                <a:cubicBezTo>
                  <a:pt x="284" y="30"/>
                  <a:pt x="317" y="14"/>
                  <a:pt x="348" y="6"/>
                </a:cubicBezTo>
                <a:cubicBezTo>
                  <a:pt x="356" y="4"/>
                  <a:pt x="372" y="0"/>
                  <a:pt x="372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6" name="Freeform 124"/>
          <p:cNvSpPr>
            <a:spLocks/>
          </p:cNvSpPr>
          <p:nvPr/>
        </p:nvSpPr>
        <p:spPr bwMode="auto">
          <a:xfrm>
            <a:off x="7239000" y="1514475"/>
            <a:ext cx="247650" cy="514350"/>
          </a:xfrm>
          <a:custGeom>
            <a:avLst/>
            <a:gdLst/>
            <a:ahLst/>
            <a:cxnLst>
              <a:cxn ang="0">
                <a:pos x="156" y="0"/>
              </a:cxn>
              <a:cxn ang="0">
                <a:pos x="132" y="54"/>
              </a:cxn>
              <a:cxn ang="0">
                <a:pos x="84" y="108"/>
              </a:cxn>
              <a:cxn ang="0">
                <a:pos x="48" y="180"/>
              </a:cxn>
              <a:cxn ang="0">
                <a:pos x="0" y="324"/>
              </a:cxn>
            </a:cxnLst>
            <a:rect l="0" t="0" r="r" b="b"/>
            <a:pathLst>
              <a:path w="156" h="324">
                <a:moveTo>
                  <a:pt x="156" y="0"/>
                </a:moveTo>
                <a:cubicBezTo>
                  <a:pt x="147" y="18"/>
                  <a:pt x="143" y="38"/>
                  <a:pt x="132" y="54"/>
                </a:cubicBezTo>
                <a:cubicBezTo>
                  <a:pt x="119" y="73"/>
                  <a:pt x="99" y="90"/>
                  <a:pt x="84" y="108"/>
                </a:cubicBezTo>
                <a:cubicBezTo>
                  <a:pt x="67" y="128"/>
                  <a:pt x="60" y="157"/>
                  <a:pt x="48" y="180"/>
                </a:cubicBezTo>
                <a:cubicBezTo>
                  <a:pt x="28" y="220"/>
                  <a:pt x="0" y="277"/>
                  <a:pt x="0" y="32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7" name="Freeform 125"/>
          <p:cNvSpPr>
            <a:spLocks/>
          </p:cNvSpPr>
          <p:nvPr/>
        </p:nvSpPr>
        <p:spPr bwMode="auto">
          <a:xfrm>
            <a:off x="7219950" y="1952625"/>
            <a:ext cx="338138" cy="371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08"/>
              </a:cxn>
              <a:cxn ang="0">
                <a:pos x="120" y="126"/>
              </a:cxn>
              <a:cxn ang="0">
                <a:pos x="156" y="150"/>
              </a:cxn>
              <a:cxn ang="0">
                <a:pos x="174" y="186"/>
              </a:cxn>
              <a:cxn ang="0">
                <a:pos x="198" y="210"/>
              </a:cxn>
            </a:cxnLst>
            <a:rect l="0" t="0" r="r" b="b"/>
            <a:pathLst>
              <a:path w="213" h="234">
                <a:moveTo>
                  <a:pt x="0" y="0"/>
                </a:moveTo>
                <a:cubicBezTo>
                  <a:pt x="35" y="38"/>
                  <a:pt x="65" y="79"/>
                  <a:pt x="108" y="108"/>
                </a:cubicBezTo>
                <a:cubicBezTo>
                  <a:pt x="112" y="114"/>
                  <a:pt x="115" y="121"/>
                  <a:pt x="120" y="126"/>
                </a:cubicBezTo>
                <a:cubicBezTo>
                  <a:pt x="131" y="135"/>
                  <a:pt x="156" y="150"/>
                  <a:pt x="156" y="150"/>
                </a:cubicBezTo>
                <a:cubicBezTo>
                  <a:pt x="163" y="161"/>
                  <a:pt x="166" y="176"/>
                  <a:pt x="174" y="186"/>
                </a:cubicBezTo>
                <a:cubicBezTo>
                  <a:pt x="213" y="234"/>
                  <a:pt x="178" y="171"/>
                  <a:pt x="198" y="21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8" name="Freeform 126"/>
          <p:cNvSpPr>
            <a:spLocks/>
          </p:cNvSpPr>
          <p:nvPr/>
        </p:nvSpPr>
        <p:spPr bwMode="auto">
          <a:xfrm>
            <a:off x="7248525" y="2286000"/>
            <a:ext cx="285750" cy="461963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108" y="108"/>
              </a:cxn>
              <a:cxn ang="0">
                <a:pos x="84" y="162"/>
              </a:cxn>
              <a:cxn ang="0">
                <a:pos x="48" y="216"/>
              </a:cxn>
              <a:cxn ang="0">
                <a:pos x="12" y="288"/>
              </a:cxn>
              <a:cxn ang="0">
                <a:pos x="0" y="288"/>
              </a:cxn>
            </a:cxnLst>
            <a:rect l="0" t="0" r="r" b="b"/>
            <a:pathLst>
              <a:path w="180" h="291">
                <a:moveTo>
                  <a:pt x="180" y="0"/>
                </a:moveTo>
                <a:cubicBezTo>
                  <a:pt x="156" y="36"/>
                  <a:pt x="132" y="72"/>
                  <a:pt x="108" y="108"/>
                </a:cubicBezTo>
                <a:cubicBezTo>
                  <a:pt x="98" y="123"/>
                  <a:pt x="93" y="146"/>
                  <a:pt x="84" y="162"/>
                </a:cubicBezTo>
                <a:cubicBezTo>
                  <a:pt x="84" y="162"/>
                  <a:pt x="54" y="207"/>
                  <a:pt x="48" y="216"/>
                </a:cubicBezTo>
                <a:cubicBezTo>
                  <a:pt x="41" y="227"/>
                  <a:pt x="20" y="280"/>
                  <a:pt x="12" y="288"/>
                </a:cubicBezTo>
                <a:cubicBezTo>
                  <a:pt x="9" y="291"/>
                  <a:pt x="4" y="288"/>
                  <a:pt x="0" y="28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199" name="Freeform 127"/>
          <p:cNvSpPr>
            <a:spLocks/>
          </p:cNvSpPr>
          <p:nvPr/>
        </p:nvSpPr>
        <p:spPr bwMode="auto">
          <a:xfrm>
            <a:off x="6989763" y="2276475"/>
            <a:ext cx="563562" cy="309563"/>
          </a:xfrm>
          <a:custGeom>
            <a:avLst/>
            <a:gdLst/>
            <a:ahLst/>
            <a:cxnLst>
              <a:cxn ang="0">
                <a:pos x="355" y="0"/>
              </a:cxn>
              <a:cxn ang="0">
                <a:pos x="145" y="72"/>
              </a:cxn>
              <a:cxn ang="0">
                <a:pos x="73" y="114"/>
              </a:cxn>
              <a:cxn ang="0">
                <a:pos x="37" y="138"/>
              </a:cxn>
              <a:cxn ang="0">
                <a:pos x="13" y="168"/>
              </a:cxn>
              <a:cxn ang="0">
                <a:pos x="1" y="180"/>
              </a:cxn>
            </a:cxnLst>
            <a:rect l="0" t="0" r="r" b="b"/>
            <a:pathLst>
              <a:path w="355" h="195">
                <a:moveTo>
                  <a:pt x="355" y="0"/>
                </a:moveTo>
                <a:cubicBezTo>
                  <a:pt x="267" y="11"/>
                  <a:pt x="217" y="24"/>
                  <a:pt x="145" y="72"/>
                </a:cubicBezTo>
                <a:cubicBezTo>
                  <a:pt x="121" y="88"/>
                  <a:pt x="98" y="97"/>
                  <a:pt x="73" y="114"/>
                </a:cubicBezTo>
                <a:cubicBezTo>
                  <a:pt x="61" y="122"/>
                  <a:pt x="37" y="138"/>
                  <a:pt x="37" y="138"/>
                </a:cubicBezTo>
                <a:cubicBezTo>
                  <a:pt x="25" y="173"/>
                  <a:pt x="40" y="141"/>
                  <a:pt x="13" y="168"/>
                </a:cubicBezTo>
                <a:cubicBezTo>
                  <a:pt x="0" y="181"/>
                  <a:pt x="1" y="195"/>
                  <a:pt x="1" y="1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0" name="Freeform 128"/>
          <p:cNvSpPr>
            <a:spLocks/>
          </p:cNvSpPr>
          <p:nvPr/>
        </p:nvSpPr>
        <p:spPr bwMode="auto">
          <a:xfrm>
            <a:off x="7258050" y="1933575"/>
            <a:ext cx="504825" cy="95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6"/>
              </a:cxn>
              <a:cxn ang="0">
                <a:pos x="294" y="24"/>
              </a:cxn>
              <a:cxn ang="0">
                <a:pos x="318" y="60"/>
              </a:cxn>
            </a:cxnLst>
            <a:rect l="0" t="0" r="r" b="b"/>
            <a:pathLst>
              <a:path w="318" h="60">
                <a:moveTo>
                  <a:pt x="0" y="0"/>
                </a:moveTo>
                <a:cubicBezTo>
                  <a:pt x="64" y="8"/>
                  <a:pt x="126" y="3"/>
                  <a:pt x="192" y="6"/>
                </a:cubicBezTo>
                <a:cubicBezTo>
                  <a:pt x="228" y="10"/>
                  <a:pt x="260" y="13"/>
                  <a:pt x="294" y="24"/>
                </a:cubicBezTo>
                <a:cubicBezTo>
                  <a:pt x="302" y="36"/>
                  <a:pt x="318" y="60"/>
                  <a:pt x="318" y="6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1" name="Freeform 129"/>
          <p:cNvSpPr>
            <a:spLocks/>
          </p:cNvSpPr>
          <p:nvPr/>
        </p:nvSpPr>
        <p:spPr bwMode="auto">
          <a:xfrm>
            <a:off x="7448550" y="1023938"/>
            <a:ext cx="287338" cy="519112"/>
          </a:xfrm>
          <a:custGeom>
            <a:avLst/>
            <a:gdLst/>
            <a:ahLst/>
            <a:cxnLst>
              <a:cxn ang="0">
                <a:pos x="0" y="327"/>
              </a:cxn>
              <a:cxn ang="0">
                <a:pos x="90" y="159"/>
              </a:cxn>
              <a:cxn ang="0">
                <a:pos x="102" y="123"/>
              </a:cxn>
              <a:cxn ang="0">
                <a:pos x="156" y="51"/>
              </a:cxn>
              <a:cxn ang="0">
                <a:pos x="180" y="21"/>
              </a:cxn>
            </a:cxnLst>
            <a:rect l="0" t="0" r="r" b="b"/>
            <a:pathLst>
              <a:path w="181" h="327">
                <a:moveTo>
                  <a:pt x="0" y="327"/>
                </a:moveTo>
                <a:cubicBezTo>
                  <a:pt x="32" y="273"/>
                  <a:pt x="65" y="216"/>
                  <a:pt x="90" y="159"/>
                </a:cubicBezTo>
                <a:cubicBezTo>
                  <a:pt x="95" y="147"/>
                  <a:pt x="95" y="134"/>
                  <a:pt x="102" y="123"/>
                </a:cubicBezTo>
                <a:cubicBezTo>
                  <a:pt x="120" y="96"/>
                  <a:pt x="137" y="76"/>
                  <a:pt x="156" y="51"/>
                </a:cubicBezTo>
                <a:cubicBezTo>
                  <a:pt x="181" y="19"/>
                  <a:pt x="180" y="0"/>
                  <a:pt x="180" y="2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2" name="Freeform 130"/>
          <p:cNvSpPr>
            <a:spLocks/>
          </p:cNvSpPr>
          <p:nvPr/>
        </p:nvSpPr>
        <p:spPr bwMode="auto">
          <a:xfrm>
            <a:off x="7781925" y="981075"/>
            <a:ext cx="161925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84"/>
              </a:cxn>
              <a:cxn ang="0">
                <a:pos x="102" y="144"/>
              </a:cxn>
            </a:cxnLst>
            <a:rect l="0" t="0" r="r" b="b"/>
            <a:pathLst>
              <a:path w="102" h="144">
                <a:moveTo>
                  <a:pt x="0" y="0"/>
                </a:moveTo>
                <a:cubicBezTo>
                  <a:pt x="22" y="27"/>
                  <a:pt x="41" y="55"/>
                  <a:pt x="60" y="84"/>
                </a:cubicBezTo>
                <a:cubicBezTo>
                  <a:pt x="74" y="105"/>
                  <a:pt x="77" y="131"/>
                  <a:pt x="102" y="14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3" name="Freeform 131"/>
          <p:cNvSpPr>
            <a:spLocks/>
          </p:cNvSpPr>
          <p:nvPr/>
        </p:nvSpPr>
        <p:spPr bwMode="auto">
          <a:xfrm>
            <a:off x="7905750" y="768350"/>
            <a:ext cx="25400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116" y="76"/>
              </a:cxn>
              <a:cxn ang="0">
                <a:pos x="144" y="24"/>
              </a:cxn>
              <a:cxn ang="0">
                <a:pos x="160" y="0"/>
              </a:cxn>
            </a:cxnLst>
            <a:rect l="0" t="0" r="r" b="b"/>
            <a:pathLst>
              <a:path w="160" h="256">
                <a:moveTo>
                  <a:pt x="0" y="256"/>
                </a:moveTo>
                <a:cubicBezTo>
                  <a:pt x="48" y="202"/>
                  <a:pt x="76" y="136"/>
                  <a:pt x="116" y="76"/>
                </a:cubicBezTo>
                <a:cubicBezTo>
                  <a:pt x="127" y="59"/>
                  <a:pt x="135" y="41"/>
                  <a:pt x="144" y="24"/>
                </a:cubicBezTo>
                <a:cubicBezTo>
                  <a:pt x="149" y="16"/>
                  <a:pt x="160" y="0"/>
                  <a:pt x="16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4" name="Freeform 132"/>
          <p:cNvSpPr>
            <a:spLocks/>
          </p:cNvSpPr>
          <p:nvPr/>
        </p:nvSpPr>
        <p:spPr bwMode="auto">
          <a:xfrm>
            <a:off x="7913688" y="1130300"/>
            <a:ext cx="68262" cy="69850"/>
          </a:xfrm>
          <a:custGeom>
            <a:avLst/>
            <a:gdLst/>
            <a:ahLst/>
            <a:cxnLst>
              <a:cxn ang="0">
                <a:pos x="7" y="12"/>
              </a:cxn>
              <a:cxn ang="0">
                <a:pos x="39" y="16"/>
              </a:cxn>
              <a:cxn ang="0">
                <a:pos x="35" y="32"/>
              </a:cxn>
              <a:cxn ang="0">
                <a:pos x="19" y="28"/>
              </a:cxn>
              <a:cxn ang="0">
                <a:pos x="35" y="0"/>
              </a:cxn>
              <a:cxn ang="0">
                <a:pos x="23" y="32"/>
              </a:cxn>
              <a:cxn ang="0">
                <a:pos x="31" y="8"/>
              </a:cxn>
              <a:cxn ang="0">
                <a:pos x="15" y="28"/>
              </a:cxn>
              <a:cxn ang="0">
                <a:pos x="31" y="24"/>
              </a:cxn>
              <a:cxn ang="0">
                <a:pos x="27" y="36"/>
              </a:cxn>
              <a:cxn ang="0">
                <a:pos x="15" y="32"/>
              </a:cxn>
              <a:cxn ang="0">
                <a:pos x="23" y="44"/>
              </a:cxn>
            </a:cxnLst>
            <a:rect l="0" t="0" r="r" b="b"/>
            <a:pathLst>
              <a:path w="43" h="44">
                <a:moveTo>
                  <a:pt x="7" y="12"/>
                </a:moveTo>
                <a:cubicBezTo>
                  <a:pt x="18" y="13"/>
                  <a:pt x="30" y="10"/>
                  <a:pt x="39" y="16"/>
                </a:cubicBezTo>
                <a:cubicBezTo>
                  <a:pt x="43" y="19"/>
                  <a:pt x="40" y="29"/>
                  <a:pt x="35" y="32"/>
                </a:cubicBezTo>
                <a:cubicBezTo>
                  <a:pt x="30" y="35"/>
                  <a:pt x="24" y="29"/>
                  <a:pt x="19" y="28"/>
                </a:cubicBezTo>
                <a:cubicBezTo>
                  <a:pt x="13" y="11"/>
                  <a:pt x="18" y="6"/>
                  <a:pt x="35" y="0"/>
                </a:cubicBezTo>
                <a:cubicBezTo>
                  <a:pt x="41" y="18"/>
                  <a:pt x="38" y="22"/>
                  <a:pt x="23" y="32"/>
                </a:cubicBezTo>
                <a:cubicBezTo>
                  <a:pt x="3" y="19"/>
                  <a:pt x="0" y="0"/>
                  <a:pt x="31" y="8"/>
                </a:cubicBezTo>
                <a:cubicBezTo>
                  <a:pt x="37" y="25"/>
                  <a:pt x="34" y="34"/>
                  <a:pt x="15" y="28"/>
                </a:cubicBezTo>
                <a:cubicBezTo>
                  <a:pt x="6" y="2"/>
                  <a:pt x="21" y="9"/>
                  <a:pt x="31" y="24"/>
                </a:cubicBezTo>
                <a:cubicBezTo>
                  <a:pt x="30" y="28"/>
                  <a:pt x="31" y="34"/>
                  <a:pt x="27" y="36"/>
                </a:cubicBezTo>
                <a:cubicBezTo>
                  <a:pt x="23" y="38"/>
                  <a:pt x="17" y="28"/>
                  <a:pt x="15" y="32"/>
                </a:cubicBezTo>
                <a:cubicBezTo>
                  <a:pt x="13" y="36"/>
                  <a:pt x="23" y="44"/>
                  <a:pt x="23" y="4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5" name="Freeform 133"/>
          <p:cNvSpPr>
            <a:spLocks/>
          </p:cNvSpPr>
          <p:nvPr/>
        </p:nvSpPr>
        <p:spPr bwMode="auto">
          <a:xfrm>
            <a:off x="7943850" y="1162050"/>
            <a:ext cx="57150" cy="285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100"/>
              </a:cxn>
              <a:cxn ang="0">
                <a:pos x="28" y="180"/>
              </a:cxn>
            </a:cxnLst>
            <a:rect l="0" t="0" r="r" b="b"/>
            <a:pathLst>
              <a:path w="36" h="180">
                <a:moveTo>
                  <a:pt x="0" y="0"/>
                </a:moveTo>
                <a:cubicBezTo>
                  <a:pt x="11" y="34"/>
                  <a:pt x="25" y="67"/>
                  <a:pt x="36" y="100"/>
                </a:cubicBezTo>
                <a:cubicBezTo>
                  <a:pt x="33" y="127"/>
                  <a:pt x="28" y="153"/>
                  <a:pt x="28" y="1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6" name="Freeform 134"/>
          <p:cNvSpPr>
            <a:spLocks/>
          </p:cNvSpPr>
          <p:nvPr/>
        </p:nvSpPr>
        <p:spPr bwMode="auto">
          <a:xfrm>
            <a:off x="7848600" y="1460500"/>
            <a:ext cx="120650" cy="18415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28" y="92"/>
              </a:cxn>
              <a:cxn ang="0">
                <a:pos x="0" y="116"/>
              </a:cxn>
            </a:cxnLst>
            <a:rect l="0" t="0" r="r" b="b"/>
            <a:pathLst>
              <a:path w="76" h="116">
                <a:moveTo>
                  <a:pt x="76" y="0"/>
                </a:moveTo>
                <a:cubicBezTo>
                  <a:pt x="59" y="45"/>
                  <a:pt x="61" y="59"/>
                  <a:pt x="28" y="92"/>
                </a:cubicBezTo>
                <a:cubicBezTo>
                  <a:pt x="21" y="99"/>
                  <a:pt x="11" y="116"/>
                  <a:pt x="0" y="1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7" name="Freeform 135"/>
          <p:cNvSpPr>
            <a:spLocks/>
          </p:cNvSpPr>
          <p:nvPr/>
        </p:nvSpPr>
        <p:spPr bwMode="auto">
          <a:xfrm>
            <a:off x="8001000" y="1435100"/>
            <a:ext cx="69850" cy="146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44"/>
              </a:cxn>
              <a:cxn ang="0">
                <a:pos x="40" y="68"/>
              </a:cxn>
              <a:cxn ang="0">
                <a:pos x="44" y="92"/>
              </a:cxn>
            </a:cxnLst>
            <a:rect l="0" t="0" r="r" b="b"/>
            <a:pathLst>
              <a:path w="44" h="92">
                <a:moveTo>
                  <a:pt x="0" y="0"/>
                </a:moveTo>
                <a:cubicBezTo>
                  <a:pt x="8" y="15"/>
                  <a:pt x="16" y="30"/>
                  <a:pt x="24" y="44"/>
                </a:cubicBezTo>
                <a:cubicBezTo>
                  <a:pt x="29" y="52"/>
                  <a:pt x="40" y="68"/>
                  <a:pt x="40" y="68"/>
                </a:cubicBezTo>
                <a:cubicBezTo>
                  <a:pt x="44" y="89"/>
                  <a:pt x="44" y="81"/>
                  <a:pt x="44" y="92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8" name="Freeform 136"/>
          <p:cNvSpPr>
            <a:spLocks/>
          </p:cNvSpPr>
          <p:nvPr/>
        </p:nvSpPr>
        <p:spPr bwMode="auto">
          <a:xfrm>
            <a:off x="7886700" y="1581150"/>
            <a:ext cx="196850" cy="508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24" y="0"/>
              </a:cxn>
            </a:cxnLst>
            <a:rect l="0" t="0" r="r" b="b"/>
            <a:pathLst>
              <a:path w="124" h="32">
                <a:moveTo>
                  <a:pt x="0" y="32"/>
                </a:moveTo>
                <a:cubicBezTo>
                  <a:pt x="37" y="17"/>
                  <a:pt x="83" y="0"/>
                  <a:pt x="124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09" name="Freeform 137"/>
          <p:cNvSpPr>
            <a:spLocks/>
          </p:cNvSpPr>
          <p:nvPr/>
        </p:nvSpPr>
        <p:spPr bwMode="auto">
          <a:xfrm>
            <a:off x="7499350" y="1524000"/>
            <a:ext cx="400050" cy="101600"/>
          </a:xfrm>
          <a:custGeom>
            <a:avLst/>
            <a:gdLst/>
            <a:ahLst/>
            <a:cxnLst>
              <a:cxn ang="0">
                <a:pos x="252" y="64"/>
              </a:cxn>
              <a:cxn ang="0">
                <a:pos x="76" y="8"/>
              </a:cxn>
              <a:cxn ang="0">
                <a:pos x="52" y="4"/>
              </a:cxn>
              <a:cxn ang="0">
                <a:pos x="40" y="0"/>
              </a:cxn>
              <a:cxn ang="0">
                <a:pos x="0" y="4"/>
              </a:cxn>
            </a:cxnLst>
            <a:rect l="0" t="0" r="r" b="b"/>
            <a:pathLst>
              <a:path w="252" h="64">
                <a:moveTo>
                  <a:pt x="252" y="64"/>
                </a:moveTo>
                <a:cubicBezTo>
                  <a:pt x="187" y="57"/>
                  <a:pt x="137" y="26"/>
                  <a:pt x="76" y="8"/>
                </a:cubicBezTo>
                <a:cubicBezTo>
                  <a:pt x="68" y="6"/>
                  <a:pt x="60" y="6"/>
                  <a:pt x="52" y="4"/>
                </a:cubicBezTo>
                <a:cubicBezTo>
                  <a:pt x="48" y="3"/>
                  <a:pt x="44" y="1"/>
                  <a:pt x="40" y="0"/>
                </a:cubicBezTo>
                <a:cubicBezTo>
                  <a:pt x="27" y="1"/>
                  <a:pt x="0" y="4"/>
                  <a:pt x="0" y="4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0" name="Freeform 138"/>
          <p:cNvSpPr>
            <a:spLocks/>
          </p:cNvSpPr>
          <p:nvPr/>
        </p:nvSpPr>
        <p:spPr bwMode="auto">
          <a:xfrm>
            <a:off x="7486650" y="1428750"/>
            <a:ext cx="4572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64" y="20"/>
              </a:cxn>
              <a:cxn ang="0">
                <a:pos x="288" y="0"/>
              </a:cxn>
            </a:cxnLst>
            <a:rect l="0" t="0" r="r" b="b"/>
            <a:pathLst>
              <a:path w="288" h="48">
                <a:moveTo>
                  <a:pt x="0" y="48"/>
                </a:moveTo>
                <a:cubicBezTo>
                  <a:pt x="54" y="40"/>
                  <a:pt x="111" y="33"/>
                  <a:pt x="164" y="20"/>
                </a:cubicBezTo>
                <a:cubicBezTo>
                  <a:pt x="208" y="9"/>
                  <a:pt x="240" y="0"/>
                  <a:pt x="28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1" name="Freeform 139"/>
          <p:cNvSpPr>
            <a:spLocks/>
          </p:cNvSpPr>
          <p:nvPr/>
        </p:nvSpPr>
        <p:spPr bwMode="auto">
          <a:xfrm>
            <a:off x="7486650" y="1524000"/>
            <a:ext cx="260350" cy="488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36"/>
              </a:cxn>
              <a:cxn ang="0">
                <a:pos x="120" y="80"/>
              </a:cxn>
              <a:cxn ang="0">
                <a:pos x="148" y="116"/>
              </a:cxn>
              <a:cxn ang="0">
                <a:pos x="160" y="164"/>
              </a:cxn>
              <a:cxn ang="0">
                <a:pos x="160" y="308"/>
              </a:cxn>
            </a:cxnLst>
            <a:rect l="0" t="0" r="r" b="b"/>
            <a:pathLst>
              <a:path w="164" h="308">
                <a:moveTo>
                  <a:pt x="0" y="0"/>
                </a:moveTo>
                <a:cubicBezTo>
                  <a:pt x="21" y="14"/>
                  <a:pt x="40" y="23"/>
                  <a:pt x="60" y="36"/>
                </a:cubicBezTo>
                <a:cubicBezTo>
                  <a:pt x="75" y="58"/>
                  <a:pt x="99" y="66"/>
                  <a:pt x="120" y="80"/>
                </a:cubicBezTo>
                <a:cubicBezTo>
                  <a:pt x="139" y="109"/>
                  <a:pt x="129" y="97"/>
                  <a:pt x="148" y="116"/>
                </a:cubicBezTo>
                <a:cubicBezTo>
                  <a:pt x="159" y="148"/>
                  <a:pt x="155" y="132"/>
                  <a:pt x="160" y="164"/>
                </a:cubicBezTo>
                <a:cubicBezTo>
                  <a:pt x="164" y="213"/>
                  <a:pt x="160" y="259"/>
                  <a:pt x="160" y="30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2" name="Freeform 140"/>
          <p:cNvSpPr>
            <a:spLocks/>
          </p:cNvSpPr>
          <p:nvPr/>
        </p:nvSpPr>
        <p:spPr bwMode="auto">
          <a:xfrm>
            <a:off x="7670800" y="2025650"/>
            <a:ext cx="63500" cy="2349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148"/>
              </a:cxn>
            </a:cxnLst>
            <a:rect l="0" t="0" r="r" b="b"/>
            <a:pathLst>
              <a:path w="40" h="148">
                <a:moveTo>
                  <a:pt x="40" y="0"/>
                </a:moveTo>
                <a:cubicBezTo>
                  <a:pt x="33" y="54"/>
                  <a:pt x="24" y="100"/>
                  <a:pt x="0" y="1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3" name="Freeform 141"/>
          <p:cNvSpPr>
            <a:spLocks/>
          </p:cNvSpPr>
          <p:nvPr/>
        </p:nvSpPr>
        <p:spPr bwMode="auto">
          <a:xfrm>
            <a:off x="7537450" y="2241550"/>
            <a:ext cx="158750" cy="69850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60" y="24"/>
              </a:cxn>
              <a:cxn ang="0">
                <a:pos x="88" y="4"/>
              </a:cxn>
              <a:cxn ang="0">
                <a:pos x="100" y="0"/>
              </a:cxn>
            </a:cxnLst>
            <a:rect l="0" t="0" r="r" b="b"/>
            <a:pathLst>
              <a:path w="100" h="44">
                <a:moveTo>
                  <a:pt x="0" y="44"/>
                </a:moveTo>
                <a:cubicBezTo>
                  <a:pt x="23" y="38"/>
                  <a:pt x="41" y="36"/>
                  <a:pt x="60" y="24"/>
                </a:cubicBezTo>
                <a:cubicBezTo>
                  <a:pt x="67" y="19"/>
                  <a:pt x="80" y="8"/>
                  <a:pt x="88" y="4"/>
                </a:cubicBezTo>
                <a:cubicBezTo>
                  <a:pt x="92" y="2"/>
                  <a:pt x="100" y="0"/>
                  <a:pt x="100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4" name="Oval 142"/>
          <p:cNvSpPr>
            <a:spLocks noChangeArrowheads="1"/>
          </p:cNvSpPr>
          <p:nvPr/>
        </p:nvSpPr>
        <p:spPr bwMode="auto">
          <a:xfrm>
            <a:off x="762000" y="4419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5" name="Oval 143"/>
          <p:cNvSpPr>
            <a:spLocks noChangeArrowheads="1"/>
          </p:cNvSpPr>
          <p:nvPr/>
        </p:nvSpPr>
        <p:spPr bwMode="auto">
          <a:xfrm>
            <a:off x="3276600" y="5334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6" name="Oval 144"/>
          <p:cNvSpPr>
            <a:spLocks noChangeArrowheads="1"/>
          </p:cNvSpPr>
          <p:nvPr/>
        </p:nvSpPr>
        <p:spPr bwMode="auto">
          <a:xfrm>
            <a:off x="6324600" y="5638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17" name="Oval 145"/>
          <p:cNvSpPr>
            <a:spLocks noChangeArrowheads="1"/>
          </p:cNvSpPr>
          <p:nvPr/>
        </p:nvSpPr>
        <p:spPr bwMode="auto">
          <a:xfrm>
            <a:off x="8001000" y="5791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518212" y="6102489"/>
            <a:ext cx="65085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Corbel"/>
                <a:cs typeface="Corbel"/>
              </a:rPr>
              <a:t>Planar implies can draw with 4 colors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762000" y="685800"/>
            <a:ext cx="7467600" cy="5334000"/>
            <a:chOff x="762000" y="685800"/>
            <a:chExt cx="7467600" cy="5334000"/>
          </a:xfrm>
        </p:grpSpPr>
        <p:grpSp>
          <p:nvGrpSpPr>
            <p:cNvPr id="147" name="Group 146"/>
            <p:cNvGrpSpPr/>
            <p:nvPr/>
          </p:nvGrpSpPr>
          <p:grpSpPr>
            <a:xfrm>
              <a:off x="838200" y="685800"/>
              <a:ext cx="6477000" cy="4191000"/>
              <a:chOff x="838200" y="685800"/>
              <a:chExt cx="6477000" cy="4191000"/>
            </a:xfrm>
            <a:solidFill>
              <a:srgbClr val="000000"/>
            </a:solidFill>
          </p:grpSpPr>
          <p:grpSp>
            <p:nvGrpSpPr>
              <p:cNvPr id="166" name="Group 165"/>
              <p:cNvGrpSpPr/>
              <p:nvPr/>
            </p:nvGrpSpPr>
            <p:grpSpPr>
              <a:xfrm>
                <a:off x="838200" y="685800"/>
                <a:ext cx="2057400" cy="2895600"/>
                <a:chOff x="838200" y="685800"/>
                <a:chExt cx="2057400" cy="2895600"/>
              </a:xfrm>
              <a:grpFill/>
            </p:grpSpPr>
            <p:sp>
              <p:nvSpPr>
                <p:cNvPr id="193" name="Oval 3"/>
                <p:cNvSpPr>
                  <a:spLocks noChangeArrowheads="1"/>
                </p:cNvSpPr>
                <p:nvPr/>
              </p:nvSpPr>
              <p:spPr bwMode="auto">
                <a:xfrm>
                  <a:off x="990600" y="3200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4"/>
                <p:cNvSpPr>
                  <a:spLocks noChangeArrowheads="1"/>
                </p:cNvSpPr>
                <p:nvPr/>
              </p:nvSpPr>
              <p:spPr bwMode="auto">
                <a:xfrm>
                  <a:off x="2057400" y="1752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5"/>
                <p:cNvSpPr>
                  <a:spLocks noChangeArrowheads="1"/>
                </p:cNvSpPr>
                <p:nvPr/>
              </p:nvSpPr>
              <p:spPr bwMode="auto">
                <a:xfrm>
                  <a:off x="1143000" y="685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Oval 6"/>
                <p:cNvSpPr>
                  <a:spLocks noChangeArrowheads="1"/>
                </p:cNvSpPr>
                <p:nvPr/>
              </p:nvSpPr>
              <p:spPr bwMode="auto">
                <a:xfrm>
                  <a:off x="838200" y="1447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Oval 7"/>
                <p:cNvSpPr>
                  <a:spLocks noChangeArrowheads="1"/>
                </p:cNvSpPr>
                <p:nvPr/>
              </p:nvSpPr>
              <p:spPr bwMode="auto">
                <a:xfrm>
                  <a:off x="1524000" y="2667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8"/>
                <p:cNvSpPr>
                  <a:spLocks noChangeArrowheads="1"/>
                </p:cNvSpPr>
                <p:nvPr/>
              </p:nvSpPr>
              <p:spPr bwMode="auto">
                <a:xfrm>
                  <a:off x="2438400" y="1143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Oval 9"/>
                <p:cNvSpPr>
                  <a:spLocks noChangeArrowheads="1"/>
                </p:cNvSpPr>
                <p:nvPr/>
              </p:nvSpPr>
              <p:spPr bwMode="auto">
                <a:xfrm>
                  <a:off x="1981200" y="3352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Oval 12"/>
                <p:cNvSpPr>
                  <a:spLocks noChangeArrowheads="1"/>
                </p:cNvSpPr>
                <p:nvPr/>
              </p:nvSpPr>
              <p:spPr bwMode="auto">
                <a:xfrm>
                  <a:off x="2667000" y="198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Oval 13"/>
                <p:cNvSpPr>
                  <a:spLocks noChangeArrowheads="1"/>
                </p:cNvSpPr>
                <p:nvPr/>
              </p:nvSpPr>
              <p:spPr bwMode="auto">
                <a:xfrm>
                  <a:off x="2133600" y="2743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7" name="Oval 17"/>
              <p:cNvSpPr>
                <a:spLocks noChangeArrowheads="1"/>
              </p:cNvSpPr>
              <p:nvPr/>
            </p:nvSpPr>
            <p:spPr bwMode="auto">
              <a:xfrm>
                <a:off x="4648200" y="1143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8" name="Oval 18"/>
              <p:cNvSpPr>
                <a:spLocks noChangeArrowheads="1"/>
              </p:cNvSpPr>
              <p:nvPr/>
            </p:nvSpPr>
            <p:spPr bwMode="auto">
              <a:xfrm>
                <a:off x="3962400" y="9144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9" name="Oval 19"/>
              <p:cNvSpPr>
                <a:spLocks noChangeArrowheads="1"/>
              </p:cNvSpPr>
              <p:nvPr/>
            </p:nvSpPr>
            <p:spPr bwMode="auto">
              <a:xfrm>
                <a:off x="3886200" y="1600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0" name="Oval 26"/>
              <p:cNvSpPr>
                <a:spLocks noChangeArrowheads="1"/>
              </p:cNvSpPr>
              <p:nvPr/>
            </p:nvSpPr>
            <p:spPr bwMode="auto">
              <a:xfrm>
                <a:off x="5334000" y="14478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71" name="Group 170"/>
              <p:cNvGrpSpPr/>
              <p:nvPr/>
            </p:nvGrpSpPr>
            <p:grpSpPr>
              <a:xfrm>
                <a:off x="3733800" y="2057400"/>
                <a:ext cx="3581400" cy="2819400"/>
                <a:chOff x="3733800" y="2057400"/>
                <a:chExt cx="3581400" cy="2819400"/>
              </a:xfrm>
              <a:grpFill/>
            </p:grpSpPr>
            <p:sp>
              <p:nvSpPr>
                <p:cNvPr id="172" name="Oval 14"/>
                <p:cNvSpPr>
                  <a:spLocks noChangeArrowheads="1"/>
                </p:cNvSpPr>
                <p:nvPr/>
              </p:nvSpPr>
              <p:spPr bwMode="auto">
                <a:xfrm>
                  <a:off x="5181600" y="3581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Oval 15"/>
                <p:cNvSpPr>
                  <a:spLocks noChangeArrowheads="1"/>
                </p:cNvSpPr>
                <p:nvPr/>
              </p:nvSpPr>
              <p:spPr bwMode="auto">
                <a:xfrm>
                  <a:off x="5105400" y="2819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Oval 16"/>
                <p:cNvSpPr>
                  <a:spLocks noChangeArrowheads="1"/>
                </p:cNvSpPr>
                <p:nvPr/>
              </p:nvSpPr>
              <p:spPr bwMode="auto">
                <a:xfrm>
                  <a:off x="4800600" y="2057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Oval 20"/>
                <p:cNvSpPr>
                  <a:spLocks noChangeArrowheads="1"/>
                </p:cNvSpPr>
                <p:nvPr/>
              </p:nvSpPr>
              <p:spPr bwMode="auto">
                <a:xfrm>
                  <a:off x="4038600" y="2209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Oval 21"/>
                <p:cNvSpPr>
                  <a:spLocks noChangeArrowheads="1"/>
                </p:cNvSpPr>
                <p:nvPr/>
              </p:nvSpPr>
              <p:spPr bwMode="auto">
                <a:xfrm>
                  <a:off x="3962400" y="2971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Oval 22"/>
                <p:cNvSpPr>
                  <a:spLocks noChangeArrowheads="1"/>
                </p:cNvSpPr>
                <p:nvPr/>
              </p:nvSpPr>
              <p:spPr bwMode="auto">
                <a:xfrm>
                  <a:off x="4191000" y="3505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Oval 23"/>
                <p:cNvSpPr>
                  <a:spLocks noChangeArrowheads="1"/>
                </p:cNvSpPr>
                <p:nvPr/>
              </p:nvSpPr>
              <p:spPr bwMode="auto">
                <a:xfrm>
                  <a:off x="37338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Oval 24"/>
                <p:cNvSpPr>
                  <a:spLocks noChangeArrowheads="1"/>
                </p:cNvSpPr>
                <p:nvPr/>
              </p:nvSpPr>
              <p:spPr bwMode="auto">
                <a:xfrm>
                  <a:off x="66294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Oval 25"/>
                <p:cNvSpPr>
                  <a:spLocks noChangeArrowheads="1"/>
                </p:cNvSpPr>
                <p:nvPr/>
              </p:nvSpPr>
              <p:spPr bwMode="auto">
                <a:xfrm>
                  <a:off x="6096000" y="3886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Oval 27"/>
                <p:cNvSpPr>
                  <a:spLocks noChangeArrowheads="1"/>
                </p:cNvSpPr>
                <p:nvPr/>
              </p:nvSpPr>
              <p:spPr bwMode="auto">
                <a:xfrm>
                  <a:off x="5486400" y="2362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Oval 28"/>
                <p:cNvSpPr>
                  <a:spLocks noChangeArrowheads="1"/>
                </p:cNvSpPr>
                <p:nvPr/>
              </p:nvSpPr>
              <p:spPr bwMode="auto">
                <a:xfrm>
                  <a:off x="5638800" y="39624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Oval 29"/>
                <p:cNvSpPr>
                  <a:spLocks noChangeArrowheads="1"/>
                </p:cNvSpPr>
                <p:nvPr/>
              </p:nvSpPr>
              <p:spPr bwMode="auto">
                <a:xfrm>
                  <a:off x="5181600" y="4191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val 30"/>
                <p:cNvSpPr>
                  <a:spLocks noChangeArrowheads="1"/>
                </p:cNvSpPr>
                <p:nvPr/>
              </p:nvSpPr>
              <p:spPr bwMode="auto">
                <a:xfrm>
                  <a:off x="6019800" y="2362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val 32"/>
                <p:cNvSpPr>
                  <a:spLocks noChangeArrowheads="1"/>
                </p:cNvSpPr>
                <p:nvPr/>
              </p:nvSpPr>
              <p:spPr bwMode="auto">
                <a:xfrm>
                  <a:off x="6172200" y="3276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Oval 33"/>
                <p:cNvSpPr>
                  <a:spLocks noChangeArrowheads="1"/>
                </p:cNvSpPr>
                <p:nvPr/>
              </p:nvSpPr>
              <p:spPr bwMode="auto">
                <a:xfrm>
                  <a:off x="6324600" y="28194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Oval 34"/>
                <p:cNvSpPr>
                  <a:spLocks noChangeArrowheads="1"/>
                </p:cNvSpPr>
                <p:nvPr/>
              </p:nvSpPr>
              <p:spPr bwMode="auto">
                <a:xfrm>
                  <a:off x="6553200" y="22860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Oval 38"/>
                <p:cNvSpPr>
                  <a:spLocks noChangeArrowheads="1"/>
                </p:cNvSpPr>
                <p:nvPr/>
              </p:nvSpPr>
              <p:spPr bwMode="auto">
                <a:xfrm>
                  <a:off x="7086600" y="3505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39"/>
                <p:cNvSpPr>
                  <a:spLocks noChangeArrowheads="1"/>
                </p:cNvSpPr>
                <p:nvPr/>
              </p:nvSpPr>
              <p:spPr bwMode="auto">
                <a:xfrm>
                  <a:off x="6934200" y="25146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Oval 40"/>
                <p:cNvSpPr>
                  <a:spLocks noChangeArrowheads="1"/>
                </p:cNvSpPr>
                <p:nvPr/>
              </p:nvSpPr>
              <p:spPr bwMode="auto">
                <a:xfrm>
                  <a:off x="7162800" y="2743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41"/>
                <p:cNvSpPr>
                  <a:spLocks noChangeArrowheads="1"/>
                </p:cNvSpPr>
                <p:nvPr/>
              </p:nvSpPr>
              <p:spPr bwMode="auto">
                <a:xfrm>
                  <a:off x="7162800" y="3124200"/>
                  <a:ext cx="152400" cy="1524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Oval 45"/>
                <p:cNvSpPr>
                  <a:spLocks noChangeArrowheads="1"/>
                </p:cNvSpPr>
                <p:nvPr/>
              </p:nvSpPr>
              <p:spPr bwMode="auto">
                <a:xfrm>
                  <a:off x="7010400" y="4648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8" name="Group 147"/>
            <p:cNvGrpSpPr/>
            <p:nvPr/>
          </p:nvGrpSpPr>
          <p:grpSpPr>
            <a:xfrm>
              <a:off x="6096000" y="685800"/>
              <a:ext cx="2133600" cy="1676400"/>
              <a:chOff x="6096000" y="685800"/>
              <a:chExt cx="2133600" cy="1676400"/>
            </a:xfrm>
            <a:solidFill>
              <a:srgbClr val="000000"/>
            </a:solidFill>
          </p:grpSpPr>
          <p:sp>
            <p:nvSpPr>
              <p:cNvPr id="157" name="Oval 31"/>
              <p:cNvSpPr>
                <a:spLocks noChangeArrowheads="1"/>
              </p:cNvSpPr>
              <p:nvPr/>
            </p:nvSpPr>
            <p:spPr bwMode="auto">
              <a:xfrm>
                <a:off x="6096000" y="1676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8" name="Oval 35"/>
              <p:cNvSpPr>
                <a:spLocks noChangeArrowheads="1"/>
              </p:cNvSpPr>
              <p:nvPr/>
            </p:nvSpPr>
            <p:spPr bwMode="auto">
              <a:xfrm>
                <a:off x="7162800" y="19050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9" name="Oval 36"/>
              <p:cNvSpPr>
                <a:spLocks noChangeArrowheads="1"/>
              </p:cNvSpPr>
              <p:nvPr/>
            </p:nvSpPr>
            <p:spPr bwMode="auto">
              <a:xfrm>
                <a:off x="7391400" y="1447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0" name="Oval 37"/>
              <p:cNvSpPr>
                <a:spLocks noChangeArrowheads="1"/>
              </p:cNvSpPr>
              <p:nvPr/>
            </p:nvSpPr>
            <p:spPr bwMode="auto">
              <a:xfrm>
                <a:off x="7696200" y="9144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1" name="Oval 42"/>
              <p:cNvSpPr>
                <a:spLocks noChangeArrowheads="1"/>
              </p:cNvSpPr>
              <p:nvPr/>
            </p:nvSpPr>
            <p:spPr bwMode="auto">
              <a:xfrm>
                <a:off x="7467600" y="2209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2" name="Oval 43"/>
              <p:cNvSpPr>
                <a:spLocks noChangeArrowheads="1"/>
              </p:cNvSpPr>
              <p:nvPr/>
            </p:nvSpPr>
            <p:spPr bwMode="auto">
              <a:xfrm>
                <a:off x="8077200" y="6858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3" name="Oval 44"/>
              <p:cNvSpPr>
                <a:spLocks noChangeArrowheads="1"/>
              </p:cNvSpPr>
              <p:nvPr/>
            </p:nvSpPr>
            <p:spPr bwMode="auto">
              <a:xfrm>
                <a:off x="7924800" y="1371600"/>
                <a:ext cx="152400" cy="1524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4" name="Oval 46"/>
              <p:cNvSpPr>
                <a:spLocks noChangeArrowheads="1"/>
              </p:cNvSpPr>
              <p:nvPr/>
            </p:nvSpPr>
            <p:spPr bwMode="auto">
              <a:xfrm>
                <a:off x="7696200" y="1981200"/>
                <a:ext cx="76200" cy="762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5" name="Oval 47"/>
              <p:cNvSpPr>
                <a:spLocks noChangeArrowheads="1"/>
              </p:cNvSpPr>
              <p:nvPr/>
            </p:nvSpPr>
            <p:spPr bwMode="auto">
              <a:xfrm>
                <a:off x="7848600" y="1600200"/>
                <a:ext cx="76200" cy="76200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762000" y="2743200"/>
              <a:ext cx="7467600" cy="3276600"/>
              <a:chOff x="762000" y="2743200"/>
              <a:chExt cx="7467600" cy="3276600"/>
            </a:xfrm>
            <a:solidFill>
              <a:srgbClr val="000000"/>
            </a:solidFill>
          </p:grpSpPr>
          <p:sp>
            <p:nvSpPr>
              <p:cNvPr id="150" name="Oval 10"/>
              <p:cNvSpPr>
                <a:spLocks noChangeArrowheads="1"/>
              </p:cNvSpPr>
              <p:nvPr/>
            </p:nvSpPr>
            <p:spPr bwMode="auto">
              <a:xfrm>
                <a:off x="2743200" y="34290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1" name="Oval 11"/>
              <p:cNvSpPr>
                <a:spLocks noChangeArrowheads="1"/>
              </p:cNvSpPr>
              <p:nvPr/>
            </p:nvSpPr>
            <p:spPr bwMode="auto">
              <a:xfrm>
                <a:off x="2819400" y="2743200"/>
                <a:ext cx="228600" cy="22860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52" name="Group 151"/>
              <p:cNvGrpSpPr/>
              <p:nvPr/>
            </p:nvGrpSpPr>
            <p:grpSpPr>
              <a:xfrm>
                <a:off x="762000" y="4419600"/>
                <a:ext cx="7467600" cy="1600200"/>
                <a:chOff x="762000" y="4419600"/>
                <a:chExt cx="7467600" cy="1600200"/>
              </a:xfrm>
              <a:grpFill/>
            </p:grpSpPr>
            <p:sp>
              <p:nvSpPr>
                <p:cNvPr id="153" name="Oval 140"/>
                <p:cNvSpPr>
                  <a:spLocks noChangeArrowheads="1"/>
                </p:cNvSpPr>
                <p:nvPr/>
              </p:nvSpPr>
              <p:spPr bwMode="auto">
                <a:xfrm>
                  <a:off x="762000" y="44196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Oval 141"/>
                <p:cNvSpPr>
                  <a:spLocks noChangeArrowheads="1"/>
                </p:cNvSpPr>
                <p:nvPr/>
              </p:nvSpPr>
              <p:spPr bwMode="auto">
                <a:xfrm>
                  <a:off x="3276600" y="53340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Oval 142"/>
                <p:cNvSpPr>
                  <a:spLocks noChangeArrowheads="1"/>
                </p:cNvSpPr>
                <p:nvPr/>
              </p:nvSpPr>
              <p:spPr bwMode="auto">
                <a:xfrm>
                  <a:off x="6324600" y="56388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Oval 143"/>
                <p:cNvSpPr>
                  <a:spLocks noChangeArrowheads="1"/>
                </p:cNvSpPr>
                <p:nvPr/>
              </p:nvSpPr>
              <p:spPr bwMode="auto">
                <a:xfrm>
                  <a:off x="8001000" y="5791200"/>
                  <a:ext cx="228600" cy="22860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800"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74698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2" y="903085"/>
            <a:ext cx="6935948" cy="5051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7505" y="6262613"/>
            <a:ext cx="533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Harris and Ross, RAND Corporation, 1955</a:t>
            </a:r>
            <a:endParaRPr lang="en-US" sz="24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672697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</a:rPr>
              <a:t>A Transportation Network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8840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Mathematician’s Network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9734" y="1995991"/>
            <a:ext cx="7553852" cy="4533721"/>
            <a:chOff x="749734" y="1995991"/>
            <a:chExt cx="7553852" cy="4533721"/>
          </a:xfrm>
        </p:grpSpPr>
        <p:sp>
          <p:nvSpPr>
            <p:cNvPr id="38" name="Oval 37"/>
            <p:cNvSpPr/>
            <p:nvPr/>
          </p:nvSpPr>
          <p:spPr>
            <a:xfrm>
              <a:off x="749734" y="5620198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8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2904762" y="2633316"/>
              <a:ext cx="1134887" cy="73152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704283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5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039650" y="199599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1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092656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7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352935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3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030413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2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687093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9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013223" y="4529566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4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335745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6</a:t>
              </a: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 flipV="1">
              <a:off x="4001548" y="2874615"/>
              <a:ext cx="228600" cy="33906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H="1" flipV="1">
              <a:off x="4687093" y="2885295"/>
              <a:ext cx="266955" cy="3156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 flipV="1">
              <a:off x="2476183" y="4090285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flipH="1" flipV="1">
              <a:off x="4931188" y="2633316"/>
              <a:ext cx="1320645" cy="6858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6" name="Line 11"/>
            <p:cNvSpPr>
              <a:spLocks noChangeShapeType="1"/>
            </p:cNvSpPr>
            <p:nvPr/>
          </p:nvSpPr>
          <p:spPr bwMode="auto">
            <a:xfrm flipH="1" flipV="1">
              <a:off x="2753484" y="3970780"/>
              <a:ext cx="782616" cy="65376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H="1" flipV="1">
              <a:off x="4138171" y="3956802"/>
              <a:ext cx="774702" cy="6096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flipH="1" flipV="1">
              <a:off x="5479118" y="3950178"/>
              <a:ext cx="1013928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V="1">
              <a:off x="3800233" y="4119019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flipV="1">
              <a:off x="1572772" y="5315700"/>
              <a:ext cx="546101" cy="43180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075466" y="5640408"/>
              <a:ext cx="891540" cy="889304"/>
              <a:chOff x="6075466" y="5640408"/>
              <a:chExt cx="891540" cy="88930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40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160027" y="5762800"/>
                <a:ext cx="6981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10</a:t>
                </a:r>
                <a:endParaRPr lang="en-US" sz="36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 flipV="1">
              <a:off x="1179071" y="3950177"/>
              <a:ext cx="939802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2791152" y="4048824"/>
              <a:ext cx="3242878" cy="2292375"/>
            </a:xfrm>
            <a:custGeom>
              <a:avLst/>
              <a:gdLst>
                <a:gd name="connsiteX0" fmla="*/ 3381425 w 3381425"/>
                <a:gd name="connsiteY0" fmla="*/ 2096031 h 2292375"/>
                <a:gd name="connsiteX1" fmla="*/ 765028 w 3381425"/>
                <a:gd name="connsiteY1" fmla="*/ 1943036 h 2292375"/>
                <a:gd name="connsiteX2" fmla="*/ 0 w 3381425"/>
                <a:gd name="connsiteY2" fmla="*/ 0 h 2292375"/>
                <a:gd name="connsiteX0" fmla="*/ 3381425 w 3381425"/>
                <a:gd name="connsiteY0" fmla="*/ 2096031 h 2292375"/>
                <a:gd name="connsiteX1" fmla="*/ 1151480 w 3381425"/>
                <a:gd name="connsiteY1" fmla="*/ 1943036 h 2292375"/>
                <a:gd name="connsiteX2" fmla="*/ 0 w 3381425"/>
                <a:gd name="connsiteY2" fmla="*/ 0 h 229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425" h="2292375">
                  <a:moveTo>
                    <a:pt x="3381425" y="2096031"/>
                  </a:moveTo>
                  <a:cubicBezTo>
                    <a:pt x="2355012" y="2194203"/>
                    <a:pt x="1715051" y="2292375"/>
                    <a:pt x="1151480" y="1943036"/>
                  </a:cubicBezTo>
                  <a:cubicBezTo>
                    <a:pt x="587909" y="1593698"/>
                    <a:pt x="0" y="0"/>
                    <a:pt x="0" y="0"/>
                  </a:cubicBezTo>
                </a:path>
              </a:pathLst>
            </a:cu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>
                <a:solidFill>
                  <a:srgbClr val="000000"/>
                </a:solidFill>
                <a:latin typeface="Corbel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603304" y="5620820"/>
              <a:ext cx="891540" cy="889304"/>
              <a:chOff x="6075466" y="5640408"/>
              <a:chExt cx="891540" cy="889304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40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185951" y="5762800"/>
                <a:ext cx="6463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12</a:t>
                </a:r>
                <a:endParaRPr lang="en-US" sz="36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7412046" y="3206639"/>
              <a:ext cx="891540" cy="889304"/>
              <a:chOff x="6075466" y="5640408"/>
              <a:chExt cx="891540" cy="889304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40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85951" y="5762800"/>
                <a:ext cx="6463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11</a:t>
                </a:r>
                <a:endParaRPr lang="en-US" sz="36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H="1" flipV="1">
              <a:off x="4977762" y="2441740"/>
              <a:ext cx="2628458" cy="82602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 flipV="1">
              <a:off x="2632414" y="5358071"/>
              <a:ext cx="180668" cy="31526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V="1">
              <a:off x="3293798" y="5358070"/>
              <a:ext cx="224906" cy="32713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 flipV="1">
              <a:off x="3109821" y="3955709"/>
              <a:ext cx="355971" cy="1682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 flipV="1">
              <a:off x="2751469" y="4008629"/>
              <a:ext cx="322743" cy="161723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20182" y="806596"/>
            <a:ext cx="8236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Vertices = </a:t>
            </a:r>
            <a:r>
              <a:rPr lang="en-US" sz="3200" dirty="0" smtClean="0"/>
              <a:t>Natural numbers</a:t>
            </a:r>
          </a:p>
          <a:p>
            <a:pPr algn="l"/>
            <a:r>
              <a:rPr lang="en-US" sz="3200" dirty="0" smtClean="0">
                <a:latin typeface="+mn-lt"/>
              </a:rPr>
              <a:t>Edges between pairs where one divides another</a:t>
            </a:r>
          </a:p>
        </p:txBody>
      </p:sp>
    </p:spTree>
    <p:extLst>
      <p:ext uri="{BB962C8B-B14F-4D97-AF65-F5344CB8AC3E}">
        <p14:creationId xmlns:p14="http://schemas.microsoft.com/office/powerpoint/2010/main" val="306995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irfo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2" y="553090"/>
            <a:ext cx="8428601" cy="5876011"/>
          </a:xfrm>
          <a:prstGeom prst="rect">
            <a:avLst/>
          </a:prstGeom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+mj-lt"/>
                <a:ea typeface="Corbel Bold" charset="0"/>
                <a:cs typeface="Corbel Bold" charset="0"/>
                <a:sym typeface="Corbel Bold" charset="0"/>
              </a:rPr>
              <a:t>The Graph of a Mesh </a:t>
            </a:r>
            <a:endParaRPr lang="en-US" sz="4000" dirty="0"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80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iNe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8"/>
          <a:stretch/>
        </p:blipFill>
        <p:spPr>
          <a:xfrm>
            <a:off x="113009" y="751018"/>
            <a:ext cx="6551444" cy="5862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083" y="6379291"/>
            <a:ext cx="664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Schwikowski</a:t>
            </a:r>
            <a:r>
              <a:rPr lang="en-US" sz="2000" dirty="0"/>
              <a:t>, </a:t>
            </a:r>
            <a:r>
              <a:rPr lang="en-US" sz="2000" dirty="0" err="1"/>
              <a:t>Uetz</a:t>
            </a:r>
            <a:r>
              <a:rPr lang="en-US" sz="2000" dirty="0"/>
              <a:t> &amp; </a:t>
            </a:r>
            <a:r>
              <a:rPr lang="en-US" sz="2000" dirty="0" smtClean="0"/>
              <a:t>Fields, Nature </a:t>
            </a:r>
            <a:r>
              <a:rPr lang="en-US" sz="2000" dirty="0"/>
              <a:t>Biotechnology 2000</a:t>
            </a:r>
          </a:p>
          <a:p>
            <a:endParaRPr lang="en-US" sz="2000" dirty="0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+mj-lt"/>
                <a:ea typeface="Corbel Bold" charset="0"/>
                <a:cs typeface="Corbel Bold" charset="0"/>
                <a:sym typeface="Corbel Bold" charset="0"/>
              </a:rPr>
              <a:t>Protein-protein Interaction Networks</a:t>
            </a:r>
            <a:endParaRPr lang="en-US" sz="4000" dirty="0"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4976" y="1983380"/>
            <a:ext cx="26937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vertex </a:t>
            </a:r>
            <a:r>
              <a:rPr lang="en-US" sz="2800" dirty="0"/>
              <a:t>=</a:t>
            </a:r>
            <a:r>
              <a:rPr lang="en-US" sz="2800" dirty="0" smtClean="0"/>
              <a:t> protein</a:t>
            </a:r>
          </a:p>
          <a:p>
            <a:r>
              <a:rPr lang="en-US" sz="2800" dirty="0" smtClean="0"/>
              <a:t>edge if “interact”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-381000" y="914400"/>
            <a:ext cx="152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iNe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68328" r="13976" b="1794"/>
          <a:stretch/>
        </p:blipFill>
        <p:spPr>
          <a:xfrm>
            <a:off x="-608309" y="610735"/>
            <a:ext cx="9627439" cy="475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083" y="6379291"/>
            <a:ext cx="664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Schwikowski</a:t>
            </a:r>
            <a:r>
              <a:rPr lang="en-US" sz="2000" dirty="0"/>
              <a:t>, </a:t>
            </a:r>
            <a:r>
              <a:rPr lang="en-US" sz="2000" dirty="0" err="1"/>
              <a:t>Uetz</a:t>
            </a:r>
            <a:r>
              <a:rPr lang="en-US" sz="2000" dirty="0"/>
              <a:t> &amp; </a:t>
            </a:r>
            <a:r>
              <a:rPr lang="en-US" sz="2000" dirty="0" smtClean="0"/>
              <a:t>Fields, Nature </a:t>
            </a:r>
            <a:r>
              <a:rPr lang="en-US" sz="2000" dirty="0"/>
              <a:t>Biotechnology 2000</a:t>
            </a:r>
          </a:p>
          <a:p>
            <a:endParaRPr lang="en-US" sz="2000" dirty="0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+mj-lt"/>
                <a:ea typeface="Corbel Bold" charset="0"/>
                <a:cs typeface="Corbel Bold" charset="0"/>
                <a:sym typeface="Corbel Bold" charset="0"/>
              </a:rPr>
              <a:t>Protein-protein Interaction Networks</a:t>
            </a:r>
            <a:endParaRPr lang="en-US" sz="4000" dirty="0"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579" y="5122543"/>
            <a:ext cx="6274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vertex </a:t>
            </a:r>
            <a:r>
              <a:rPr lang="en-US" sz="2800" dirty="0"/>
              <a:t>=</a:t>
            </a:r>
            <a:r>
              <a:rPr lang="en-US" sz="2800" dirty="0" smtClean="0"/>
              <a:t> protein</a:t>
            </a:r>
          </a:p>
          <a:p>
            <a:r>
              <a:rPr lang="en-US" sz="2800" dirty="0" smtClean="0"/>
              <a:t>edge experimentally observed interaction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193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/>
          </p:cNvSpPr>
          <p:nvPr/>
        </p:nvSpPr>
        <p:spPr bwMode="auto">
          <a:xfrm>
            <a:off x="1403095" y="1071520"/>
            <a:ext cx="6311373" cy="438581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/>
                <a:ea typeface="Corbel" charset="0"/>
                <a:cs typeface="Garamond"/>
                <a:sym typeface="Corbel" charset="0"/>
              </a:rPr>
              <a:t>Graphs and Networks</a:t>
            </a:r>
          </a:p>
          <a:p>
            <a:pPr algn="l"/>
            <a:endParaRPr lang="en-US" sz="4000" dirty="0">
              <a:latin typeface="Garamond"/>
              <a:ea typeface="Corbel" charset="0"/>
              <a:cs typeface="Garamond"/>
              <a:sym typeface="Corbel" charset="0"/>
            </a:endParaRPr>
          </a:p>
          <a:p>
            <a:pPr algn="l"/>
            <a:endParaRPr lang="en-US" sz="4000" dirty="0">
              <a:latin typeface="Garamond"/>
              <a:ea typeface="Corbel" charset="0"/>
              <a:cs typeface="Garamond"/>
              <a:sym typeface="Corbel" charset="0"/>
            </a:endParaRPr>
          </a:p>
          <a:p>
            <a:pPr algn="l"/>
            <a:r>
              <a:rPr lang="en-US" sz="4000" dirty="0" smtClean="0">
                <a:latin typeface="Garamond"/>
                <a:ea typeface="Corbel" charset="0"/>
                <a:cs typeface="Garamond"/>
                <a:sym typeface="Corbel" charset="0"/>
              </a:rPr>
              <a:t>Analysis by Physical Metaphors</a:t>
            </a:r>
          </a:p>
          <a:p>
            <a:pPr algn="l"/>
            <a:endParaRPr lang="en-US" sz="4000" dirty="0">
              <a:latin typeface="Garamond"/>
              <a:ea typeface="Corbel" charset="0"/>
              <a:cs typeface="Garamond"/>
              <a:sym typeface="Corbel" charset="0"/>
            </a:endParaRPr>
          </a:p>
          <a:p>
            <a:pPr algn="l"/>
            <a:endParaRPr lang="en-US" sz="4000" dirty="0">
              <a:latin typeface="Garamond"/>
              <a:ea typeface="Corbel" charset="0"/>
              <a:cs typeface="Garamond"/>
              <a:sym typeface="Corbel" charset="0"/>
            </a:endParaRPr>
          </a:p>
          <a:p>
            <a:pPr algn="l"/>
            <a:r>
              <a:rPr lang="en-US" sz="4000" dirty="0" smtClean="0">
                <a:latin typeface="Garamond"/>
                <a:ea typeface="Corbel" charset="0"/>
                <a:cs typeface="Garamond"/>
                <a:sym typeface="Corbel" charset="0"/>
              </a:rPr>
              <a:t>Algorithms (what I usually do)</a:t>
            </a:r>
          </a:p>
        </p:txBody>
      </p:sp>
    </p:spTree>
    <p:extLst>
      <p:ext uri="{BB962C8B-B14F-4D97-AF65-F5344CB8AC3E}">
        <p14:creationId xmlns:p14="http://schemas.microsoft.com/office/powerpoint/2010/main" val="1286729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083" y="6379291"/>
            <a:ext cx="664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Schwikowski</a:t>
            </a:r>
            <a:r>
              <a:rPr lang="en-US" sz="2000" dirty="0"/>
              <a:t>, </a:t>
            </a:r>
            <a:r>
              <a:rPr lang="en-US" sz="2000" dirty="0" err="1"/>
              <a:t>Uetz</a:t>
            </a:r>
            <a:r>
              <a:rPr lang="en-US" sz="2000" dirty="0"/>
              <a:t> &amp; </a:t>
            </a:r>
            <a:r>
              <a:rPr lang="en-US" sz="2000" dirty="0" smtClean="0"/>
              <a:t>Fields, Nature </a:t>
            </a:r>
            <a:r>
              <a:rPr lang="en-US" sz="2000" dirty="0"/>
              <a:t>Biotechnology 2000</a:t>
            </a:r>
          </a:p>
          <a:p>
            <a:endParaRPr lang="en-US" sz="2000" dirty="0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+mj-lt"/>
                <a:ea typeface="Corbel Bold" charset="0"/>
                <a:cs typeface="Corbel Bold" charset="0"/>
                <a:sym typeface="Corbel Bold" charset="0"/>
              </a:rPr>
              <a:t>Protein-protein Interaction Networks</a:t>
            </a:r>
            <a:endParaRPr lang="en-US" sz="4000" dirty="0"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5808" y="5108274"/>
            <a:ext cx="7175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vertex </a:t>
            </a:r>
            <a:r>
              <a:rPr lang="en-US" sz="2800" dirty="0"/>
              <a:t>=</a:t>
            </a:r>
            <a:r>
              <a:rPr lang="en-US" sz="2800" dirty="0" smtClean="0"/>
              <a:t> group of proteins</a:t>
            </a:r>
          </a:p>
          <a:p>
            <a:r>
              <a:rPr lang="en-US" sz="2800" dirty="0" smtClean="0"/>
              <a:t>edges between groups with interacting proteins</a:t>
            </a:r>
            <a:endParaRPr lang="en-US" sz="2800" dirty="0"/>
          </a:p>
        </p:txBody>
      </p:sp>
      <p:pic>
        <p:nvPicPr>
          <p:cNvPr id="8" name="Picture 7" descr="ppiNet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0" y="1024956"/>
            <a:ext cx="7649137" cy="41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+mj-lt"/>
                <a:ea typeface="Corbel Bold" charset="0"/>
                <a:cs typeface="Corbel Bold" charset="0"/>
                <a:sym typeface="Corbel Bold" charset="0"/>
              </a:rPr>
              <a:t>Other Networks</a:t>
            </a:r>
            <a:endParaRPr lang="en-US" sz="4000" dirty="0"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393" y="1047259"/>
            <a:ext cx="7585330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Web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Vertices = Web pages.  Edges = links.</a:t>
            </a:r>
          </a:p>
          <a:p>
            <a:endParaRPr lang="en-US" sz="3200" dirty="0"/>
          </a:p>
          <a:p>
            <a:r>
              <a:rPr lang="en-US" sz="3200" dirty="0" smtClean="0"/>
              <a:t>Trade networks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Vertices = Companies.  Edges when trade.</a:t>
            </a:r>
          </a:p>
          <a:p>
            <a:endParaRPr lang="en-US" sz="3200" dirty="0" smtClean="0"/>
          </a:p>
          <a:p>
            <a:r>
              <a:rPr lang="en-US" sz="3200" dirty="0" smtClean="0"/>
              <a:t>Gene regulatory networks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Vertices = Genes.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Edge when one regulates another.</a:t>
            </a:r>
          </a:p>
          <a:p>
            <a:endParaRPr lang="en-US" sz="3200" dirty="0"/>
          </a:p>
          <a:p>
            <a:r>
              <a:rPr lang="en-US" sz="3200" dirty="0" smtClean="0"/>
              <a:t>Etc.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0507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Net2c1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6" y="760450"/>
            <a:ext cx="9144000" cy="65193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3302000" y="5799667"/>
            <a:ext cx="2836333" cy="44450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592917" y="5863167"/>
            <a:ext cx="465667" cy="34925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624667" y="5778501"/>
            <a:ext cx="3492500" cy="42332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318250" y="2836333"/>
            <a:ext cx="391583" cy="2804584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50000" y="3598333"/>
            <a:ext cx="624417" cy="2074334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783917" y="2825750"/>
            <a:ext cx="179916" cy="529167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71500" y="677333"/>
            <a:ext cx="5524499" cy="4720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23900" y="1714500"/>
            <a:ext cx="5753100" cy="2243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7393" y="1047259"/>
            <a:ext cx="7599757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Examine degrees (number of attached edges)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of nodes.</a:t>
            </a:r>
          </a:p>
          <a:p>
            <a:endParaRPr lang="en-US" sz="3200" dirty="0"/>
          </a:p>
          <a:p>
            <a:r>
              <a:rPr lang="en-US" sz="3200" dirty="0" smtClean="0"/>
              <a:t>  Count triangles based at nodes</a:t>
            </a:r>
          </a:p>
          <a:p>
            <a:endParaRPr lang="en-US" sz="3200" dirty="0"/>
          </a:p>
          <a:p>
            <a:r>
              <a:rPr lang="en-US" sz="3200" dirty="0" smtClean="0"/>
              <a:t>  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ea typeface="Corbel Bold" charset="0"/>
                <a:cs typeface="Corbel Bold" charset="0"/>
                <a:sym typeface="Corbel Bold" charset="0"/>
              </a:rPr>
              <a:t>Local Analysis of Networks</a:t>
            </a:r>
            <a:endParaRPr lang="en-US" sz="4000" dirty="0"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1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7393" y="1047259"/>
            <a:ext cx="7599757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Examine degrees (number of attached edges)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of nodes.</a:t>
            </a:r>
          </a:p>
          <a:p>
            <a:endParaRPr lang="en-US" sz="3200" dirty="0"/>
          </a:p>
          <a:p>
            <a:r>
              <a:rPr lang="en-US" sz="3200" dirty="0" smtClean="0"/>
              <a:t>  Count triangles based at nodes</a:t>
            </a:r>
          </a:p>
          <a:p>
            <a:endParaRPr lang="en-US" sz="3200" dirty="0"/>
          </a:p>
          <a:p>
            <a:r>
              <a:rPr lang="en-US" sz="3200" dirty="0" smtClean="0"/>
              <a:t>  Small configurations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ea typeface="Corbel Bold" charset="0"/>
                <a:cs typeface="Corbel Bold" charset="0"/>
                <a:sym typeface="Corbel Bold" charset="0"/>
              </a:rPr>
              <a:t>Local Analysis of Networks</a:t>
            </a:r>
            <a:endParaRPr lang="en-US" sz="4000" dirty="0">
              <a:ea typeface="Corbel Bold" charset="0"/>
              <a:cs typeface="Corbel Bold" charset="0"/>
              <a:sym typeface="Corbel Bold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786148" y="4304179"/>
            <a:ext cx="4999413" cy="2346500"/>
            <a:chOff x="3210056" y="4304179"/>
            <a:chExt cx="4999413" cy="2346500"/>
          </a:xfrm>
        </p:grpSpPr>
        <p:cxnSp>
          <p:nvCxnSpPr>
            <p:cNvPr id="3" name="Straight Connector 2"/>
            <p:cNvCxnSpPr>
              <a:endCxn id="15" idx="6"/>
            </p:cNvCxnSpPr>
            <p:nvPr/>
          </p:nvCxnSpPr>
          <p:spPr>
            <a:xfrm flipH="1">
              <a:off x="3766138" y="5434024"/>
              <a:ext cx="1667562" cy="57044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3" idx="2"/>
              <a:endCxn id="16" idx="6"/>
            </p:cNvCxnSpPr>
            <p:nvPr/>
          </p:nvCxnSpPr>
          <p:spPr>
            <a:xfrm flipH="1">
              <a:off x="6018177" y="5456515"/>
              <a:ext cx="1635210" cy="8366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5" idx="7"/>
            </p:cNvCxnSpPr>
            <p:nvPr/>
          </p:nvCxnSpPr>
          <p:spPr>
            <a:xfrm flipH="1">
              <a:off x="3684702" y="4582912"/>
              <a:ext cx="1735904" cy="711104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5" idx="5"/>
              <a:endCxn id="19" idx="2"/>
            </p:cNvCxnSpPr>
            <p:nvPr/>
          </p:nvCxnSpPr>
          <p:spPr>
            <a:xfrm>
              <a:off x="3684702" y="5688120"/>
              <a:ext cx="1767955" cy="683886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1"/>
            </p:cNvCxnSpPr>
            <p:nvPr/>
          </p:nvCxnSpPr>
          <p:spPr>
            <a:xfrm flipH="1" flipV="1">
              <a:off x="6022896" y="4530536"/>
              <a:ext cx="1711927" cy="728927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9" idx="6"/>
              <a:endCxn id="13" idx="3"/>
            </p:cNvCxnSpPr>
            <p:nvPr/>
          </p:nvCxnSpPr>
          <p:spPr>
            <a:xfrm flipV="1">
              <a:off x="6008739" y="5653567"/>
              <a:ext cx="1726084" cy="718439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653387" y="5177842"/>
              <a:ext cx="556082" cy="55734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210056" y="5212395"/>
              <a:ext cx="556082" cy="55734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62095" y="5186208"/>
              <a:ext cx="556082" cy="55734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457375" y="4304179"/>
              <a:ext cx="556082" cy="55734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52657" y="6093333"/>
              <a:ext cx="556082" cy="55734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40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69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5727" y="1153091"/>
            <a:ext cx="6907861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Diameter: how many steps between nodes</a:t>
            </a:r>
          </a:p>
          <a:p>
            <a:endParaRPr lang="en-US" sz="3200" dirty="0"/>
          </a:p>
          <a:p>
            <a:r>
              <a:rPr lang="en-US" sz="3200" dirty="0"/>
              <a:t>Drawing: understand overall </a:t>
            </a:r>
            <a:r>
              <a:rPr lang="en-US" sz="3200" dirty="0" smtClean="0"/>
              <a:t>structure</a:t>
            </a:r>
          </a:p>
          <a:p>
            <a:endParaRPr lang="en-US" sz="3200" dirty="0"/>
          </a:p>
          <a:p>
            <a:r>
              <a:rPr lang="en-US" sz="3200" dirty="0"/>
              <a:t>Clusters: how to group the nodes</a:t>
            </a:r>
          </a:p>
          <a:p>
            <a:endParaRPr lang="en-US" sz="3200" dirty="0" smtClean="0"/>
          </a:p>
          <a:p>
            <a:r>
              <a:rPr lang="en-US" sz="3200" dirty="0" smtClean="0"/>
              <a:t>Inference: extrapolate from a few nodes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Importance: find most important nodes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228599" y="152400"/>
            <a:ext cx="8790531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+mj-lt"/>
                <a:ea typeface="Corbel Bold" charset="0"/>
                <a:cs typeface="Corbel Bold" charset="0"/>
                <a:sym typeface="Corbel Bold" charset="0"/>
              </a:rPr>
              <a:t>Global Analysis of Networks</a:t>
            </a:r>
            <a:endParaRPr lang="en-US" sz="4000" dirty="0"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07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988" y="2296583"/>
            <a:ext cx="62788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cs typeface="Corbel"/>
              </a:rPr>
              <a:t>Nail down some vertices, let rest settle</a:t>
            </a:r>
          </a:p>
        </p:txBody>
      </p:sp>
      <p:sp>
        <p:nvSpPr>
          <p:cNvPr id="12" name="Oval 11"/>
          <p:cNvSpPr/>
          <p:nvPr/>
        </p:nvSpPr>
        <p:spPr>
          <a:xfrm>
            <a:off x="1045285" y="4054767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</a:endParaRPr>
          </a:p>
        </p:txBody>
      </p:sp>
      <p:grpSp>
        <p:nvGrpSpPr>
          <p:cNvPr id="6" name="Group 12"/>
          <p:cNvGrpSpPr/>
          <p:nvPr/>
        </p:nvGrpSpPr>
        <p:grpSpPr>
          <a:xfrm>
            <a:off x="1422945" y="4100183"/>
            <a:ext cx="1710262" cy="250614"/>
            <a:chOff x="1126066" y="1913467"/>
            <a:chExt cx="4487333" cy="66780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6"/>
          <p:cNvGrpSpPr/>
          <p:nvPr/>
        </p:nvGrpSpPr>
        <p:grpSpPr>
          <a:xfrm>
            <a:off x="3444074" y="4107439"/>
            <a:ext cx="1710262" cy="250614"/>
            <a:chOff x="1126066" y="1913467"/>
            <a:chExt cx="4487333" cy="66780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20"/>
          <p:cNvGrpSpPr/>
          <p:nvPr/>
        </p:nvGrpSpPr>
        <p:grpSpPr>
          <a:xfrm>
            <a:off x="5447060" y="4096552"/>
            <a:ext cx="1710262" cy="250614"/>
            <a:chOff x="1126066" y="1913467"/>
            <a:chExt cx="4487333" cy="66780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26066" y="2259011"/>
              <a:ext cx="1447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190999" y="2239433"/>
              <a:ext cx="14224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2571750" y="1913467"/>
              <a:ext cx="1619250" cy="667808"/>
            </a:xfrm>
            <a:custGeom>
              <a:avLst/>
              <a:gdLst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882650 w 1619250"/>
                <a:gd name="connsiteY11" fmla="*/ 664633 h 667808"/>
                <a:gd name="connsiteX12" fmla="*/ 685800 w 1619250"/>
                <a:gd name="connsiteY12" fmla="*/ 347133 h 667808"/>
                <a:gd name="connsiteX13" fmla="*/ 1054100 w 1619250"/>
                <a:gd name="connsiteY13" fmla="*/ 4233 h 667808"/>
                <a:gd name="connsiteX14" fmla="*/ 1358900 w 1619250"/>
                <a:gd name="connsiteY14" fmla="*/ 334433 h 667808"/>
                <a:gd name="connsiteX15" fmla="*/ 1206500 w 1619250"/>
                <a:gd name="connsiteY15" fmla="*/ 664633 h 667808"/>
                <a:gd name="connsiteX16" fmla="*/ 920750 w 1619250"/>
                <a:gd name="connsiteY16" fmla="*/ 315383 h 667808"/>
                <a:gd name="connsiteX17" fmla="*/ 1346200 w 1619250"/>
                <a:gd name="connsiteY17" fmla="*/ 4233 h 667808"/>
                <a:gd name="connsiteX18" fmla="*/ 1619250 w 1619250"/>
                <a:gd name="connsiteY18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  <a:gd name="connsiteX0" fmla="*/ 0 w 1619250"/>
                <a:gd name="connsiteY0" fmla="*/ 340783 h 667808"/>
                <a:gd name="connsiteX1" fmla="*/ 292100 w 1619250"/>
                <a:gd name="connsiteY1" fmla="*/ 23283 h 667808"/>
                <a:gd name="connsiteX2" fmla="*/ 495300 w 1619250"/>
                <a:gd name="connsiteY2" fmla="*/ 328083 h 667808"/>
                <a:gd name="connsiteX3" fmla="*/ 330200 w 1619250"/>
                <a:gd name="connsiteY3" fmla="*/ 658283 h 667808"/>
                <a:gd name="connsiteX4" fmla="*/ 196850 w 1619250"/>
                <a:gd name="connsiteY4" fmla="*/ 321733 h 667808"/>
                <a:gd name="connsiteX5" fmla="*/ 533400 w 1619250"/>
                <a:gd name="connsiteY5" fmla="*/ 23283 h 667808"/>
                <a:gd name="connsiteX6" fmla="*/ 749300 w 1619250"/>
                <a:gd name="connsiteY6" fmla="*/ 321733 h 667808"/>
                <a:gd name="connsiteX7" fmla="*/ 615950 w 1619250"/>
                <a:gd name="connsiteY7" fmla="*/ 651933 h 667808"/>
                <a:gd name="connsiteX8" fmla="*/ 425450 w 1619250"/>
                <a:gd name="connsiteY8" fmla="*/ 340783 h 667808"/>
                <a:gd name="connsiteX9" fmla="*/ 793750 w 1619250"/>
                <a:gd name="connsiteY9" fmla="*/ 10583 h 667808"/>
                <a:gd name="connsiteX10" fmla="*/ 1041400 w 1619250"/>
                <a:gd name="connsiteY10" fmla="*/ 334433 h 667808"/>
                <a:gd name="connsiteX11" fmla="*/ 1041400 w 1619250"/>
                <a:gd name="connsiteY11" fmla="*/ 334433 h 667808"/>
                <a:gd name="connsiteX12" fmla="*/ 882650 w 1619250"/>
                <a:gd name="connsiteY12" fmla="*/ 664633 h 667808"/>
                <a:gd name="connsiteX13" fmla="*/ 685800 w 1619250"/>
                <a:gd name="connsiteY13" fmla="*/ 347133 h 667808"/>
                <a:gd name="connsiteX14" fmla="*/ 1054100 w 1619250"/>
                <a:gd name="connsiteY14" fmla="*/ 4233 h 667808"/>
                <a:gd name="connsiteX15" fmla="*/ 1358900 w 1619250"/>
                <a:gd name="connsiteY15" fmla="*/ 334433 h 667808"/>
                <a:gd name="connsiteX16" fmla="*/ 1206500 w 1619250"/>
                <a:gd name="connsiteY16" fmla="*/ 664633 h 667808"/>
                <a:gd name="connsiteX17" fmla="*/ 920750 w 1619250"/>
                <a:gd name="connsiteY17" fmla="*/ 315383 h 667808"/>
                <a:gd name="connsiteX18" fmla="*/ 1346200 w 1619250"/>
                <a:gd name="connsiteY18" fmla="*/ 4233 h 667808"/>
                <a:gd name="connsiteX19" fmla="*/ 1619250 w 1619250"/>
                <a:gd name="connsiteY19" fmla="*/ 340783 h 66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9250" h="667808">
                  <a:moveTo>
                    <a:pt x="0" y="340783"/>
                  </a:moveTo>
                  <a:cubicBezTo>
                    <a:pt x="104775" y="183091"/>
                    <a:pt x="209550" y="25400"/>
                    <a:pt x="292100" y="23283"/>
                  </a:cubicBezTo>
                  <a:cubicBezTo>
                    <a:pt x="374650" y="21166"/>
                    <a:pt x="488950" y="222250"/>
                    <a:pt x="495300" y="328083"/>
                  </a:cubicBezTo>
                  <a:cubicBezTo>
                    <a:pt x="501650" y="433916"/>
                    <a:pt x="379942" y="659341"/>
                    <a:pt x="330200" y="658283"/>
                  </a:cubicBezTo>
                  <a:cubicBezTo>
                    <a:pt x="280458" y="657225"/>
                    <a:pt x="162983" y="427566"/>
                    <a:pt x="196850" y="321733"/>
                  </a:cubicBezTo>
                  <a:cubicBezTo>
                    <a:pt x="230717" y="215900"/>
                    <a:pt x="441325" y="23283"/>
                    <a:pt x="533400" y="23283"/>
                  </a:cubicBezTo>
                  <a:cubicBezTo>
                    <a:pt x="625475" y="23283"/>
                    <a:pt x="735542" y="216958"/>
                    <a:pt x="749300" y="321733"/>
                  </a:cubicBezTo>
                  <a:cubicBezTo>
                    <a:pt x="763058" y="426508"/>
                    <a:pt x="669925" y="648758"/>
                    <a:pt x="615950" y="651933"/>
                  </a:cubicBezTo>
                  <a:cubicBezTo>
                    <a:pt x="561975" y="655108"/>
                    <a:pt x="395817" y="447675"/>
                    <a:pt x="425450" y="340783"/>
                  </a:cubicBezTo>
                  <a:cubicBezTo>
                    <a:pt x="455083" y="233891"/>
                    <a:pt x="691092" y="11641"/>
                    <a:pt x="793750" y="10583"/>
                  </a:cubicBezTo>
                  <a:cubicBezTo>
                    <a:pt x="896408" y="9525"/>
                    <a:pt x="1057275" y="274108"/>
                    <a:pt x="1041400" y="334433"/>
                  </a:cubicBezTo>
                  <a:lnTo>
                    <a:pt x="1041400" y="334433"/>
                  </a:lnTo>
                  <a:cubicBezTo>
                    <a:pt x="1014942" y="389466"/>
                    <a:pt x="941917" y="662516"/>
                    <a:pt x="882650" y="664633"/>
                  </a:cubicBezTo>
                  <a:cubicBezTo>
                    <a:pt x="823383" y="666750"/>
                    <a:pt x="657225" y="457200"/>
                    <a:pt x="685800" y="347133"/>
                  </a:cubicBezTo>
                  <a:cubicBezTo>
                    <a:pt x="714375" y="237066"/>
                    <a:pt x="941917" y="6350"/>
                    <a:pt x="1054100" y="4233"/>
                  </a:cubicBezTo>
                  <a:cubicBezTo>
                    <a:pt x="1166283" y="2116"/>
                    <a:pt x="1333500" y="224366"/>
                    <a:pt x="1358900" y="334433"/>
                  </a:cubicBezTo>
                  <a:cubicBezTo>
                    <a:pt x="1384300" y="444500"/>
                    <a:pt x="1279525" y="667808"/>
                    <a:pt x="1206500" y="664633"/>
                  </a:cubicBezTo>
                  <a:cubicBezTo>
                    <a:pt x="1133475" y="661458"/>
                    <a:pt x="897467" y="425450"/>
                    <a:pt x="920750" y="315383"/>
                  </a:cubicBezTo>
                  <a:cubicBezTo>
                    <a:pt x="912283" y="218016"/>
                    <a:pt x="1229783" y="0"/>
                    <a:pt x="1346200" y="4233"/>
                  </a:cubicBezTo>
                  <a:cubicBezTo>
                    <a:pt x="1462617" y="8466"/>
                    <a:pt x="1619250" y="340783"/>
                    <a:pt x="1619250" y="34078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7148542" y="4062024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78228" y="4087424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044628" y="4076538"/>
            <a:ext cx="376688" cy="365712"/>
          </a:xfrm>
          <a:prstGeom prst="ellipse">
            <a:avLst/>
          </a:prstGeom>
          <a:gradFill flip="none" rotWithShape="1">
            <a:gsLst>
              <a:gs pos="100000">
                <a:srgbClr val="660066"/>
              </a:gs>
              <a:gs pos="3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</a:endParaRPr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 rot="3275212">
            <a:off x="7155093" y="3387413"/>
            <a:ext cx="766763" cy="823913"/>
            <a:chOff x="2381" y="1546"/>
            <a:chExt cx="998" cy="1189"/>
          </a:xfrm>
        </p:grpSpPr>
        <p:sp>
          <p:nvSpPr>
            <p:cNvPr id="7" name="AutoShape 24"/>
            <p:cNvSpPr>
              <a:spLocks noChangeAspect="1" noChangeArrowheads="1" noTextEdit="1"/>
            </p:cNvSpPr>
            <p:nvPr/>
          </p:nvSpPr>
          <p:spPr bwMode="auto">
            <a:xfrm rot="712586">
              <a:off x="2381" y="1585"/>
              <a:ext cx="998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 rot="712586">
              <a:off x="2578" y="1748"/>
              <a:ext cx="731" cy="976"/>
            </a:xfrm>
            <a:custGeom>
              <a:avLst/>
              <a:gdLst/>
              <a:ahLst/>
              <a:cxnLst>
                <a:cxn ang="0">
                  <a:pos x="1443" y="1861"/>
                </a:cxn>
                <a:cxn ang="0">
                  <a:pos x="1395" y="1715"/>
                </a:cxn>
                <a:cxn ang="0">
                  <a:pos x="1364" y="1636"/>
                </a:cxn>
                <a:cxn ang="0">
                  <a:pos x="1344" y="1611"/>
                </a:cxn>
                <a:cxn ang="0">
                  <a:pos x="1290" y="1543"/>
                </a:cxn>
                <a:cxn ang="0">
                  <a:pos x="1208" y="1442"/>
                </a:cxn>
                <a:cxn ang="0">
                  <a:pos x="1106" y="1314"/>
                </a:cxn>
                <a:cxn ang="0">
                  <a:pos x="990" y="1170"/>
                </a:cxn>
                <a:cxn ang="0">
                  <a:pos x="868" y="1018"/>
                </a:cxn>
                <a:cxn ang="0">
                  <a:pos x="746" y="866"/>
                </a:cxn>
                <a:cxn ang="0">
                  <a:pos x="632" y="723"/>
                </a:cxn>
                <a:cxn ang="0">
                  <a:pos x="533" y="598"/>
                </a:cxn>
                <a:cxn ang="0">
                  <a:pos x="455" y="501"/>
                </a:cxn>
                <a:cxn ang="0">
                  <a:pos x="401" y="431"/>
                </a:cxn>
                <a:cxn ang="0">
                  <a:pos x="349" y="358"/>
                </a:cxn>
                <a:cxn ang="0">
                  <a:pos x="302" y="278"/>
                </a:cxn>
                <a:cxn ang="0">
                  <a:pos x="258" y="192"/>
                </a:cxn>
                <a:cxn ang="0">
                  <a:pos x="221" y="100"/>
                </a:cxn>
                <a:cxn ang="0">
                  <a:pos x="190" y="2"/>
                </a:cxn>
                <a:cxn ang="0">
                  <a:pos x="178" y="11"/>
                </a:cxn>
                <a:cxn ang="0">
                  <a:pos x="159" y="36"/>
                </a:cxn>
                <a:cxn ang="0">
                  <a:pos x="140" y="50"/>
                </a:cxn>
                <a:cxn ang="0">
                  <a:pos x="70" y="95"/>
                </a:cxn>
                <a:cxn ang="0">
                  <a:pos x="6" y="143"/>
                </a:cxn>
                <a:cxn ang="0">
                  <a:pos x="10" y="158"/>
                </a:cxn>
                <a:cxn ang="0">
                  <a:pos x="55" y="196"/>
                </a:cxn>
                <a:cxn ang="0">
                  <a:pos x="125" y="256"/>
                </a:cxn>
                <a:cxn ang="0">
                  <a:pos x="206" y="331"/>
                </a:cxn>
                <a:cxn ang="0">
                  <a:pos x="281" y="412"/>
                </a:cxn>
                <a:cxn ang="0">
                  <a:pos x="327" y="471"/>
                </a:cxn>
                <a:cxn ang="0">
                  <a:pos x="365" y="521"/>
                </a:cxn>
                <a:cxn ang="0">
                  <a:pos x="433" y="611"/>
                </a:cxn>
                <a:cxn ang="0">
                  <a:pos x="526" y="732"/>
                </a:cxn>
                <a:cxn ang="0">
                  <a:pos x="637" y="875"/>
                </a:cxn>
                <a:cxn ang="0">
                  <a:pos x="757" y="1029"/>
                </a:cxn>
                <a:cxn ang="0">
                  <a:pos x="880" y="1186"/>
                </a:cxn>
                <a:cxn ang="0">
                  <a:pos x="998" y="1337"/>
                </a:cxn>
                <a:cxn ang="0">
                  <a:pos x="1107" y="1472"/>
                </a:cxn>
                <a:cxn ang="0">
                  <a:pos x="1198" y="1581"/>
                </a:cxn>
                <a:cxn ang="0">
                  <a:pos x="1262" y="1655"/>
                </a:cxn>
                <a:cxn ang="0">
                  <a:pos x="1288" y="1690"/>
                </a:cxn>
                <a:cxn ang="0">
                  <a:pos x="1326" y="1750"/>
                </a:cxn>
                <a:cxn ang="0">
                  <a:pos x="1376" y="1828"/>
                </a:cxn>
                <a:cxn ang="0">
                  <a:pos x="1426" y="1901"/>
                </a:cxn>
                <a:cxn ang="0">
                  <a:pos x="1458" y="1947"/>
                </a:cxn>
              </a:cxnLst>
              <a:rect l="0" t="0" r="r" b="b"/>
              <a:pathLst>
                <a:path w="1463" h="1952">
                  <a:moveTo>
                    <a:pt x="1463" y="1951"/>
                  </a:moveTo>
                  <a:lnTo>
                    <a:pt x="1455" y="1910"/>
                  </a:lnTo>
                  <a:lnTo>
                    <a:pt x="1443" y="1861"/>
                  </a:lnTo>
                  <a:lnTo>
                    <a:pt x="1427" y="1811"/>
                  </a:lnTo>
                  <a:lnTo>
                    <a:pt x="1411" y="1761"/>
                  </a:lnTo>
                  <a:lnTo>
                    <a:pt x="1395" y="1715"/>
                  </a:lnTo>
                  <a:lnTo>
                    <a:pt x="1380" y="1677"/>
                  </a:lnTo>
                  <a:lnTo>
                    <a:pt x="1369" y="1649"/>
                  </a:lnTo>
                  <a:lnTo>
                    <a:pt x="1364" y="1636"/>
                  </a:lnTo>
                  <a:lnTo>
                    <a:pt x="1361" y="1633"/>
                  </a:lnTo>
                  <a:lnTo>
                    <a:pt x="1354" y="1624"/>
                  </a:lnTo>
                  <a:lnTo>
                    <a:pt x="1344" y="1611"/>
                  </a:lnTo>
                  <a:lnTo>
                    <a:pt x="1329" y="1593"/>
                  </a:lnTo>
                  <a:lnTo>
                    <a:pt x="1312" y="1570"/>
                  </a:lnTo>
                  <a:lnTo>
                    <a:pt x="1290" y="1543"/>
                  </a:lnTo>
                  <a:lnTo>
                    <a:pt x="1266" y="1513"/>
                  </a:lnTo>
                  <a:lnTo>
                    <a:pt x="1238" y="1479"/>
                  </a:lnTo>
                  <a:lnTo>
                    <a:pt x="1208" y="1442"/>
                  </a:lnTo>
                  <a:lnTo>
                    <a:pt x="1176" y="1402"/>
                  </a:lnTo>
                  <a:lnTo>
                    <a:pt x="1142" y="1359"/>
                  </a:lnTo>
                  <a:lnTo>
                    <a:pt x="1106" y="1314"/>
                  </a:lnTo>
                  <a:lnTo>
                    <a:pt x="1069" y="1268"/>
                  </a:lnTo>
                  <a:lnTo>
                    <a:pt x="1030" y="1220"/>
                  </a:lnTo>
                  <a:lnTo>
                    <a:pt x="990" y="1170"/>
                  </a:lnTo>
                  <a:lnTo>
                    <a:pt x="950" y="1119"/>
                  </a:lnTo>
                  <a:lnTo>
                    <a:pt x="909" y="1069"/>
                  </a:lnTo>
                  <a:lnTo>
                    <a:pt x="868" y="1018"/>
                  </a:lnTo>
                  <a:lnTo>
                    <a:pt x="827" y="966"/>
                  </a:lnTo>
                  <a:lnTo>
                    <a:pt x="786" y="915"/>
                  </a:lnTo>
                  <a:lnTo>
                    <a:pt x="746" y="866"/>
                  </a:lnTo>
                  <a:lnTo>
                    <a:pt x="707" y="816"/>
                  </a:lnTo>
                  <a:lnTo>
                    <a:pt x="669" y="769"/>
                  </a:lnTo>
                  <a:lnTo>
                    <a:pt x="632" y="723"/>
                  </a:lnTo>
                  <a:lnTo>
                    <a:pt x="598" y="679"/>
                  </a:lnTo>
                  <a:lnTo>
                    <a:pt x="564" y="638"/>
                  </a:lnTo>
                  <a:lnTo>
                    <a:pt x="533" y="598"/>
                  </a:lnTo>
                  <a:lnTo>
                    <a:pt x="504" y="563"/>
                  </a:lnTo>
                  <a:lnTo>
                    <a:pt x="478" y="529"/>
                  </a:lnTo>
                  <a:lnTo>
                    <a:pt x="455" y="501"/>
                  </a:lnTo>
                  <a:lnTo>
                    <a:pt x="434" y="475"/>
                  </a:lnTo>
                  <a:lnTo>
                    <a:pt x="418" y="454"/>
                  </a:lnTo>
                  <a:lnTo>
                    <a:pt x="401" y="431"/>
                  </a:lnTo>
                  <a:lnTo>
                    <a:pt x="382" y="407"/>
                  </a:lnTo>
                  <a:lnTo>
                    <a:pt x="366" y="383"/>
                  </a:lnTo>
                  <a:lnTo>
                    <a:pt x="349" y="358"/>
                  </a:lnTo>
                  <a:lnTo>
                    <a:pt x="333" y="332"/>
                  </a:lnTo>
                  <a:lnTo>
                    <a:pt x="317" y="305"/>
                  </a:lnTo>
                  <a:lnTo>
                    <a:pt x="302" y="278"/>
                  </a:lnTo>
                  <a:lnTo>
                    <a:pt x="287" y="249"/>
                  </a:lnTo>
                  <a:lnTo>
                    <a:pt x="272" y="221"/>
                  </a:lnTo>
                  <a:lnTo>
                    <a:pt x="258" y="192"/>
                  </a:lnTo>
                  <a:lnTo>
                    <a:pt x="245" y="162"/>
                  </a:lnTo>
                  <a:lnTo>
                    <a:pt x="233" y="131"/>
                  </a:lnTo>
                  <a:lnTo>
                    <a:pt x="221" y="100"/>
                  </a:lnTo>
                  <a:lnTo>
                    <a:pt x="209" y="67"/>
                  </a:lnTo>
                  <a:lnTo>
                    <a:pt x="199" y="35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4"/>
                  </a:lnTo>
                  <a:lnTo>
                    <a:pt x="178" y="11"/>
                  </a:lnTo>
                  <a:lnTo>
                    <a:pt x="171" y="19"/>
                  </a:lnTo>
                  <a:lnTo>
                    <a:pt x="166" y="28"/>
                  </a:lnTo>
                  <a:lnTo>
                    <a:pt x="159" y="36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0" y="50"/>
                  </a:lnTo>
                  <a:lnTo>
                    <a:pt x="122" y="62"/>
                  </a:lnTo>
                  <a:lnTo>
                    <a:pt x="98" y="76"/>
                  </a:lnTo>
                  <a:lnTo>
                    <a:pt x="70" y="95"/>
                  </a:lnTo>
                  <a:lnTo>
                    <a:pt x="44" y="113"/>
                  </a:lnTo>
                  <a:lnTo>
                    <a:pt x="21" y="131"/>
                  </a:lnTo>
                  <a:lnTo>
                    <a:pt x="6" y="143"/>
                  </a:lnTo>
                  <a:lnTo>
                    <a:pt x="0" y="150"/>
                  </a:lnTo>
                  <a:lnTo>
                    <a:pt x="2" y="153"/>
                  </a:lnTo>
                  <a:lnTo>
                    <a:pt x="10" y="158"/>
                  </a:lnTo>
                  <a:lnTo>
                    <a:pt x="22" y="168"/>
                  </a:lnTo>
                  <a:lnTo>
                    <a:pt x="37" y="180"/>
                  </a:lnTo>
                  <a:lnTo>
                    <a:pt x="55" y="196"/>
                  </a:lnTo>
                  <a:lnTo>
                    <a:pt x="77" y="214"/>
                  </a:lnTo>
                  <a:lnTo>
                    <a:pt x="100" y="234"/>
                  </a:lnTo>
                  <a:lnTo>
                    <a:pt x="125" y="256"/>
                  </a:lnTo>
                  <a:lnTo>
                    <a:pt x="152" y="280"/>
                  </a:lnTo>
                  <a:lnTo>
                    <a:pt x="178" y="306"/>
                  </a:lnTo>
                  <a:lnTo>
                    <a:pt x="206" y="331"/>
                  </a:lnTo>
                  <a:lnTo>
                    <a:pt x="233" y="359"/>
                  </a:lnTo>
                  <a:lnTo>
                    <a:pt x="258" y="385"/>
                  </a:lnTo>
                  <a:lnTo>
                    <a:pt x="281" y="412"/>
                  </a:lnTo>
                  <a:lnTo>
                    <a:pt x="303" y="438"/>
                  </a:lnTo>
                  <a:lnTo>
                    <a:pt x="322" y="465"/>
                  </a:lnTo>
                  <a:lnTo>
                    <a:pt x="327" y="471"/>
                  </a:lnTo>
                  <a:lnTo>
                    <a:pt x="335" y="483"/>
                  </a:lnTo>
                  <a:lnTo>
                    <a:pt x="348" y="499"/>
                  </a:lnTo>
                  <a:lnTo>
                    <a:pt x="365" y="521"/>
                  </a:lnTo>
                  <a:lnTo>
                    <a:pt x="385" y="548"/>
                  </a:lnTo>
                  <a:lnTo>
                    <a:pt x="408" y="578"/>
                  </a:lnTo>
                  <a:lnTo>
                    <a:pt x="433" y="611"/>
                  </a:lnTo>
                  <a:lnTo>
                    <a:pt x="462" y="649"/>
                  </a:lnTo>
                  <a:lnTo>
                    <a:pt x="493" y="690"/>
                  </a:lnTo>
                  <a:lnTo>
                    <a:pt x="526" y="732"/>
                  </a:lnTo>
                  <a:lnTo>
                    <a:pt x="562" y="778"/>
                  </a:lnTo>
                  <a:lnTo>
                    <a:pt x="599" y="825"/>
                  </a:lnTo>
                  <a:lnTo>
                    <a:pt x="637" y="875"/>
                  </a:lnTo>
                  <a:lnTo>
                    <a:pt x="676" y="926"/>
                  </a:lnTo>
                  <a:lnTo>
                    <a:pt x="716" y="976"/>
                  </a:lnTo>
                  <a:lnTo>
                    <a:pt x="757" y="1029"/>
                  </a:lnTo>
                  <a:lnTo>
                    <a:pt x="798" y="1081"/>
                  </a:lnTo>
                  <a:lnTo>
                    <a:pt x="838" y="1134"/>
                  </a:lnTo>
                  <a:lnTo>
                    <a:pt x="880" y="1186"/>
                  </a:lnTo>
                  <a:lnTo>
                    <a:pt x="920" y="1238"/>
                  </a:lnTo>
                  <a:lnTo>
                    <a:pt x="960" y="1288"/>
                  </a:lnTo>
                  <a:lnTo>
                    <a:pt x="998" y="1337"/>
                  </a:lnTo>
                  <a:lnTo>
                    <a:pt x="1036" y="1384"/>
                  </a:lnTo>
                  <a:lnTo>
                    <a:pt x="1072" y="1429"/>
                  </a:lnTo>
                  <a:lnTo>
                    <a:pt x="1107" y="1472"/>
                  </a:lnTo>
                  <a:lnTo>
                    <a:pt x="1139" y="1511"/>
                  </a:lnTo>
                  <a:lnTo>
                    <a:pt x="1170" y="1548"/>
                  </a:lnTo>
                  <a:lnTo>
                    <a:pt x="1198" y="1581"/>
                  </a:lnTo>
                  <a:lnTo>
                    <a:pt x="1222" y="1610"/>
                  </a:lnTo>
                  <a:lnTo>
                    <a:pt x="1244" y="1636"/>
                  </a:lnTo>
                  <a:lnTo>
                    <a:pt x="1262" y="1655"/>
                  </a:lnTo>
                  <a:lnTo>
                    <a:pt x="1277" y="1671"/>
                  </a:lnTo>
                  <a:lnTo>
                    <a:pt x="1281" y="1678"/>
                  </a:lnTo>
                  <a:lnTo>
                    <a:pt x="1288" y="1690"/>
                  </a:lnTo>
                  <a:lnTo>
                    <a:pt x="1298" y="1707"/>
                  </a:lnTo>
                  <a:lnTo>
                    <a:pt x="1311" y="1727"/>
                  </a:lnTo>
                  <a:lnTo>
                    <a:pt x="1326" y="1750"/>
                  </a:lnTo>
                  <a:lnTo>
                    <a:pt x="1342" y="1775"/>
                  </a:lnTo>
                  <a:lnTo>
                    <a:pt x="1359" y="1801"/>
                  </a:lnTo>
                  <a:lnTo>
                    <a:pt x="1376" y="1828"/>
                  </a:lnTo>
                  <a:lnTo>
                    <a:pt x="1393" y="1853"/>
                  </a:lnTo>
                  <a:lnTo>
                    <a:pt x="1410" y="1879"/>
                  </a:lnTo>
                  <a:lnTo>
                    <a:pt x="1426" y="1901"/>
                  </a:lnTo>
                  <a:lnTo>
                    <a:pt x="1438" y="1920"/>
                  </a:lnTo>
                  <a:lnTo>
                    <a:pt x="1450" y="1936"/>
                  </a:lnTo>
                  <a:lnTo>
                    <a:pt x="1458" y="1947"/>
                  </a:lnTo>
                  <a:lnTo>
                    <a:pt x="1463" y="1952"/>
                  </a:lnTo>
                  <a:lnTo>
                    <a:pt x="1463" y="195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 rot="712586">
              <a:off x="2537" y="1546"/>
              <a:ext cx="256" cy="217"/>
            </a:xfrm>
            <a:custGeom>
              <a:avLst/>
              <a:gdLst/>
              <a:ahLst/>
              <a:cxnLst>
                <a:cxn ang="0">
                  <a:pos x="510" y="21"/>
                </a:cxn>
                <a:cxn ang="0">
                  <a:pos x="496" y="16"/>
                </a:cxn>
                <a:cxn ang="0">
                  <a:pos x="478" y="13"/>
                </a:cxn>
                <a:cxn ang="0">
                  <a:pos x="463" y="9"/>
                </a:cxn>
                <a:cxn ang="0">
                  <a:pos x="401" y="1"/>
                </a:cxn>
                <a:cxn ang="0">
                  <a:pos x="370" y="1"/>
                </a:cxn>
                <a:cxn ang="0">
                  <a:pos x="336" y="9"/>
                </a:cxn>
                <a:cxn ang="0">
                  <a:pos x="303" y="22"/>
                </a:cxn>
                <a:cxn ang="0">
                  <a:pos x="270" y="39"/>
                </a:cxn>
                <a:cxn ang="0">
                  <a:pos x="237" y="60"/>
                </a:cxn>
                <a:cxn ang="0">
                  <a:pos x="207" y="82"/>
                </a:cxn>
                <a:cxn ang="0">
                  <a:pos x="180" y="104"/>
                </a:cxn>
                <a:cxn ang="0">
                  <a:pos x="156" y="125"/>
                </a:cxn>
                <a:cxn ang="0">
                  <a:pos x="134" y="146"/>
                </a:cxn>
                <a:cxn ang="0">
                  <a:pos x="91" y="191"/>
                </a:cxn>
                <a:cxn ang="0">
                  <a:pos x="51" y="239"/>
                </a:cxn>
                <a:cxn ang="0">
                  <a:pos x="33" y="262"/>
                </a:cxn>
                <a:cxn ang="0">
                  <a:pos x="61" y="249"/>
                </a:cxn>
                <a:cxn ang="0">
                  <a:pos x="119" y="218"/>
                </a:cxn>
                <a:cxn ang="0">
                  <a:pos x="176" y="184"/>
                </a:cxn>
                <a:cxn ang="0">
                  <a:pos x="204" y="167"/>
                </a:cxn>
                <a:cxn ang="0">
                  <a:pos x="228" y="157"/>
                </a:cxn>
                <a:cxn ang="0">
                  <a:pos x="256" y="142"/>
                </a:cxn>
                <a:cxn ang="0">
                  <a:pos x="287" y="127"/>
                </a:cxn>
                <a:cxn ang="0">
                  <a:pos x="317" y="111"/>
                </a:cxn>
                <a:cxn ang="0">
                  <a:pos x="346" y="96"/>
                </a:cxn>
                <a:cxn ang="0">
                  <a:pos x="370" y="85"/>
                </a:cxn>
                <a:cxn ang="0">
                  <a:pos x="387" y="80"/>
                </a:cxn>
                <a:cxn ang="0">
                  <a:pos x="395" y="82"/>
                </a:cxn>
                <a:cxn ang="0">
                  <a:pos x="384" y="100"/>
                </a:cxn>
                <a:cxn ang="0">
                  <a:pos x="372" y="118"/>
                </a:cxn>
                <a:cxn ang="0">
                  <a:pos x="359" y="135"/>
                </a:cxn>
                <a:cxn ang="0">
                  <a:pos x="344" y="151"/>
                </a:cxn>
                <a:cxn ang="0">
                  <a:pos x="308" y="183"/>
                </a:cxn>
                <a:cxn ang="0">
                  <a:pos x="258" y="225"/>
                </a:cxn>
                <a:cxn ang="0">
                  <a:pos x="200" y="270"/>
                </a:cxn>
                <a:cxn ang="0">
                  <a:pos x="141" y="315"/>
                </a:cxn>
                <a:cxn ang="0">
                  <a:pos x="85" y="358"/>
                </a:cxn>
                <a:cxn ang="0">
                  <a:pos x="39" y="394"/>
                </a:cxn>
                <a:cxn ang="0">
                  <a:pos x="9" y="421"/>
                </a:cxn>
                <a:cxn ang="0">
                  <a:pos x="0" y="433"/>
                </a:cxn>
                <a:cxn ang="0">
                  <a:pos x="21" y="435"/>
                </a:cxn>
                <a:cxn ang="0">
                  <a:pos x="58" y="423"/>
                </a:cxn>
                <a:cxn ang="0">
                  <a:pos x="96" y="408"/>
                </a:cxn>
                <a:cxn ang="0">
                  <a:pos x="118" y="397"/>
                </a:cxn>
                <a:cxn ang="0">
                  <a:pos x="165" y="372"/>
                </a:cxn>
                <a:cxn ang="0">
                  <a:pos x="213" y="346"/>
                </a:cxn>
                <a:cxn ang="0">
                  <a:pos x="261" y="316"/>
                </a:cxn>
                <a:cxn ang="0">
                  <a:pos x="309" y="284"/>
                </a:cxn>
                <a:cxn ang="0">
                  <a:pos x="352" y="249"/>
                </a:cxn>
                <a:cxn ang="0">
                  <a:pos x="393" y="210"/>
                </a:cxn>
                <a:cxn ang="0">
                  <a:pos x="426" y="168"/>
                </a:cxn>
                <a:cxn ang="0">
                  <a:pos x="454" y="122"/>
                </a:cxn>
              </a:cxnLst>
              <a:rect l="0" t="0" r="r" b="b"/>
              <a:pathLst>
                <a:path w="513" h="436">
                  <a:moveTo>
                    <a:pt x="513" y="23"/>
                  </a:moveTo>
                  <a:lnTo>
                    <a:pt x="510" y="21"/>
                  </a:lnTo>
                  <a:lnTo>
                    <a:pt x="504" y="19"/>
                  </a:lnTo>
                  <a:lnTo>
                    <a:pt x="496" y="16"/>
                  </a:lnTo>
                  <a:lnTo>
                    <a:pt x="487" y="14"/>
                  </a:lnTo>
                  <a:lnTo>
                    <a:pt x="478" y="13"/>
                  </a:lnTo>
                  <a:lnTo>
                    <a:pt x="470" y="10"/>
                  </a:lnTo>
                  <a:lnTo>
                    <a:pt x="463" y="9"/>
                  </a:lnTo>
                  <a:lnTo>
                    <a:pt x="460" y="7"/>
                  </a:lnTo>
                  <a:lnTo>
                    <a:pt x="401" y="1"/>
                  </a:lnTo>
                  <a:lnTo>
                    <a:pt x="386" y="0"/>
                  </a:lnTo>
                  <a:lnTo>
                    <a:pt x="370" y="1"/>
                  </a:lnTo>
                  <a:lnTo>
                    <a:pt x="354" y="5"/>
                  </a:lnTo>
                  <a:lnTo>
                    <a:pt x="336" y="9"/>
                  </a:lnTo>
                  <a:lnTo>
                    <a:pt x="320" y="15"/>
                  </a:lnTo>
                  <a:lnTo>
                    <a:pt x="303" y="22"/>
                  </a:lnTo>
                  <a:lnTo>
                    <a:pt x="286" y="30"/>
                  </a:lnTo>
                  <a:lnTo>
                    <a:pt x="270" y="39"/>
                  </a:lnTo>
                  <a:lnTo>
                    <a:pt x="253" y="50"/>
                  </a:lnTo>
                  <a:lnTo>
                    <a:pt x="237" y="60"/>
                  </a:lnTo>
                  <a:lnTo>
                    <a:pt x="221" y="70"/>
                  </a:lnTo>
                  <a:lnTo>
                    <a:pt x="207" y="82"/>
                  </a:lnTo>
                  <a:lnTo>
                    <a:pt x="192" y="92"/>
                  </a:lnTo>
                  <a:lnTo>
                    <a:pt x="180" y="104"/>
                  </a:lnTo>
                  <a:lnTo>
                    <a:pt x="167" y="114"/>
                  </a:lnTo>
                  <a:lnTo>
                    <a:pt x="156" y="125"/>
                  </a:lnTo>
                  <a:lnTo>
                    <a:pt x="149" y="130"/>
                  </a:lnTo>
                  <a:lnTo>
                    <a:pt x="134" y="146"/>
                  </a:lnTo>
                  <a:lnTo>
                    <a:pt x="114" y="167"/>
                  </a:lnTo>
                  <a:lnTo>
                    <a:pt x="91" y="191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38" y="255"/>
                  </a:lnTo>
                  <a:lnTo>
                    <a:pt x="33" y="262"/>
                  </a:lnTo>
                  <a:lnTo>
                    <a:pt x="41" y="259"/>
                  </a:lnTo>
                  <a:lnTo>
                    <a:pt x="61" y="249"/>
                  </a:lnTo>
                  <a:lnTo>
                    <a:pt x="88" y="235"/>
                  </a:lnTo>
                  <a:lnTo>
                    <a:pt x="119" y="218"/>
                  </a:lnTo>
                  <a:lnTo>
                    <a:pt x="149" y="199"/>
                  </a:lnTo>
                  <a:lnTo>
                    <a:pt x="176" y="184"/>
                  </a:lnTo>
                  <a:lnTo>
                    <a:pt x="196" y="173"/>
                  </a:lnTo>
                  <a:lnTo>
                    <a:pt x="204" y="167"/>
                  </a:lnTo>
                  <a:lnTo>
                    <a:pt x="215" y="163"/>
                  </a:lnTo>
                  <a:lnTo>
                    <a:pt x="228" y="157"/>
                  </a:lnTo>
                  <a:lnTo>
                    <a:pt x="242" y="150"/>
                  </a:lnTo>
                  <a:lnTo>
                    <a:pt x="256" y="142"/>
                  </a:lnTo>
                  <a:lnTo>
                    <a:pt x="272" y="135"/>
                  </a:lnTo>
                  <a:lnTo>
                    <a:pt x="287" y="127"/>
                  </a:lnTo>
                  <a:lnTo>
                    <a:pt x="302" y="118"/>
                  </a:lnTo>
                  <a:lnTo>
                    <a:pt x="317" y="111"/>
                  </a:lnTo>
                  <a:lnTo>
                    <a:pt x="332" y="103"/>
                  </a:lnTo>
                  <a:lnTo>
                    <a:pt x="346" y="96"/>
                  </a:lnTo>
                  <a:lnTo>
                    <a:pt x="358" y="90"/>
                  </a:lnTo>
                  <a:lnTo>
                    <a:pt x="370" y="85"/>
                  </a:lnTo>
                  <a:lnTo>
                    <a:pt x="379" y="82"/>
                  </a:lnTo>
                  <a:lnTo>
                    <a:pt x="387" y="80"/>
                  </a:lnTo>
                  <a:lnTo>
                    <a:pt x="392" y="80"/>
                  </a:lnTo>
                  <a:lnTo>
                    <a:pt x="395" y="82"/>
                  </a:lnTo>
                  <a:lnTo>
                    <a:pt x="389" y="91"/>
                  </a:lnTo>
                  <a:lnTo>
                    <a:pt x="384" y="100"/>
                  </a:lnTo>
                  <a:lnTo>
                    <a:pt x="378" y="110"/>
                  </a:lnTo>
                  <a:lnTo>
                    <a:pt x="372" y="118"/>
                  </a:lnTo>
                  <a:lnTo>
                    <a:pt x="366" y="127"/>
                  </a:lnTo>
                  <a:lnTo>
                    <a:pt x="359" y="135"/>
                  </a:lnTo>
                  <a:lnTo>
                    <a:pt x="352" y="143"/>
                  </a:lnTo>
                  <a:lnTo>
                    <a:pt x="344" y="151"/>
                  </a:lnTo>
                  <a:lnTo>
                    <a:pt x="328" y="166"/>
                  </a:lnTo>
                  <a:lnTo>
                    <a:pt x="308" y="183"/>
                  </a:lnTo>
                  <a:lnTo>
                    <a:pt x="285" y="203"/>
                  </a:lnTo>
                  <a:lnTo>
                    <a:pt x="258" y="225"/>
                  </a:lnTo>
                  <a:lnTo>
                    <a:pt x="229" y="247"/>
                  </a:lnTo>
                  <a:lnTo>
                    <a:pt x="200" y="270"/>
                  </a:lnTo>
                  <a:lnTo>
                    <a:pt x="170" y="293"/>
                  </a:lnTo>
                  <a:lnTo>
                    <a:pt x="141" y="315"/>
                  </a:lnTo>
                  <a:lnTo>
                    <a:pt x="112" y="337"/>
                  </a:lnTo>
                  <a:lnTo>
                    <a:pt x="85" y="358"/>
                  </a:lnTo>
                  <a:lnTo>
                    <a:pt x="61" y="377"/>
                  </a:lnTo>
                  <a:lnTo>
                    <a:pt x="39" y="394"/>
                  </a:lnTo>
                  <a:lnTo>
                    <a:pt x="22" y="409"/>
                  </a:lnTo>
                  <a:lnTo>
                    <a:pt x="9" y="421"/>
                  </a:lnTo>
                  <a:lnTo>
                    <a:pt x="1" y="429"/>
                  </a:lnTo>
                  <a:lnTo>
                    <a:pt x="0" y="433"/>
                  </a:lnTo>
                  <a:lnTo>
                    <a:pt x="8" y="436"/>
                  </a:lnTo>
                  <a:lnTo>
                    <a:pt x="21" y="435"/>
                  </a:lnTo>
                  <a:lnTo>
                    <a:pt x="38" y="430"/>
                  </a:lnTo>
                  <a:lnTo>
                    <a:pt x="58" y="423"/>
                  </a:lnTo>
                  <a:lnTo>
                    <a:pt x="77" y="416"/>
                  </a:lnTo>
                  <a:lnTo>
                    <a:pt x="96" y="408"/>
                  </a:lnTo>
                  <a:lnTo>
                    <a:pt x="109" y="401"/>
                  </a:lnTo>
                  <a:lnTo>
                    <a:pt x="118" y="397"/>
                  </a:lnTo>
                  <a:lnTo>
                    <a:pt x="141" y="385"/>
                  </a:lnTo>
                  <a:lnTo>
                    <a:pt x="165" y="372"/>
                  </a:lnTo>
                  <a:lnTo>
                    <a:pt x="189" y="360"/>
                  </a:lnTo>
                  <a:lnTo>
                    <a:pt x="213" y="346"/>
                  </a:lnTo>
                  <a:lnTo>
                    <a:pt x="237" y="331"/>
                  </a:lnTo>
                  <a:lnTo>
                    <a:pt x="261" y="316"/>
                  </a:lnTo>
                  <a:lnTo>
                    <a:pt x="285" y="301"/>
                  </a:lnTo>
                  <a:lnTo>
                    <a:pt x="309" y="284"/>
                  </a:lnTo>
                  <a:lnTo>
                    <a:pt x="331" y="266"/>
                  </a:lnTo>
                  <a:lnTo>
                    <a:pt x="352" y="249"/>
                  </a:lnTo>
                  <a:lnTo>
                    <a:pt x="373" y="229"/>
                  </a:lnTo>
                  <a:lnTo>
                    <a:pt x="393" y="210"/>
                  </a:lnTo>
                  <a:lnTo>
                    <a:pt x="410" y="189"/>
                  </a:lnTo>
                  <a:lnTo>
                    <a:pt x="426" y="168"/>
                  </a:lnTo>
                  <a:lnTo>
                    <a:pt x="441" y="145"/>
                  </a:lnTo>
                  <a:lnTo>
                    <a:pt x="454" y="122"/>
                  </a:lnTo>
                  <a:lnTo>
                    <a:pt x="513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 rot="712586">
              <a:off x="2564" y="1591"/>
              <a:ext cx="236" cy="229"/>
            </a:xfrm>
            <a:custGeom>
              <a:avLst/>
              <a:gdLst/>
              <a:ahLst/>
              <a:cxnLst>
                <a:cxn ang="0">
                  <a:pos x="405" y="40"/>
                </a:cxn>
                <a:cxn ang="0">
                  <a:pos x="368" y="104"/>
                </a:cxn>
                <a:cxn ang="0">
                  <a:pos x="330" y="161"/>
                </a:cxn>
                <a:cxn ang="0">
                  <a:pos x="287" y="219"/>
                </a:cxn>
                <a:cxn ang="0">
                  <a:pos x="257" y="252"/>
                </a:cxn>
                <a:cxn ang="0">
                  <a:pos x="233" y="271"/>
                </a:cxn>
                <a:cxn ang="0">
                  <a:pos x="195" y="300"/>
                </a:cxn>
                <a:cxn ang="0">
                  <a:pos x="148" y="334"/>
                </a:cxn>
                <a:cxn ang="0">
                  <a:pos x="99" y="371"/>
                </a:cxn>
                <a:cxn ang="0">
                  <a:pos x="54" y="407"/>
                </a:cxn>
                <a:cxn ang="0">
                  <a:pos x="19" y="436"/>
                </a:cxn>
                <a:cxn ang="0">
                  <a:pos x="1" y="454"/>
                </a:cxn>
                <a:cxn ang="0">
                  <a:pos x="3" y="458"/>
                </a:cxn>
                <a:cxn ang="0">
                  <a:pos x="23" y="451"/>
                </a:cxn>
                <a:cxn ang="0">
                  <a:pos x="53" y="434"/>
                </a:cxn>
                <a:cxn ang="0">
                  <a:pos x="90" y="414"/>
                </a:cxn>
                <a:cxn ang="0">
                  <a:pos x="129" y="391"/>
                </a:cxn>
                <a:cxn ang="0">
                  <a:pos x="166" y="369"/>
                </a:cxn>
                <a:cxn ang="0">
                  <a:pos x="196" y="350"/>
                </a:cxn>
                <a:cxn ang="0">
                  <a:pos x="215" y="338"/>
                </a:cxn>
                <a:cxn ang="0">
                  <a:pos x="235" y="320"/>
                </a:cxn>
                <a:cxn ang="0">
                  <a:pos x="272" y="292"/>
                </a:cxn>
                <a:cxn ang="0">
                  <a:pos x="312" y="262"/>
                </a:cxn>
                <a:cxn ang="0">
                  <a:pos x="352" y="232"/>
                </a:cxn>
                <a:cxn ang="0">
                  <a:pos x="390" y="198"/>
                </a:cxn>
                <a:cxn ang="0">
                  <a:pos x="424" y="164"/>
                </a:cxn>
                <a:cxn ang="0">
                  <a:pos x="450" y="126"/>
                </a:cxn>
                <a:cxn ang="0">
                  <a:pos x="466" y="85"/>
                </a:cxn>
                <a:cxn ang="0">
                  <a:pos x="470" y="60"/>
                </a:cxn>
                <a:cxn ang="0">
                  <a:pos x="463" y="42"/>
                </a:cxn>
                <a:cxn ang="0">
                  <a:pos x="450" y="20"/>
                </a:cxn>
                <a:cxn ang="0">
                  <a:pos x="440" y="4"/>
                </a:cxn>
                <a:cxn ang="0">
                  <a:pos x="433" y="0"/>
                </a:cxn>
                <a:cxn ang="0">
                  <a:pos x="427" y="2"/>
                </a:cxn>
                <a:cxn ang="0">
                  <a:pos x="425" y="6"/>
                </a:cxn>
              </a:cxnLst>
              <a:rect l="0" t="0" r="r" b="b"/>
              <a:pathLst>
                <a:path w="471" h="458">
                  <a:moveTo>
                    <a:pt x="425" y="6"/>
                  </a:moveTo>
                  <a:lnTo>
                    <a:pt x="405" y="40"/>
                  </a:lnTo>
                  <a:lnTo>
                    <a:pt x="386" y="73"/>
                  </a:lnTo>
                  <a:lnTo>
                    <a:pt x="368" y="104"/>
                  </a:lnTo>
                  <a:lnTo>
                    <a:pt x="350" y="133"/>
                  </a:lnTo>
                  <a:lnTo>
                    <a:pt x="330" y="161"/>
                  </a:lnTo>
                  <a:lnTo>
                    <a:pt x="310" y="189"/>
                  </a:lnTo>
                  <a:lnTo>
                    <a:pt x="287" y="219"/>
                  </a:lnTo>
                  <a:lnTo>
                    <a:pt x="261" y="249"/>
                  </a:lnTo>
                  <a:lnTo>
                    <a:pt x="257" y="252"/>
                  </a:lnTo>
                  <a:lnTo>
                    <a:pt x="248" y="260"/>
                  </a:lnTo>
                  <a:lnTo>
                    <a:pt x="233" y="271"/>
                  </a:lnTo>
                  <a:lnTo>
                    <a:pt x="215" y="284"/>
                  </a:lnTo>
                  <a:lnTo>
                    <a:pt x="195" y="300"/>
                  </a:lnTo>
                  <a:lnTo>
                    <a:pt x="173" y="316"/>
                  </a:lnTo>
                  <a:lnTo>
                    <a:pt x="148" y="334"/>
                  </a:lnTo>
                  <a:lnTo>
                    <a:pt x="124" y="353"/>
                  </a:lnTo>
                  <a:lnTo>
                    <a:pt x="99" y="371"/>
                  </a:lnTo>
                  <a:lnTo>
                    <a:pt x="76" y="390"/>
                  </a:lnTo>
                  <a:lnTo>
                    <a:pt x="54" y="407"/>
                  </a:lnTo>
                  <a:lnTo>
                    <a:pt x="36" y="422"/>
                  </a:lnTo>
                  <a:lnTo>
                    <a:pt x="19" y="436"/>
                  </a:lnTo>
                  <a:lnTo>
                    <a:pt x="8" y="446"/>
                  </a:lnTo>
                  <a:lnTo>
                    <a:pt x="1" y="454"/>
                  </a:lnTo>
                  <a:lnTo>
                    <a:pt x="0" y="458"/>
                  </a:lnTo>
                  <a:lnTo>
                    <a:pt x="3" y="458"/>
                  </a:lnTo>
                  <a:lnTo>
                    <a:pt x="11" y="455"/>
                  </a:lnTo>
                  <a:lnTo>
                    <a:pt x="23" y="451"/>
                  </a:lnTo>
                  <a:lnTo>
                    <a:pt x="37" y="444"/>
                  </a:lnTo>
                  <a:lnTo>
                    <a:pt x="53" y="434"/>
                  </a:lnTo>
                  <a:lnTo>
                    <a:pt x="71" y="425"/>
                  </a:lnTo>
                  <a:lnTo>
                    <a:pt x="90" y="414"/>
                  </a:lnTo>
                  <a:lnTo>
                    <a:pt x="109" y="402"/>
                  </a:lnTo>
                  <a:lnTo>
                    <a:pt x="129" y="391"/>
                  </a:lnTo>
                  <a:lnTo>
                    <a:pt x="147" y="379"/>
                  </a:lnTo>
                  <a:lnTo>
                    <a:pt x="166" y="369"/>
                  </a:lnTo>
                  <a:lnTo>
                    <a:pt x="182" y="358"/>
                  </a:lnTo>
                  <a:lnTo>
                    <a:pt x="196" y="350"/>
                  </a:lnTo>
                  <a:lnTo>
                    <a:pt x="207" y="342"/>
                  </a:lnTo>
                  <a:lnTo>
                    <a:pt x="215" y="338"/>
                  </a:lnTo>
                  <a:lnTo>
                    <a:pt x="219" y="334"/>
                  </a:lnTo>
                  <a:lnTo>
                    <a:pt x="235" y="320"/>
                  </a:lnTo>
                  <a:lnTo>
                    <a:pt x="253" y="305"/>
                  </a:lnTo>
                  <a:lnTo>
                    <a:pt x="272" y="292"/>
                  </a:lnTo>
                  <a:lnTo>
                    <a:pt x="291" y="277"/>
                  </a:lnTo>
                  <a:lnTo>
                    <a:pt x="312" y="262"/>
                  </a:lnTo>
                  <a:lnTo>
                    <a:pt x="332" y="247"/>
                  </a:lnTo>
                  <a:lnTo>
                    <a:pt x="352" y="232"/>
                  </a:lnTo>
                  <a:lnTo>
                    <a:pt x="371" y="216"/>
                  </a:lnTo>
                  <a:lnTo>
                    <a:pt x="390" y="198"/>
                  </a:lnTo>
                  <a:lnTo>
                    <a:pt x="408" y="181"/>
                  </a:lnTo>
                  <a:lnTo>
                    <a:pt x="424" y="164"/>
                  </a:lnTo>
                  <a:lnTo>
                    <a:pt x="438" y="145"/>
                  </a:lnTo>
                  <a:lnTo>
                    <a:pt x="450" y="126"/>
                  </a:lnTo>
                  <a:lnTo>
                    <a:pt x="459" y="106"/>
                  </a:lnTo>
                  <a:lnTo>
                    <a:pt x="466" y="85"/>
                  </a:lnTo>
                  <a:lnTo>
                    <a:pt x="471" y="63"/>
                  </a:lnTo>
                  <a:lnTo>
                    <a:pt x="470" y="60"/>
                  </a:lnTo>
                  <a:lnTo>
                    <a:pt x="468" y="52"/>
                  </a:lnTo>
                  <a:lnTo>
                    <a:pt x="463" y="42"/>
                  </a:lnTo>
                  <a:lnTo>
                    <a:pt x="457" y="31"/>
                  </a:lnTo>
                  <a:lnTo>
                    <a:pt x="450" y="20"/>
                  </a:lnTo>
                  <a:lnTo>
                    <a:pt x="446" y="10"/>
                  </a:lnTo>
                  <a:lnTo>
                    <a:pt x="440" y="4"/>
                  </a:lnTo>
                  <a:lnTo>
                    <a:pt x="438" y="0"/>
                  </a:lnTo>
                  <a:lnTo>
                    <a:pt x="433" y="0"/>
                  </a:lnTo>
                  <a:lnTo>
                    <a:pt x="429" y="1"/>
                  </a:lnTo>
                  <a:lnTo>
                    <a:pt x="427" y="2"/>
                  </a:lnTo>
                  <a:lnTo>
                    <a:pt x="425" y="6"/>
                  </a:lnTo>
                  <a:lnTo>
                    <a:pt x="425" y="6"/>
                  </a:lnTo>
                  <a:close/>
                </a:path>
              </a:pathLst>
            </a:custGeom>
            <a:solidFill>
              <a:srgbClr val="FFFFE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 rot="712586">
              <a:off x="2403" y="1584"/>
              <a:ext cx="944" cy="1145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3"/>
          <p:cNvGrpSpPr>
            <a:grpSpLocks/>
          </p:cNvGrpSpPr>
          <p:nvPr/>
        </p:nvGrpSpPr>
        <p:grpSpPr bwMode="auto">
          <a:xfrm rot="3275212">
            <a:off x="1048207" y="3376527"/>
            <a:ext cx="766763" cy="823913"/>
            <a:chOff x="2381" y="1546"/>
            <a:chExt cx="998" cy="1189"/>
          </a:xfrm>
        </p:grpSpPr>
        <p:sp>
          <p:nvSpPr>
            <p:cNvPr id="29" name="AutoShape 24"/>
            <p:cNvSpPr>
              <a:spLocks noChangeAspect="1" noChangeArrowheads="1" noTextEdit="1"/>
            </p:cNvSpPr>
            <p:nvPr/>
          </p:nvSpPr>
          <p:spPr bwMode="auto">
            <a:xfrm rot="712586">
              <a:off x="2381" y="1585"/>
              <a:ext cx="998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 rot="712586">
              <a:off x="2578" y="1748"/>
              <a:ext cx="731" cy="976"/>
            </a:xfrm>
            <a:custGeom>
              <a:avLst/>
              <a:gdLst/>
              <a:ahLst/>
              <a:cxnLst>
                <a:cxn ang="0">
                  <a:pos x="1443" y="1861"/>
                </a:cxn>
                <a:cxn ang="0">
                  <a:pos x="1395" y="1715"/>
                </a:cxn>
                <a:cxn ang="0">
                  <a:pos x="1364" y="1636"/>
                </a:cxn>
                <a:cxn ang="0">
                  <a:pos x="1344" y="1611"/>
                </a:cxn>
                <a:cxn ang="0">
                  <a:pos x="1290" y="1543"/>
                </a:cxn>
                <a:cxn ang="0">
                  <a:pos x="1208" y="1442"/>
                </a:cxn>
                <a:cxn ang="0">
                  <a:pos x="1106" y="1314"/>
                </a:cxn>
                <a:cxn ang="0">
                  <a:pos x="990" y="1170"/>
                </a:cxn>
                <a:cxn ang="0">
                  <a:pos x="868" y="1018"/>
                </a:cxn>
                <a:cxn ang="0">
                  <a:pos x="746" y="866"/>
                </a:cxn>
                <a:cxn ang="0">
                  <a:pos x="632" y="723"/>
                </a:cxn>
                <a:cxn ang="0">
                  <a:pos x="533" y="598"/>
                </a:cxn>
                <a:cxn ang="0">
                  <a:pos x="455" y="501"/>
                </a:cxn>
                <a:cxn ang="0">
                  <a:pos x="401" y="431"/>
                </a:cxn>
                <a:cxn ang="0">
                  <a:pos x="349" y="358"/>
                </a:cxn>
                <a:cxn ang="0">
                  <a:pos x="302" y="278"/>
                </a:cxn>
                <a:cxn ang="0">
                  <a:pos x="258" y="192"/>
                </a:cxn>
                <a:cxn ang="0">
                  <a:pos x="221" y="100"/>
                </a:cxn>
                <a:cxn ang="0">
                  <a:pos x="190" y="2"/>
                </a:cxn>
                <a:cxn ang="0">
                  <a:pos x="178" y="11"/>
                </a:cxn>
                <a:cxn ang="0">
                  <a:pos x="159" y="36"/>
                </a:cxn>
                <a:cxn ang="0">
                  <a:pos x="140" y="50"/>
                </a:cxn>
                <a:cxn ang="0">
                  <a:pos x="70" y="95"/>
                </a:cxn>
                <a:cxn ang="0">
                  <a:pos x="6" y="143"/>
                </a:cxn>
                <a:cxn ang="0">
                  <a:pos x="10" y="158"/>
                </a:cxn>
                <a:cxn ang="0">
                  <a:pos x="55" y="196"/>
                </a:cxn>
                <a:cxn ang="0">
                  <a:pos x="125" y="256"/>
                </a:cxn>
                <a:cxn ang="0">
                  <a:pos x="206" y="331"/>
                </a:cxn>
                <a:cxn ang="0">
                  <a:pos x="281" y="412"/>
                </a:cxn>
                <a:cxn ang="0">
                  <a:pos x="327" y="471"/>
                </a:cxn>
                <a:cxn ang="0">
                  <a:pos x="365" y="521"/>
                </a:cxn>
                <a:cxn ang="0">
                  <a:pos x="433" y="611"/>
                </a:cxn>
                <a:cxn ang="0">
                  <a:pos x="526" y="732"/>
                </a:cxn>
                <a:cxn ang="0">
                  <a:pos x="637" y="875"/>
                </a:cxn>
                <a:cxn ang="0">
                  <a:pos x="757" y="1029"/>
                </a:cxn>
                <a:cxn ang="0">
                  <a:pos x="880" y="1186"/>
                </a:cxn>
                <a:cxn ang="0">
                  <a:pos x="998" y="1337"/>
                </a:cxn>
                <a:cxn ang="0">
                  <a:pos x="1107" y="1472"/>
                </a:cxn>
                <a:cxn ang="0">
                  <a:pos x="1198" y="1581"/>
                </a:cxn>
                <a:cxn ang="0">
                  <a:pos x="1262" y="1655"/>
                </a:cxn>
                <a:cxn ang="0">
                  <a:pos x="1288" y="1690"/>
                </a:cxn>
                <a:cxn ang="0">
                  <a:pos x="1326" y="1750"/>
                </a:cxn>
                <a:cxn ang="0">
                  <a:pos x="1376" y="1828"/>
                </a:cxn>
                <a:cxn ang="0">
                  <a:pos x="1426" y="1901"/>
                </a:cxn>
                <a:cxn ang="0">
                  <a:pos x="1458" y="1947"/>
                </a:cxn>
              </a:cxnLst>
              <a:rect l="0" t="0" r="r" b="b"/>
              <a:pathLst>
                <a:path w="1463" h="1952">
                  <a:moveTo>
                    <a:pt x="1463" y="1951"/>
                  </a:moveTo>
                  <a:lnTo>
                    <a:pt x="1455" y="1910"/>
                  </a:lnTo>
                  <a:lnTo>
                    <a:pt x="1443" y="1861"/>
                  </a:lnTo>
                  <a:lnTo>
                    <a:pt x="1427" y="1811"/>
                  </a:lnTo>
                  <a:lnTo>
                    <a:pt x="1411" y="1761"/>
                  </a:lnTo>
                  <a:lnTo>
                    <a:pt x="1395" y="1715"/>
                  </a:lnTo>
                  <a:lnTo>
                    <a:pt x="1380" y="1677"/>
                  </a:lnTo>
                  <a:lnTo>
                    <a:pt x="1369" y="1649"/>
                  </a:lnTo>
                  <a:lnTo>
                    <a:pt x="1364" y="1636"/>
                  </a:lnTo>
                  <a:lnTo>
                    <a:pt x="1361" y="1633"/>
                  </a:lnTo>
                  <a:lnTo>
                    <a:pt x="1354" y="1624"/>
                  </a:lnTo>
                  <a:lnTo>
                    <a:pt x="1344" y="1611"/>
                  </a:lnTo>
                  <a:lnTo>
                    <a:pt x="1329" y="1593"/>
                  </a:lnTo>
                  <a:lnTo>
                    <a:pt x="1312" y="1570"/>
                  </a:lnTo>
                  <a:lnTo>
                    <a:pt x="1290" y="1543"/>
                  </a:lnTo>
                  <a:lnTo>
                    <a:pt x="1266" y="1513"/>
                  </a:lnTo>
                  <a:lnTo>
                    <a:pt x="1238" y="1479"/>
                  </a:lnTo>
                  <a:lnTo>
                    <a:pt x="1208" y="1442"/>
                  </a:lnTo>
                  <a:lnTo>
                    <a:pt x="1176" y="1402"/>
                  </a:lnTo>
                  <a:lnTo>
                    <a:pt x="1142" y="1359"/>
                  </a:lnTo>
                  <a:lnTo>
                    <a:pt x="1106" y="1314"/>
                  </a:lnTo>
                  <a:lnTo>
                    <a:pt x="1069" y="1268"/>
                  </a:lnTo>
                  <a:lnTo>
                    <a:pt x="1030" y="1220"/>
                  </a:lnTo>
                  <a:lnTo>
                    <a:pt x="990" y="1170"/>
                  </a:lnTo>
                  <a:lnTo>
                    <a:pt x="950" y="1119"/>
                  </a:lnTo>
                  <a:lnTo>
                    <a:pt x="909" y="1069"/>
                  </a:lnTo>
                  <a:lnTo>
                    <a:pt x="868" y="1018"/>
                  </a:lnTo>
                  <a:lnTo>
                    <a:pt x="827" y="966"/>
                  </a:lnTo>
                  <a:lnTo>
                    <a:pt x="786" y="915"/>
                  </a:lnTo>
                  <a:lnTo>
                    <a:pt x="746" y="866"/>
                  </a:lnTo>
                  <a:lnTo>
                    <a:pt x="707" y="816"/>
                  </a:lnTo>
                  <a:lnTo>
                    <a:pt x="669" y="769"/>
                  </a:lnTo>
                  <a:lnTo>
                    <a:pt x="632" y="723"/>
                  </a:lnTo>
                  <a:lnTo>
                    <a:pt x="598" y="679"/>
                  </a:lnTo>
                  <a:lnTo>
                    <a:pt x="564" y="638"/>
                  </a:lnTo>
                  <a:lnTo>
                    <a:pt x="533" y="598"/>
                  </a:lnTo>
                  <a:lnTo>
                    <a:pt x="504" y="563"/>
                  </a:lnTo>
                  <a:lnTo>
                    <a:pt x="478" y="529"/>
                  </a:lnTo>
                  <a:lnTo>
                    <a:pt x="455" y="501"/>
                  </a:lnTo>
                  <a:lnTo>
                    <a:pt x="434" y="475"/>
                  </a:lnTo>
                  <a:lnTo>
                    <a:pt x="418" y="454"/>
                  </a:lnTo>
                  <a:lnTo>
                    <a:pt x="401" y="431"/>
                  </a:lnTo>
                  <a:lnTo>
                    <a:pt x="382" y="407"/>
                  </a:lnTo>
                  <a:lnTo>
                    <a:pt x="366" y="383"/>
                  </a:lnTo>
                  <a:lnTo>
                    <a:pt x="349" y="358"/>
                  </a:lnTo>
                  <a:lnTo>
                    <a:pt x="333" y="332"/>
                  </a:lnTo>
                  <a:lnTo>
                    <a:pt x="317" y="305"/>
                  </a:lnTo>
                  <a:lnTo>
                    <a:pt x="302" y="278"/>
                  </a:lnTo>
                  <a:lnTo>
                    <a:pt x="287" y="249"/>
                  </a:lnTo>
                  <a:lnTo>
                    <a:pt x="272" y="221"/>
                  </a:lnTo>
                  <a:lnTo>
                    <a:pt x="258" y="192"/>
                  </a:lnTo>
                  <a:lnTo>
                    <a:pt x="245" y="162"/>
                  </a:lnTo>
                  <a:lnTo>
                    <a:pt x="233" y="131"/>
                  </a:lnTo>
                  <a:lnTo>
                    <a:pt x="221" y="100"/>
                  </a:lnTo>
                  <a:lnTo>
                    <a:pt x="209" y="67"/>
                  </a:lnTo>
                  <a:lnTo>
                    <a:pt x="199" y="35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4"/>
                  </a:lnTo>
                  <a:lnTo>
                    <a:pt x="178" y="11"/>
                  </a:lnTo>
                  <a:lnTo>
                    <a:pt x="171" y="19"/>
                  </a:lnTo>
                  <a:lnTo>
                    <a:pt x="166" y="28"/>
                  </a:lnTo>
                  <a:lnTo>
                    <a:pt x="159" y="36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0" y="50"/>
                  </a:lnTo>
                  <a:lnTo>
                    <a:pt x="122" y="62"/>
                  </a:lnTo>
                  <a:lnTo>
                    <a:pt x="98" y="76"/>
                  </a:lnTo>
                  <a:lnTo>
                    <a:pt x="70" y="95"/>
                  </a:lnTo>
                  <a:lnTo>
                    <a:pt x="44" y="113"/>
                  </a:lnTo>
                  <a:lnTo>
                    <a:pt x="21" y="131"/>
                  </a:lnTo>
                  <a:lnTo>
                    <a:pt x="6" y="143"/>
                  </a:lnTo>
                  <a:lnTo>
                    <a:pt x="0" y="150"/>
                  </a:lnTo>
                  <a:lnTo>
                    <a:pt x="2" y="153"/>
                  </a:lnTo>
                  <a:lnTo>
                    <a:pt x="10" y="158"/>
                  </a:lnTo>
                  <a:lnTo>
                    <a:pt x="22" y="168"/>
                  </a:lnTo>
                  <a:lnTo>
                    <a:pt x="37" y="180"/>
                  </a:lnTo>
                  <a:lnTo>
                    <a:pt x="55" y="196"/>
                  </a:lnTo>
                  <a:lnTo>
                    <a:pt x="77" y="214"/>
                  </a:lnTo>
                  <a:lnTo>
                    <a:pt x="100" y="234"/>
                  </a:lnTo>
                  <a:lnTo>
                    <a:pt x="125" y="256"/>
                  </a:lnTo>
                  <a:lnTo>
                    <a:pt x="152" y="280"/>
                  </a:lnTo>
                  <a:lnTo>
                    <a:pt x="178" y="306"/>
                  </a:lnTo>
                  <a:lnTo>
                    <a:pt x="206" y="331"/>
                  </a:lnTo>
                  <a:lnTo>
                    <a:pt x="233" y="359"/>
                  </a:lnTo>
                  <a:lnTo>
                    <a:pt x="258" y="385"/>
                  </a:lnTo>
                  <a:lnTo>
                    <a:pt x="281" y="412"/>
                  </a:lnTo>
                  <a:lnTo>
                    <a:pt x="303" y="438"/>
                  </a:lnTo>
                  <a:lnTo>
                    <a:pt x="322" y="465"/>
                  </a:lnTo>
                  <a:lnTo>
                    <a:pt x="327" y="471"/>
                  </a:lnTo>
                  <a:lnTo>
                    <a:pt x="335" y="483"/>
                  </a:lnTo>
                  <a:lnTo>
                    <a:pt x="348" y="499"/>
                  </a:lnTo>
                  <a:lnTo>
                    <a:pt x="365" y="521"/>
                  </a:lnTo>
                  <a:lnTo>
                    <a:pt x="385" y="548"/>
                  </a:lnTo>
                  <a:lnTo>
                    <a:pt x="408" y="578"/>
                  </a:lnTo>
                  <a:lnTo>
                    <a:pt x="433" y="611"/>
                  </a:lnTo>
                  <a:lnTo>
                    <a:pt x="462" y="649"/>
                  </a:lnTo>
                  <a:lnTo>
                    <a:pt x="493" y="690"/>
                  </a:lnTo>
                  <a:lnTo>
                    <a:pt x="526" y="732"/>
                  </a:lnTo>
                  <a:lnTo>
                    <a:pt x="562" y="778"/>
                  </a:lnTo>
                  <a:lnTo>
                    <a:pt x="599" y="825"/>
                  </a:lnTo>
                  <a:lnTo>
                    <a:pt x="637" y="875"/>
                  </a:lnTo>
                  <a:lnTo>
                    <a:pt x="676" y="926"/>
                  </a:lnTo>
                  <a:lnTo>
                    <a:pt x="716" y="976"/>
                  </a:lnTo>
                  <a:lnTo>
                    <a:pt x="757" y="1029"/>
                  </a:lnTo>
                  <a:lnTo>
                    <a:pt x="798" y="1081"/>
                  </a:lnTo>
                  <a:lnTo>
                    <a:pt x="838" y="1134"/>
                  </a:lnTo>
                  <a:lnTo>
                    <a:pt x="880" y="1186"/>
                  </a:lnTo>
                  <a:lnTo>
                    <a:pt x="920" y="1238"/>
                  </a:lnTo>
                  <a:lnTo>
                    <a:pt x="960" y="1288"/>
                  </a:lnTo>
                  <a:lnTo>
                    <a:pt x="998" y="1337"/>
                  </a:lnTo>
                  <a:lnTo>
                    <a:pt x="1036" y="1384"/>
                  </a:lnTo>
                  <a:lnTo>
                    <a:pt x="1072" y="1429"/>
                  </a:lnTo>
                  <a:lnTo>
                    <a:pt x="1107" y="1472"/>
                  </a:lnTo>
                  <a:lnTo>
                    <a:pt x="1139" y="1511"/>
                  </a:lnTo>
                  <a:lnTo>
                    <a:pt x="1170" y="1548"/>
                  </a:lnTo>
                  <a:lnTo>
                    <a:pt x="1198" y="1581"/>
                  </a:lnTo>
                  <a:lnTo>
                    <a:pt x="1222" y="1610"/>
                  </a:lnTo>
                  <a:lnTo>
                    <a:pt x="1244" y="1636"/>
                  </a:lnTo>
                  <a:lnTo>
                    <a:pt x="1262" y="1655"/>
                  </a:lnTo>
                  <a:lnTo>
                    <a:pt x="1277" y="1671"/>
                  </a:lnTo>
                  <a:lnTo>
                    <a:pt x="1281" y="1678"/>
                  </a:lnTo>
                  <a:lnTo>
                    <a:pt x="1288" y="1690"/>
                  </a:lnTo>
                  <a:lnTo>
                    <a:pt x="1298" y="1707"/>
                  </a:lnTo>
                  <a:lnTo>
                    <a:pt x="1311" y="1727"/>
                  </a:lnTo>
                  <a:lnTo>
                    <a:pt x="1326" y="1750"/>
                  </a:lnTo>
                  <a:lnTo>
                    <a:pt x="1342" y="1775"/>
                  </a:lnTo>
                  <a:lnTo>
                    <a:pt x="1359" y="1801"/>
                  </a:lnTo>
                  <a:lnTo>
                    <a:pt x="1376" y="1828"/>
                  </a:lnTo>
                  <a:lnTo>
                    <a:pt x="1393" y="1853"/>
                  </a:lnTo>
                  <a:lnTo>
                    <a:pt x="1410" y="1879"/>
                  </a:lnTo>
                  <a:lnTo>
                    <a:pt x="1426" y="1901"/>
                  </a:lnTo>
                  <a:lnTo>
                    <a:pt x="1438" y="1920"/>
                  </a:lnTo>
                  <a:lnTo>
                    <a:pt x="1450" y="1936"/>
                  </a:lnTo>
                  <a:lnTo>
                    <a:pt x="1458" y="1947"/>
                  </a:lnTo>
                  <a:lnTo>
                    <a:pt x="1463" y="1952"/>
                  </a:lnTo>
                  <a:lnTo>
                    <a:pt x="1463" y="195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 rot="712586">
              <a:off x="2537" y="1546"/>
              <a:ext cx="256" cy="217"/>
            </a:xfrm>
            <a:custGeom>
              <a:avLst/>
              <a:gdLst/>
              <a:ahLst/>
              <a:cxnLst>
                <a:cxn ang="0">
                  <a:pos x="510" y="21"/>
                </a:cxn>
                <a:cxn ang="0">
                  <a:pos x="496" y="16"/>
                </a:cxn>
                <a:cxn ang="0">
                  <a:pos x="478" y="13"/>
                </a:cxn>
                <a:cxn ang="0">
                  <a:pos x="463" y="9"/>
                </a:cxn>
                <a:cxn ang="0">
                  <a:pos x="401" y="1"/>
                </a:cxn>
                <a:cxn ang="0">
                  <a:pos x="370" y="1"/>
                </a:cxn>
                <a:cxn ang="0">
                  <a:pos x="336" y="9"/>
                </a:cxn>
                <a:cxn ang="0">
                  <a:pos x="303" y="22"/>
                </a:cxn>
                <a:cxn ang="0">
                  <a:pos x="270" y="39"/>
                </a:cxn>
                <a:cxn ang="0">
                  <a:pos x="237" y="60"/>
                </a:cxn>
                <a:cxn ang="0">
                  <a:pos x="207" y="82"/>
                </a:cxn>
                <a:cxn ang="0">
                  <a:pos x="180" y="104"/>
                </a:cxn>
                <a:cxn ang="0">
                  <a:pos x="156" y="125"/>
                </a:cxn>
                <a:cxn ang="0">
                  <a:pos x="134" y="146"/>
                </a:cxn>
                <a:cxn ang="0">
                  <a:pos x="91" y="191"/>
                </a:cxn>
                <a:cxn ang="0">
                  <a:pos x="51" y="239"/>
                </a:cxn>
                <a:cxn ang="0">
                  <a:pos x="33" y="262"/>
                </a:cxn>
                <a:cxn ang="0">
                  <a:pos x="61" y="249"/>
                </a:cxn>
                <a:cxn ang="0">
                  <a:pos x="119" y="218"/>
                </a:cxn>
                <a:cxn ang="0">
                  <a:pos x="176" y="184"/>
                </a:cxn>
                <a:cxn ang="0">
                  <a:pos x="204" y="167"/>
                </a:cxn>
                <a:cxn ang="0">
                  <a:pos x="228" y="157"/>
                </a:cxn>
                <a:cxn ang="0">
                  <a:pos x="256" y="142"/>
                </a:cxn>
                <a:cxn ang="0">
                  <a:pos x="287" y="127"/>
                </a:cxn>
                <a:cxn ang="0">
                  <a:pos x="317" y="111"/>
                </a:cxn>
                <a:cxn ang="0">
                  <a:pos x="346" y="96"/>
                </a:cxn>
                <a:cxn ang="0">
                  <a:pos x="370" y="85"/>
                </a:cxn>
                <a:cxn ang="0">
                  <a:pos x="387" y="80"/>
                </a:cxn>
                <a:cxn ang="0">
                  <a:pos x="395" y="82"/>
                </a:cxn>
                <a:cxn ang="0">
                  <a:pos x="384" y="100"/>
                </a:cxn>
                <a:cxn ang="0">
                  <a:pos x="372" y="118"/>
                </a:cxn>
                <a:cxn ang="0">
                  <a:pos x="359" y="135"/>
                </a:cxn>
                <a:cxn ang="0">
                  <a:pos x="344" y="151"/>
                </a:cxn>
                <a:cxn ang="0">
                  <a:pos x="308" y="183"/>
                </a:cxn>
                <a:cxn ang="0">
                  <a:pos x="258" y="225"/>
                </a:cxn>
                <a:cxn ang="0">
                  <a:pos x="200" y="270"/>
                </a:cxn>
                <a:cxn ang="0">
                  <a:pos x="141" y="315"/>
                </a:cxn>
                <a:cxn ang="0">
                  <a:pos x="85" y="358"/>
                </a:cxn>
                <a:cxn ang="0">
                  <a:pos x="39" y="394"/>
                </a:cxn>
                <a:cxn ang="0">
                  <a:pos x="9" y="421"/>
                </a:cxn>
                <a:cxn ang="0">
                  <a:pos x="0" y="433"/>
                </a:cxn>
                <a:cxn ang="0">
                  <a:pos x="21" y="435"/>
                </a:cxn>
                <a:cxn ang="0">
                  <a:pos x="58" y="423"/>
                </a:cxn>
                <a:cxn ang="0">
                  <a:pos x="96" y="408"/>
                </a:cxn>
                <a:cxn ang="0">
                  <a:pos x="118" y="397"/>
                </a:cxn>
                <a:cxn ang="0">
                  <a:pos x="165" y="372"/>
                </a:cxn>
                <a:cxn ang="0">
                  <a:pos x="213" y="346"/>
                </a:cxn>
                <a:cxn ang="0">
                  <a:pos x="261" y="316"/>
                </a:cxn>
                <a:cxn ang="0">
                  <a:pos x="309" y="284"/>
                </a:cxn>
                <a:cxn ang="0">
                  <a:pos x="352" y="249"/>
                </a:cxn>
                <a:cxn ang="0">
                  <a:pos x="393" y="210"/>
                </a:cxn>
                <a:cxn ang="0">
                  <a:pos x="426" y="168"/>
                </a:cxn>
                <a:cxn ang="0">
                  <a:pos x="454" y="122"/>
                </a:cxn>
              </a:cxnLst>
              <a:rect l="0" t="0" r="r" b="b"/>
              <a:pathLst>
                <a:path w="513" h="436">
                  <a:moveTo>
                    <a:pt x="513" y="23"/>
                  </a:moveTo>
                  <a:lnTo>
                    <a:pt x="510" y="21"/>
                  </a:lnTo>
                  <a:lnTo>
                    <a:pt x="504" y="19"/>
                  </a:lnTo>
                  <a:lnTo>
                    <a:pt x="496" y="16"/>
                  </a:lnTo>
                  <a:lnTo>
                    <a:pt x="487" y="14"/>
                  </a:lnTo>
                  <a:lnTo>
                    <a:pt x="478" y="13"/>
                  </a:lnTo>
                  <a:lnTo>
                    <a:pt x="470" y="10"/>
                  </a:lnTo>
                  <a:lnTo>
                    <a:pt x="463" y="9"/>
                  </a:lnTo>
                  <a:lnTo>
                    <a:pt x="460" y="7"/>
                  </a:lnTo>
                  <a:lnTo>
                    <a:pt x="401" y="1"/>
                  </a:lnTo>
                  <a:lnTo>
                    <a:pt x="386" y="0"/>
                  </a:lnTo>
                  <a:lnTo>
                    <a:pt x="370" y="1"/>
                  </a:lnTo>
                  <a:lnTo>
                    <a:pt x="354" y="5"/>
                  </a:lnTo>
                  <a:lnTo>
                    <a:pt x="336" y="9"/>
                  </a:lnTo>
                  <a:lnTo>
                    <a:pt x="320" y="15"/>
                  </a:lnTo>
                  <a:lnTo>
                    <a:pt x="303" y="22"/>
                  </a:lnTo>
                  <a:lnTo>
                    <a:pt x="286" y="30"/>
                  </a:lnTo>
                  <a:lnTo>
                    <a:pt x="270" y="39"/>
                  </a:lnTo>
                  <a:lnTo>
                    <a:pt x="253" y="50"/>
                  </a:lnTo>
                  <a:lnTo>
                    <a:pt x="237" y="60"/>
                  </a:lnTo>
                  <a:lnTo>
                    <a:pt x="221" y="70"/>
                  </a:lnTo>
                  <a:lnTo>
                    <a:pt x="207" y="82"/>
                  </a:lnTo>
                  <a:lnTo>
                    <a:pt x="192" y="92"/>
                  </a:lnTo>
                  <a:lnTo>
                    <a:pt x="180" y="104"/>
                  </a:lnTo>
                  <a:lnTo>
                    <a:pt x="167" y="114"/>
                  </a:lnTo>
                  <a:lnTo>
                    <a:pt x="156" y="125"/>
                  </a:lnTo>
                  <a:lnTo>
                    <a:pt x="149" y="130"/>
                  </a:lnTo>
                  <a:lnTo>
                    <a:pt x="134" y="146"/>
                  </a:lnTo>
                  <a:lnTo>
                    <a:pt x="114" y="167"/>
                  </a:lnTo>
                  <a:lnTo>
                    <a:pt x="91" y="191"/>
                  </a:lnTo>
                  <a:lnTo>
                    <a:pt x="69" y="217"/>
                  </a:lnTo>
                  <a:lnTo>
                    <a:pt x="51" y="239"/>
                  </a:lnTo>
                  <a:lnTo>
                    <a:pt x="38" y="255"/>
                  </a:lnTo>
                  <a:lnTo>
                    <a:pt x="33" y="262"/>
                  </a:lnTo>
                  <a:lnTo>
                    <a:pt x="41" y="259"/>
                  </a:lnTo>
                  <a:lnTo>
                    <a:pt x="61" y="249"/>
                  </a:lnTo>
                  <a:lnTo>
                    <a:pt x="88" y="235"/>
                  </a:lnTo>
                  <a:lnTo>
                    <a:pt x="119" y="218"/>
                  </a:lnTo>
                  <a:lnTo>
                    <a:pt x="149" y="199"/>
                  </a:lnTo>
                  <a:lnTo>
                    <a:pt x="176" y="184"/>
                  </a:lnTo>
                  <a:lnTo>
                    <a:pt x="196" y="173"/>
                  </a:lnTo>
                  <a:lnTo>
                    <a:pt x="204" y="167"/>
                  </a:lnTo>
                  <a:lnTo>
                    <a:pt x="215" y="163"/>
                  </a:lnTo>
                  <a:lnTo>
                    <a:pt x="228" y="157"/>
                  </a:lnTo>
                  <a:lnTo>
                    <a:pt x="242" y="150"/>
                  </a:lnTo>
                  <a:lnTo>
                    <a:pt x="256" y="142"/>
                  </a:lnTo>
                  <a:lnTo>
                    <a:pt x="272" y="135"/>
                  </a:lnTo>
                  <a:lnTo>
                    <a:pt x="287" y="127"/>
                  </a:lnTo>
                  <a:lnTo>
                    <a:pt x="302" y="118"/>
                  </a:lnTo>
                  <a:lnTo>
                    <a:pt x="317" y="111"/>
                  </a:lnTo>
                  <a:lnTo>
                    <a:pt x="332" y="103"/>
                  </a:lnTo>
                  <a:lnTo>
                    <a:pt x="346" y="96"/>
                  </a:lnTo>
                  <a:lnTo>
                    <a:pt x="358" y="90"/>
                  </a:lnTo>
                  <a:lnTo>
                    <a:pt x="370" y="85"/>
                  </a:lnTo>
                  <a:lnTo>
                    <a:pt x="379" y="82"/>
                  </a:lnTo>
                  <a:lnTo>
                    <a:pt x="387" y="80"/>
                  </a:lnTo>
                  <a:lnTo>
                    <a:pt x="392" y="80"/>
                  </a:lnTo>
                  <a:lnTo>
                    <a:pt x="395" y="82"/>
                  </a:lnTo>
                  <a:lnTo>
                    <a:pt x="389" y="91"/>
                  </a:lnTo>
                  <a:lnTo>
                    <a:pt x="384" y="100"/>
                  </a:lnTo>
                  <a:lnTo>
                    <a:pt x="378" y="110"/>
                  </a:lnTo>
                  <a:lnTo>
                    <a:pt x="372" y="118"/>
                  </a:lnTo>
                  <a:lnTo>
                    <a:pt x="366" y="127"/>
                  </a:lnTo>
                  <a:lnTo>
                    <a:pt x="359" y="135"/>
                  </a:lnTo>
                  <a:lnTo>
                    <a:pt x="352" y="143"/>
                  </a:lnTo>
                  <a:lnTo>
                    <a:pt x="344" y="151"/>
                  </a:lnTo>
                  <a:lnTo>
                    <a:pt x="328" y="166"/>
                  </a:lnTo>
                  <a:lnTo>
                    <a:pt x="308" y="183"/>
                  </a:lnTo>
                  <a:lnTo>
                    <a:pt x="285" y="203"/>
                  </a:lnTo>
                  <a:lnTo>
                    <a:pt x="258" y="225"/>
                  </a:lnTo>
                  <a:lnTo>
                    <a:pt x="229" y="247"/>
                  </a:lnTo>
                  <a:lnTo>
                    <a:pt x="200" y="270"/>
                  </a:lnTo>
                  <a:lnTo>
                    <a:pt x="170" y="293"/>
                  </a:lnTo>
                  <a:lnTo>
                    <a:pt x="141" y="315"/>
                  </a:lnTo>
                  <a:lnTo>
                    <a:pt x="112" y="337"/>
                  </a:lnTo>
                  <a:lnTo>
                    <a:pt x="85" y="358"/>
                  </a:lnTo>
                  <a:lnTo>
                    <a:pt x="61" y="377"/>
                  </a:lnTo>
                  <a:lnTo>
                    <a:pt x="39" y="394"/>
                  </a:lnTo>
                  <a:lnTo>
                    <a:pt x="22" y="409"/>
                  </a:lnTo>
                  <a:lnTo>
                    <a:pt x="9" y="421"/>
                  </a:lnTo>
                  <a:lnTo>
                    <a:pt x="1" y="429"/>
                  </a:lnTo>
                  <a:lnTo>
                    <a:pt x="0" y="433"/>
                  </a:lnTo>
                  <a:lnTo>
                    <a:pt x="8" y="436"/>
                  </a:lnTo>
                  <a:lnTo>
                    <a:pt x="21" y="435"/>
                  </a:lnTo>
                  <a:lnTo>
                    <a:pt x="38" y="430"/>
                  </a:lnTo>
                  <a:lnTo>
                    <a:pt x="58" y="423"/>
                  </a:lnTo>
                  <a:lnTo>
                    <a:pt x="77" y="416"/>
                  </a:lnTo>
                  <a:lnTo>
                    <a:pt x="96" y="408"/>
                  </a:lnTo>
                  <a:lnTo>
                    <a:pt x="109" y="401"/>
                  </a:lnTo>
                  <a:lnTo>
                    <a:pt x="118" y="397"/>
                  </a:lnTo>
                  <a:lnTo>
                    <a:pt x="141" y="385"/>
                  </a:lnTo>
                  <a:lnTo>
                    <a:pt x="165" y="372"/>
                  </a:lnTo>
                  <a:lnTo>
                    <a:pt x="189" y="360"/>
                  </a:lnTo>
                  <a:lnTo>
                    <a:pt x="213" y="346"/>
                  </a:lnTo>
                  <a:lnTo>
                    <a:pt x="237" y="331"/>
                  </a:lnTo>
                  <a:lnTo>
                    <a:pt x="261" y="316"/>
                  </a:lnTo>
                  <a:lnTo>
                    <a:pt x="285" y="301"/>
                  </a:lnTo>
                  <a:lnTo>
                    <a:pt x="309" y="284"/>
                  </a:lnTo>
                  <a:lnTo>
                    <a:pt x="331" y="266"/>
                  </a:lnTo>
                  <a:lnTo>
                    <a:pt x="352" y="249"/>
                  </a:lnTo>
                  <a:lnTo>
                    <a:pt x="373" y="229"/>
                  </a:lnTo>
                  <a:lnTo>
                    <a:pt x="393" y="210"/>
                  </a:lnTo>
                  <a:lnTo>
                    <a:pt x="410" y="189"/>
                  </a:lnTo>
                  <a:lnTo>
                    <a:pt x="426" y="168"/>
                  </a:lnTo>
                  <a:lnTo>
                    <a:pt x="441" y="145"/>
                  </a:lnTo>
                  <a:lnTo>
                    <a:pt x="454" y="122"/>
                  </a:lnTo>
                  <a:lnTo>
                    <a:pt x="513" y="2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 rot="712586">
              <a:off x="2564" y="1591"/>
              <a:ext cx="236" cy="229"/>
            </a:xfrm>
            <a:custGeom>
              <a:avLst/>
              <a:gdLst/>
              <a:ahLst/>
              <a:cxnLst>
                <a:cxn ang="0">
                  <a:pos x="405" y="40"/>
                </a:cxn>
                <a:cxn ang="0">
                  <a:pos x="368" y="104"/>
                </a:cxn>
                <a:cxn ang="0">
                  <a:pos x="330" y="161"/>
                </a:cxn>
                <a:cxn ang="0">
                  <a:pos x="287" y="219"/>
                </a:cxn>
                <a:cxn ang="0">
                  <a:pos x="257" y="252"/>
                </a:cxn>
                <a:cxn ang="0">
                  <a:pos x="233" y="271"/>
                </a:cxn>
                <a:cxn ang="0">
                  <a:pos x="195" y="300"/>
                </a:cxn>
                <a:cxn ang="0">
                  <a:pos x="148" y="334"/>
                </a:cxn>
                <a:cxn ang="0">
                  <a:pos x="99" y="371"/>
                </a:cxn>
                <a:cxn ang="0">
                  <a:pos x="54" y="407"/>
                </a:cxn>
                <a:cxn ang="0">
                  <a:pos x="19" y="436"/>
                </a:cxn>
                <a:cxn ang="0">
                  <a:pos x="1" y="454"/>
                </a:cxn>
                <a:cxn ang="0">
                  <a:pos x="3" y="458"/>
                </a:cxn>
                <a:cxn ang="0">
                  <a:pos x="23" y="451"/>
                </a:cxn>
                <a:cxn ang="0">
                  <a:pos x="53" y="434"/>
                </a:cxn>
                <a:cxn ang="0">
                  <a:pos x="90" y="414"/>
                </a:cxn>
                <a:cxn ang="0">
                  <a:pos x="129" y="391"/>
                </a:cxn>
                <a:cxn ang="0">
                  <a:pos x="166" y="369"/>
                </a:cxn>
                <a:cxn ang="0">
                  <a:pos x="196" y="350"/>
                </a:cxn>
                <a:cxn ang="0">
                  <a:pos x="215" y="338"/>
                </a:cxn>
                <a:cxn ang="0">
                  <a:pos x="235" y="320"/>
                </a:cxn>
                <a:cxn ang="0">
                  <a:pos x="272" y="292"/>
                </a:cxn>
                <a:cxn ang="0">
                  <a:pos x="312" y="262"/>
                </a:cxn>
                <a:cxn ang="0">
                  <a:pos x="352" y="232"/>
                </a:cxn>
                <a:cxn ang="0">
                  <a:pos x="390" y="198"/>
                </a:cxn>
                <a:cxn ang="0">
                  <a:pos x="424" y="164"/>
                </a:cxn>
                <a:cxn ang="0">
                  <a:pos x="450" y="126"/>
                </a:cxn>
                <a:cxn ang="0">
                  <a:pos x="466" y="85"/>
                </a:cxn>
                <a:cxn ang="0">
                  <a:pos x="470" y="60"/>
                </a:cxn>
                <a:cxn ang="0">
                  <a:pos x="463" y="42"/>
                </a:cxn>
                <a:cxn ang="0">
                  <a:pos x="450" y="20"/>
                </a:cxn>
                <a:cxn ang="0">
                  <a:pos x="440" y="4"/>
                </a:cxn>
                <a:cxn ang="0">
                  <a:pos x="433" y="0"/>
                </a:cxn>
                <a:cxn ang="0">
                  <a:pos x="427" y="2"/>
                </a:cxn>
                <a:cxn ang="0">
                  <a:pos x="425" y="6"/>
                </a:cxn>
              </a:cxnLst>
              <a:rect l="0" t="0" r="r" b="b"/>
              <a:pathLst>
                <a:path w="471" h="458">
                  <a:moveTo>
                    <a:pt x="425" y="6"/>
                  </a:moveTo>
                  <a:lnTo>
                    <a:pt x="405" y="40"/>
                  </a:lnTo>
                  <a:lnTo>
                    <a:pt x="386" y="73"/>
                  </a:lnTo>
                  <a:lnTo>
                    <a:pt x="368" y="104"/>
                  </a:lnTo>
                  <a:lnTo>
                    <a:pt x="350" y="133"/>
                  </a:lnTo>
                  <a:lnTo>
                    <a:pt x="330" y="161"/>
                  </a:lnTo>
                  <a:lnTo>
                    <a:pt x="310" y="189"/>
                  </a:lnTo>
                  <a:lnTo>
                    <a:pt x="287" y="219"/>
                  </a:lnTo>
                  <a:lnTo>
                    <a:pt x="261" y="249"/>
                  </a:lnTo>
                  <a:lnTo>
                    <a:pt x="257" y="252"/>
                  </a:lnTo>
                  <a:lnTo>
                    <a:pt x="248" y="260"/>
                  </a:lnTo>
                  <a:lnTo>
                    <a:pt x="233" y="271"/>
                  </a:lnTo>
                  <a:lnTo>
                    <a:pt x="215" y="284"/>
                  </a:lnTo>
                  <a:lnTo>
                    <a:pt x="195" y="300"/>
                  </a:lnTo>
                  <a:lnTo>
                    <a:pt x="173" y="316"/>
                  </a:lnTo>
                  <a:lnTo>
                    <a:pt x="148" y="334"/>
                  </a:lnTo>
                  <a:lnTo>
                    <a:pt x="124" y="353"/>
                  </a:lnTo>
                  <a:lnTo>
                    <a:pt x="99" y="371"/>
                  </a:lnTo>
                  <a:lnTo>
                    <a:pt x="76" y="390"/>
                  </a:lnTo>
                  <a:lnTo>
                    <a:pt x="54" y="407"/>
                  </a:lnTo>
                  <a:lnTo>
                    <a:pt x="36" y="422"/>
                  </a:lnTo>
                  <a:lnTo>
                    <a:pt x="19" y="436"/>
                  </a:lnTo>
                  <a:lnTo>
                    <a:pt x="8" y="446"/>
                  </a:lnTo>
                  <a:lnTo>
                    <a:pt x="1" y="454"/>
                  </a:lnTo>
                  <a:lnTo>
                    <a:pt x="0" y="458"/>
                  </a:lnTo>
                  <a:lnTo>
                    <a:pt x="3" y="458"/>
                  </a:lnTo>
                  <a:lnTo>
                    <a:pt x="11" y="455"/>
                  </a:lnTo>
                  <a:lnTo>
                    <a:pt x="23" y="451"/>
                  </a:lnTo>
                  <a:lnTo>
                    <a:pt x="37" y="444"/>
                  </a:lnTo>
                  <a:lnTo>
                    <a:pt x="53" y="434"/>
                  </a:lnTo>
                  <a:lnTo>
                    <a:pt x="71" y="425"/>
                  </a:lnTo>
                  <a:lnTo>
                    <a:pt x="90" y="414"/>
                  </a:lnTo>
                  <a:lnTo>
                    <a:pt x="109" y="402"/>
                  </a:lnTo>
                  <a:lnTo>
                    <a:pt x="129" y="391"/>
                  </a:lnTo>
                  <a:lnTo>
                    <a:pt x="147" y="379"/>
                  </a:lnTo>
                  <a:lnTo>
                    <a:pt x="166" y="369"/>
                  </a:lnTo>
                  <a:lnTo>
                    <a:pt x="182" y="358"/>
                  </a:lnTo>
                  <a:lnTo>
                    <a:pt x="196" y="350"/>
                  </a:lnTo>
                  <a:lnTo>
                    <a:pt x="207" y="342"/>
                  </a:lnTo>
                  <a:lnTo>
                    <a:pt x="215" y="338"/>
                  </a:lnTo>
                  <a:lnTo>
                    <a:pt x="219" y="334"/>
                  </a:lnTo>
                  <a:lnTo>
                    <a:pt x="235" y="320"/>
                  </a:lnTo>
                  <a:lnTo>
                    <a:pt x="253" y="305"/>
                  </a:lnTo>
                  <a:lnTo>
                    <a:pt x="272" y="292"/>
                  </a:lnTo>
                  <a:lnTo>
                    <a:pt x="291" y="277"/>
                  </a:lnTo>
                  <a:lnTo>
                    <a:pt x="312" y="262"/>
                  </a:lnTo>
                  <a:lnTo>
                    <a:pt x="332" y="247"/>
                  </a:lnTo>
                  <a:lnTo>
                    <a:pt x="352" y="232"/>
                  </a:lnTo>
                  <a:lnTo>
                    <a:pt x="371" y="216"/>
                  </a:lnTo>
                  <a:lnTo>
                    <a:pt x="390" y="198"/>
                  </a:lnTo>
                  <a:lnTo>
                    <a:pt x="408" y="181"/>
                  </a:lnTo>
                  <a:lnTo>
                    <a:pt x="424" y="164"/>
                  </a:lnTo>
                  <a:lnTo>
                    <a:pt x="438" y="145"/>
                  </a:lnTo>
                  <a:lnTo>
                    <a:pt x="450" y="126"/>
                  </a:lnTo>
                  <a:lnTo>
                    <a:pt x="459" y="106"/>
                  </a:lnTo>
                  <a:lnTo>
                    <a:pt x="466" y="85"/>
                  </a:lnTo>
                  <a:lnTo>
                    <a:pt x="471" y="63"/>
                  </a:lnTo>
                  <a:lnTo>
                    <a:pt x="470" y="60"/>
                  </a:lnTo>
                  <a:lnTo>
                    <a:pt x="468" y="52"/>
                  </a:lnTo>
                  <a:lnTo>
                    <a:pt x="463" y="42"/>
                  </a:lnTo>
                  <a:lnTo>
                    <a:pt x="457" y="31"/>
                  </a:lnTo>
                  <a:lnTo>
                    <a:pt x="450" y="20"/>
                  </a:lnTo>
                  <a:lnTo>
                    <a:pt x="446" y="10"/>
                  </a:lnTo>
                  <a:lnTo>
                    <a:pt x="440" y="4"/>
                  </a:lnTo>
                  <a:lnTo>
                    <a:pt x="438" y="0"/>
                  </a:lnTo>
                  <a:lnTo>
                    <a:pt x="433" y="0"/>
                  </a:lnTo>
                  <a:lnTo>
                    <a:pt x="429" y="1"/>
                  </a:lnTo>
                  <a:lnTo>
                    <a:pt x="427" y="2"/>
                  </a:lnTo>
                  <a:lnTo>
                    <a:pt x="425" y="6"/>
                  </a:lnTo>
                  <a:lnTo>
                    <a:pt x="425" y="6"/>
                  </a:lnTo>
                  <a:close/>
                </a:path>
              </a:pathLst>
            </a:custGeom>
            <a:solidFill>
              <a:srgbClr val="FFFFE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 rot="712586">
              <a:off x="2403" y="1584"/>
              <a:ext cx="944" cy="1145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2575" y="971898"/>
            <a:ext cx="8124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View edges as rubber bands or ideal linear springs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   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0413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Graphs as Spring Networks</a:t>
            </a:r>
            <a:endParaRPr lang="en-US" sz="4000" dirty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0045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3600" dirty="0">
              <a:latin typeface="+mj-lt"/>
              <a:cs typeface="Corbel"/>
            </a:endParaRPr>
          </a:p>
        </p:txBody>
      </p:sp>
      <p:pic>
        <p:nvPicPr>
          <p:cNvPr id="9" name="Picture 8" descr="tutte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6" name="Picture 5" descr="tutte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6" name="Picture 5" descr="tutte0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25" name="Picture 24" descr="tutt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48531" y="299114"/>
            <a:ext cx="6511033" cy="5694142"/>
            <a:chOff x="1348531" y="299114"/>
            <a:chExt cx="6511033" cy="5694142"/>
          </a:xfrm>
        </p:grpSpPr>
        <p:grpSp>
          <p:nvGrpSpPr>
            <p:cNvPr id="63" name="Group 62"/>
            <p:cNvGrpSpPr/>
            <p:nvPr/>
          </p:nvGrpSpPr>
          <p:grpSpPr>
            <a:xfrm>
              <a:off x="4233765" y="299114"/>
              <a:ext cx="3625799" cy="5694142"/>
              <a:chOff x="4233765" y="299114"/>
              <a:chExt cx="3625799" cy="5694142"/>
            </a:xfrm>
          </p:grpSpPr>
          <p:grpSp>
            <p:nvGrpSpPr>
              <p:cNvPr id="45" name="Group 23"/>
              <p:cNvGrpSpPr>
                <a:grpSpLocks/>
              </p:cNvGrpSpPr>
              <p:nvPr/>
            </p:nvGrpSpPr>
            <p:grpSpPr bwMode="auto">
              <a:xfrm rot="2160148">
                <a:off x="7092801" y="5169343"/>
                <a:ext cx="766763" cy="823913"/>
                <a:chOff x="2381" y="1546"/>
                <a:chExt cx="998" cy="1189"/>
              </a:xfrm>
            </p:grpSpPr>
            <p:sp>
              <p:nvSpPr>
                <p:cNvPr id="46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1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52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3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7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58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 rot="712586">
                <a:off x="2403" y="1584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41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socNet2c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90" y="747210"/>
            <a:ext cx="9144000" cy="6519333"/>
          </a:xfrm>
          <a:prstGeom prst="rect">
            <a:avLst/>
          </a:prstGeom>
        </p:spPr>
      </p:pic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40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25" name="Picture 24" descr="tutte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348531" y="299114"/>
            <a:ext cx="6511033" cy="5694142"/>
            <a:chOff x="1348531" y="299114"/>
            <a:chExt cx="6511033" cy="5694142"/>
          </a:xfrm>
        </p:grpSpPr>
        <p:grpSp>
          <p:nvGrpSpPr>
            <p:cNvPr id="46" name="Group 45"/>
            <p:cNvGrpSpPr/>
            <p:nvPr/>
          </p:nvGrpSpPr>
          <p:grpSpPr>
            <a:xfrm>
              <a:off x="4233765" y="299114"/>
              <a:ext cx="3625799" cy="5694142"/>
              <a:chOff x="4233765" y="299114"/>
              <a:chExt cx="3625799" cy="5694142"/>
            </a:xfrm>
          </p:grpSpPr>
          <p:grpSp>
            <p:nvGrpSpPr>
              <p:cNvPr id="53" name="Group 23"/>
              <p:cNvGrpSpPr>
                <a:grpSpLocks/>
              </p:cNvGrpSpPr>
              <p:nvPr/>
            </p:nvGrpSpPr>
            <p:grpSpPr bwMode="auto">
              <a:xfrm rot="2160148">
                <a:off x="7092801" y="5169343"/>
                <a:ext cx="766763" cy="823913"/>
                <a:chOff x="2381" y="1546"/>
                <a:chExt cx="998" cy="1189"/>
              </a:xfrm>
            </p:grpSpPr>
            <p:sp>
              <p:nvSpPr>
                <p:cNvPr id="60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2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3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4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4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55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7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48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28"/>
              <p:cNvSpPr>
                <a:spLocks/>
              </p:cNvSpPr>
              <p:nvPr/>
            </p:nvSpPr>
            <p:spPr bwMode="auto">
              <a:xfrm rot="712586">
                <a:off x="2403" y="1584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41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utt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1577" y="1037168"/>
            <a:ext cx="36728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the graph is planar,</a:t>
            </a:r>
          </a:p>
          <a:p>
            <a:r>
              <a:rPr lang="en-US" sz="2800" dirty="0" smtClean="0"/>
              <a:t>then the spring drawing</a:t>
            </a:r>
          </a:p>
          <a:p>
            <a:r>
              <a:rPr lang="en-US" sz="2800" dirty="0" smtClean="0"/>
              <a:t>has no crossing edges!</a:t>
            </a:r>
            <a:endParaRPr lang="en-US" sz="28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348531" y="299114"/>
            <a:ext cx="6511033" cy="5694142"/>
            <a:chOff x="1348531" y="299114"/>
            <a:chExt cx="6511033" cy="5694142"/>
          </a:xfrm>
        </p:grpSpPr>
        <p:grpSp>
          <p:nvGrpSpPr>
            <p:cNvPr id="29" name="Group 28"/>
            <p:cNvGrpSpPr/>
            <p:nvPr/>
          </p:nvGrpSpPr>
          <p:grpSpPr>
            <a:xfrm>
              <a:off x="4233765" y="299114"/>
              <a:ext cx="3625799" cy="5694142"/>
              <a:chOff x="4233765" y="299114"/>
              <a:chExt cx="3625799" cy="5694142"/>
            </a:xfrm>
          </p:grpSpPr>
          <p:grpSp>
            <p:nvGrpSpPr>
              <p:cNvPr id="36" name="Group 23"/>
              <p:cNvGrpSpPr>
                <a:grpSpLocks/>
              </p:cNvGrpSpPr>
              <p:nvPr/>
            </p:nvGrpSpPr>
            <p:grpSpPr bwMode="auto">
              <a:xfrm rot="2160148">
                <a:off x="7092801" y="5169343"/>
                <a:ext cx="766763" cy="823913"/>
                <a:chOff x="2381" y="1546"/>
                <a:chExt cx="998" cy="1189"/>
              </a:xfrm>
            </p:grpSpPr>
            <p:sp>
              <p:nvSpPr>
                <p:cNvPr id="43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7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38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9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30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31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28"/>
              <p:cNvSpPr>
                <a:spLocks/>
              </p:cNvSpPr>
              <p:nvPr/>
            </p:nvSpPr>
            <p:spPr bwMode="auto">
              <a:xfrm rot="712586">
                <a:off x="2403" y="1584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411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6" name="Picture 5" descr="tutte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8531" y="299114"/>
            <a:ext cx="6511033" cy="5694142"/>
            <a:chOff x="1348531" y="299114"/>
            <a:chExt cx="6511033" cy="5694142"/>
          </a:xfrm>
        </p:grpSpPr>
        <p:grpSp>
          <p:nvGrpSpPr>
            <p:cNvPr id="8" name="Group 7"/>
            <p:cNvGrpSpPr/>
            <p:nvPr/>
          </p:nvGrpSpPr>
          <p:grpSpPr>
            <a:xfrm>
              <a:off x="4233765" y="299114"/>
              <a:ext cx="3625799" cy="5694142"/>
              <a:chOff x="4233765" y="299114"/>
              <a:chExt cx="3625799" cy="5694142"/>
            </a:xfrm>
          </p:grpSpPr>
          <p:grpSp>
            <p:nvGrpSpPr>
              <p:cNvPr id="15" name="Group 23"/>
              <p:cNvGrpSpPr>
                <a:grpSpLocks/>
              </p:cNvGrpSpPr>
              <p:nvPr/>
            </p:nvGrpSpPr>
            <p:grpSpPr bwMode="auto">
              <a:xfrm rot="2160148">
                <a:off x="7092801" y="5169343"/>
                <a:ext cx="766763" cy="823913"/>
                <a:chOff x="2381" y="1546"/>
                <a:chExt cx="998" cy="1189"/>
              </a:xfrm>
            </p:grpSpPr>
            <p:sp>
              <p:nvSpPr>
                <p:cNvPr id="22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5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23"/>
              <p:cNvGrpSpPr>
                <a:grpSpLocks/>
              </p:cNvGrpSpPr>
              <p:nvPr/>
            </p:nvGrpSpPr>
            <p:grpSpPr bwMode="auto">
              <a:xfrm rot="2160148">
                <a:off x="4233765" y="299114"/>
                <a:ext cx="766763" cy="823913"/>
                <a:chOff x="2381" y="1546"/>
                <a:chExt cx="998" cy="1189"/>
              </a:xfrm>
            </p:grpSpPr>
            <p:sp>
              <p:nvSpPr>
                <p:cNvPr id="17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 rot="712586">
                  <a:off x="2381" y="1585"/>
                  <a:ext cx="998" cy="1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" name="Freeform 25"/>
                <p:cNvSpPr>
                  <a:spLocks/>
                </p:cNvSpPr>
                <p:nvPr/>
              </p:nvSpPr>
              <p:spPr bwMode="auto">
                <a:xfrm rot="712586">
                  <a:off x="2578" y="1748"/>
                  <a:ext cx="731" cy="976"/>
                </a:xfrm>
                <a:custGeom>
                  <a:avLst/>
                  <a:gdLst/>
                  <a:ahLst/>
                  <a:cxnLst>
                    <a:cxn ang="0">
                      <a:pos x="1443" y="1861"/>
                    </a:cxn>
                    <a:cxn ang="0">
                      <a:pos x="1395" y="1715"/>
                    </a:cxn>
                    <a:cxn ang="0">
                      <a:pos x="1364" y="1636"/>
                    </a:cxn>
                    <a:cxn ang="0">
                      <a:pos x="1344" y="1611"/>
                    </a:cxn>
                    <a:cxn ang="0">
                      <a:pos x="1290" y="1543"/>
                    </a:cxn>
                    <a:cxn ang="0">
                      <a:pos x="1208" y="1442"/>
                    </a:cxn>
                    <a:cxn ang="0">
                      <a:pos x="1106" y="1314"/>
                    </a:cxn>
                    <a:cxn ang="0">
                      <a:pos x="990" y="1170"/>
                    </a:cxn>
                    <a:cxn ang="0">
                      <a:pos x="868" y="1018"/>
                    </a:cxn>
                    <a:cxn ang="0">
                      <a:pos x="746" y="866"/>
                    </a:cxn>
                    <a:cxn ang="0">
                      <a:pos x="632" y="723"/>
                    </a:cxn>
                    <a:cxn ang="0">
                      <a:pos x="533" y="598"/>
                    </a:cxn>
                    <a:cxn ang="0">
                      <a:pos x="455" y="501"/>
                    </a:cxn>
                    <a:cxn ang="0">
                      <a:pos x="401" y="431"/>
                    </a:cxn>
                    <a:cxn ang="0">
                      <a:pos x="349" y="358"/>
                    </a:cxn>
                    <a:cxn ang="0">
                      <a:pos x="302" y="278"/>
                    </a:cxn>
                    <a:cxn ang="0">
                      <a:pos x="258" y="192"/>
                    </a:cxn>
                    <a:cxn ang="0">
                      <a:pos x="221" y="100"/>
                    </a:cxn>
                    <a:cxn ang="0">
                      <a:pos x="190" y="2"/>
                    </a:cxn>
                    <a:cxn ang="0">
                      <a:pos x="178" y="11"/>
                    </a:cxn>
                    <a:cxn ang="0">
                      <a:pos x="159" y="36"/>
                    </a:cxn>
                    <a:cxn ang="0">
                      <a:pos x="140" y="50"/>
                    </a:cxn>
                    <a:cxn ang="0">
                      <a:pos x="70" y="95"/>
                    </a:cxn>
                    <a:cxn ang="0">
                      <a:pos x="6" y="143"/>
                    </a:cxn>
                    <a:cxn ang="0">
                      <a:pos x="10" y="158"/>
                    </a:cxn>
                    <a:cxn ang="0">
                      <a:pos x="55" y="196"/>
                    </a:cxn>
                    <a:cxn ang="0">
                      <a:pos x="125" y="256"/>
                    </a:cxn>
                    <a:cxn ang="0">
                      <a:pos x="206" y="331"/>
                    </a:cxn>
                    <a:cxn ang="0">
                      <a:pos x="281" y="412"/>
                    </a:cxn>
                    <a:cxn ang="0">
                      <a:pos x="327" y="471"/>
                    </a:cxn>
                    <a:cxn ang="0">
                      <a:pos x="365" y="521"/>
                    </a:cxn>
                    <a:cxn ang="0">
                      <a:pos x="433" y="611"/>
                    </a:cxn>
                    <a:cxn ang="0">
                      <a:pos x="526" y="732"/>
                    </a:cxn>
                    <a:cxn ang="0">
                      <a:pos x="637" y="875"/>
                    </a:cxn>
                    <a:cxn ang="0">
                      <a:pos x="757" y="1029"/>
                    </a:cxn>
                    <a:cxn ang="0">
                      <a:pos x="880" y="1186"/>
                    </a:cxn>
                    <a:cxn ang="0">
                      <a:pos x="998" y="1337"/>
                    </a:cxn>
                    <a:cxn ang="0">
                      <a:pos x="1107" y="1472"/>
                    </a:cxn>
                    <a:cxn ang="0">
                      <a:pos x="1198" y="1581"/>
                    </a:cxn>
                    <a:cxn ang="0">
                      <a:pos x="1262" y="1655"/>
                    </a:cxn>
                    <a:cxn ang="0">
                      <a:pos x="1288" y="1690"/>
                    </a:cxn>
                    <a:cxn ang="0">
                      <a:pos x="1326" y="1750"/>
                    </a:cxn>
                    <a:cxn ang="0">
                      <a:pos x="1376" y="1828"/>
                    </a:cxn>
                    <a:cxn ang="0">
                      <a:pos x="1426" y="1901"/>
                    </a:cxn>
                    <a:cxn ang="0">
                      <a:pos x="1458" y="1947"/>
                    </a:cxn>
                  </a:cxnLst>
                  <a:rect l="0" t="0" r="r" b="b"/>
                  <a:pathLst>
                    <a:path w="1463" h="1952">
                      <a:moveTo>
                        <a:pt x="1463" y="1951"/>
                      </a:moveTo>
                      <a:lnTo>
                        <a:pt x="1455" y="1910"/>
                      </a:lnTo>
                      <a:lnTo>
                        <a:pt x="1443" y="1861"/>
                      </a:lnTo>
                      <a:lnTo>
                        <a:pt x="1427" y="1811"/>
                      </a:lnTo>
                      <a:lnTo>
                        <a:pt x="1411" y="1761"/>
                      </a:lnTo>
                      <a:lnTo>
                        <a:pt x="1395" y="1715"/>
                      </a:lnTo>
                      <a:lnTo>
                        <a:pt x="1380" y="1677"/>
                      </a:lnTo>
                      <a:lnTo>
                        <a:pt x="1369" y="1649"/>
                      </a:lnTo>
                      <a:lnTo>
                        <a:pt x="1364" y="1636"/>
                      </a:lnTo>
                      <a:lnTo>
                        <a:pt x="1361" y="1633"/>
                      </a:lnTo>
                      <a:lnTo>
                        <a:pt x="1354" y="1624"/>
                      </a:lnTo>
                      <a:lnTo>
                        <a:pt x="1344" y="1611"/>
                      </a:lnTo>
                      <a:lnTo>
                        <a:pt x="1329" y="1593"/>
                      </a:lnTo>
                      <a:lnTo>
                        <a:pt x="1312" y="1570"/>
                      </a:lnTo>
                      <a:lnTo>
                        <a:pt x="1290" y="1543"/>
                      </a:lnTo>
                      <a:lnTo>
                        <a:pt x="1266" y="1513"/>
                      </a:lnTo>
                      <a:lnTo>
                        <a:pt x="1238" y="1479"/>
                      </a:lnTo>
                      <a:lnTo>
                        <a:pt x="1208" y="1442"/>
                      </a:lnTo>
                      <a:lnTo>
                        <a:pt x="1176" y="1402"/>
                      </a:lnTo>
                      <a:lnTo>
                        <a:pt x="1142" y="1359"/>
                      </a:lnTo>
                      <a:lnTo>
                        <a:pt x="1106" y="1314"/>
                      </a:lnTo>
                      <a:lnTo>
                        <a:pt x="1069" y="1268"/>
                      </a:lnTo>
                      <a:lnTo>
                        <a:pt x="1030" y="1220"/>
                      </a:lnTo>
                      <a:lnTo>
                        <a:pt x="990" y="1170"/>
                      </a:lnTo>
                      <a:lnTo>
                        <a:pt x="950" y="1119"/>
                      </a:lnTo>
                      <a:lnTo>
                        <a:pt x="909" y="1069"/>
                      </a:lnTo>
                      <a:lnTo>
                        <a:pt x="868" y="1018"/>
                      </a:lnTo>
                      <a:lnTo>
                        <a:pt x="827" y="966"/>
                      </a:lnTo>
                      <a:lnTo>
                        <a:pt x="786" y="915"/>
                      </a:lnTo>
                      <a:lnTo>
                        <a:pt x="746" y="866"/>
                      </a:lnTo>
                      <a:lnTo>
                        <a:pt x="707" y="816"/>
                      </a:lnTo>
                      <a:lnTo>
                        <a:pt x="669" y="769"/>
                      </a:lnTo>
                      <a:lnTo>
                        <a:pt x="632" y="723"/>
                      </a:lnTo>
                      <a:lnTo>
                        <a:pt x="598" y="679"/>
                      </a:lnTo>
                      <a:lnTo>
                        <a:pt x="564" y="638"/>
                      </a:lnTo>
                      <a:lnTo>
                        <a:pt x="533" y="598"/>
                      </a:lnTo>
                      <a:lnTo>
                        <a:pt x="504" y="563"/>
                      </a:lnTo>
                      <a:lnTo>
                        <a:pt x="478" y="529"/>
                      </a:lnTo>
                      <a:lnTo>
                        <a:pt x="455" y="501"/>
                      </a:lnTo>
                      <a:lnTo>
                        <a:pt x="434" y="475"/>
                      </a:lnTo>
                      <a:lnTo>
                        <a:pt x="418" y="454"/>
                      </a:lnTo>
                      <a:lnTo>
                        <a:pt x="401" y="431"/>
                      </a:lnTo>
                      <a:lnTo>
                        <a:pt x="382" y="407"/>
                      </a:lnTo>
                      <a:lnTo>
                        <a:pt x="366" y="383"/>
                      </a:lnTo>
                      <a:lnTo>
                        <a:pt x="349" y="358"/>
                      </a:lnTo>
                      <a:lnTo>
                        <a:pt x="333" y="332"/>
                      </a:lnTo>
                      <a:lnTo>
                        <a:pt x="317" y="305"/>
                      </a:lnTo>
                      <a:lnTo>
                        <a:pt x="302" y="278"/>
                      </a:lnTo>
                      <a:lnTo>
                        <a:pt x="287" y="249"/>
                      </a:lnTo>
                      <a:lnTo>
                        <a:pt x="272" y="221"/>
                      </a:lnTo>
                      <a:lnTo>
                        <a:pt x="258" y="192"/>
                      </a:lnTo>
                      <a:lnTo>
                        <a:pt x="245" y="162"/>
                      </a:lnTo>
                      <a:lnTo>
                        <a:pt x="233" y="131"/>
                      </a:lnTo>
                      <a:lnTo>
                        <a:pt x="221" y="100"/>
                      </a:lnTo>
                      <a:lnTo>
                        <a:pt x="209" y="67"/>
                      </a:lnTo>
                      <a:lnTo>
                        <a:pt x="199" y="35"/>
                      </a:lnTo>
                      <a:lnTo>
                        <a:pt x="190" y="2"/>
                      </a:lnTo>
                      <a:lnTo>
                        <a:pt x="188" y="0"/>
                      </a:lnTo>
                      <a:lnTo>
                        <a:pt x="184" y="4"/>
                      </a:lnTo>
                      <a:lnTo>
                        <a:pt x="178" y="11"/>
                      </a:lnTo>
                      <a:lnTo>
                        <a:pt x="171" y="19"/>
                      </a:lnTo>
                      <a:lnTo>
                        <a:pt x="166" y="28"/>
                      </a:lnTo>
                      <a:lnTo>
                        <a:pt x="159" y="36"/>
                      </a:lnTo>
                      <a:lnTo>
                        <a:pt x="153" y="42"/>
                      </a:lnTo>
                      <a:lnTo>
                        <a:pt x="150" y="45"/>
                      </a:lnTo>
                      <a:lnTo>
                        <a:pt x="140" y="50"/>
                      </a:lnTo>
                      <a:lnTo>
                        <a:pt x="122" y="62"/>
                      </a:lnTo>
                      <a:lnTo>
                        <a:pt x="98" y="76"/>
                      </a:lnTo>
                      <a:lnTo>
                        <a:pt x="70" y="95"/>
                      </a:lnTo>
                      <a:lnTo>
                        <a:pt x="44" y="113"/>
                      </a:lnTo>
                      <a:lnTo>
                        <a:pt x="21" y="131"/>
                      </a:lnTo>
                      <a:lnTo>
                        <a:pt x="6" y="143"/>
                      </a:lnTo>
                      <a:lnTo>
                        <a:pt x="0" y="150"/>
                      </a:lnTo>
                      <a:lnTo>
                        <a:pt x="2" y="153"/>
                      </a:lnTo>
                      <a:lnTo>
                        <a:pt x="10" y="158"/>
                      </a:lnTo>
                      <a:lnTo>
                        <a:pt x="22" y="168"/>
                      </a:lnTo>
                      <a:lnTo>
                        <a:pt x="37" y="180"/>
                      </a:lnTo>
                      <a:lnTo>
                        <a:pt x="55" y="196"/>
                      </a:lnTo>
                      <a:lnTo>
                        <a:pt x="77" y="214"/>
                      </a:lnTo>
                      <a:lnTo>
                        <a:pt x="100" y="234"/>
                      </a:lnTo>
                      <a:lnTo>
                        <a:pt x="125" y="256"/>
                      </a:lnTo>
                      <a:lnTo>
                        <a:pt x="152" y="280"/>
                      </a:lnTo>
                      <a:lnTo>
                        <a:pt x="178" y="306"/>
                      </a:lnTo>
                      <a:lnTo>
                        <a:pt x="206" y="331"/>
                      </a:lnTo>
                      <a:lnTo>
                        <a:pt x="233" y="359"/>
                      </a:lnTo>
                      <a:lnTo>
                        <a:pt x="258" y="385"/>
                      </a:lnTo>
                      <a:lnTo>
                        <a:pt x="281" y="412"/>
                      </a:lnTo>
                      <a:lnTo>
                        <a:pt x="303" y="438"/>
                      </a:lnTo>
                      <a:lnTo>
                        <a:pt x="322" y="465"/>
                      </a:lnTo>
                      <a:lnTo>
                        <a:pt x="327" y="471"/>
                      </a:lnTo>
                      <a:lnTo>
                        <a:pt x="335" y="483"/>
                      </a:lnTo>
                      <a:lnTo>
                        <a:pt x="348" y="499"/>
                      </a:lnTo>
                      <a:lnTo>
                        <a:pt x="365" y="521"/>
                      </a:lnTo>
                      <a:lnTo>
                        <a:pt x="385" y="548"/>
                      </a:lnTo>
                      <a:lnTo>
                        <a:pt x="408" y="578"/>
                      </a:lnTo>
                      <a:lnTo>
                        <a:pt x="433" y="611"/>
                      </a:lnTo>
                      <a:lnTo>
                        <a:pt x="462" y="649"/>
                      </a:lnTo>
                      <a:lnTo>
                        <a:pt x="493" y="690"/>
                      </a:lnTo>
                      <a:lnTo>
                        <a:pt x="526" y="732"/>
                      </a:lnTo>
                      <a:lnTo>
                        <a:pt x="562" y="778"/>
                      </a:lnTo>
                      <a:lnTo>
                        <a:pt x="599" y="825"/>
                      </a:lnTo>
                      <a:lnTo>
                        <a:pt x="637" y="875"/>
                      </a:lnTo>
                      <a:lnTo>
                        <a:pt x="676" y="926"/>
                      </a:lnTo>
                      <a:lnTo>
                        <a:pt x="716" y="976"/>
                      </a:lnTo>
                      <a:lnTo>
                        <a:pt x="757" y="1029"/>
                      </a:lnTo>
                      <a:lnTo>
                        <a:pt x="798" y="1081"/>
                      </a:lnTo>
                      <a:lnTo>
                        <a:pt x="838" y="1134"/>
                      </a:lnTo>
                      <a:lnTo>
                        <a:pt x="880" y="1186"/>
                      </a:lnTo>
                      <a:lnTo>
                        <a:pt x="920" y="1238"/>
                      </a:lnTo>
                      <a:lnTo>
                        <a:pt x="960" y="1288"/>
                      </a:lnTo>
                      <a:lnTo>
                        <a:pt x="998" y="1337"/>
                      </a:lnTo>
                      <a:lnTo>
                        <a:pt x="1036" y="1384"/>
                      </a:lnTo>
                      <a:lnTo>
                        <a:pt x="1072" y="1429"/>
                      </a:lnTo>
                      <a:lnTo>
                        <a:pt x="1107" y="1472"/>
                      </a:lnTo>
                      <a:lnTo>
                        <a:pt x="1139" y="1511"/>
                      </a:lnTo>
                      <a:lnTo>
                        <a:pt x="1170" y="1548"/>
                      </a:lnTo>
                      <a:lnTo>
                        <a:pt x="1198" y="1581"/>
                      </a:lnTo>
                      <a:lnTo>
                        <a:pt x="1222" y="1610"/>
                      </a:lnTo>
                      <a:lnTo>
                        <a:pt x="1244" y="1636"/>
                      </a:lnTo>
                      <a:lnTo>
                        <a:pt x="1262" y="1655"/>
                      </a:lnTo>
                      <a:lnTo>
                        <a:pt x="1277" y="1671"/>
                      </a:lnTo>
                      <a:lnTo>
                        <a:pt x="1281" y="1678"/>
                      </a:lnTo>
                      <a:lnTo>
                        <a:pt x="1288" y="1690"/>
                      </a:lnTo>
                      <a:lnTo>
                        <a:pt x="1298" y="1707"/>
                      </a:lnTo>
                      <a:lnTo>
                        <a:pt x="1311" y="1727"/>
                      </a:lnTo>
                      <a:lnTo>
                        <a:pt x="1326" y="1750"/>
                      </a:lnTo>
                      <a:lnTo>
                        <a:pt x="1342" y="1775"/>
                      </a:lnTo>
                      <a:lnTo>
                        <a:pt x="1359" y="1801"/>
                      </a:lnTo>
                      <a:lnTo>
                        <a:pt x="1376" y="1828"/>
                      </a:lnTo>
                      <a:lnTo>
                        <a:pt x="1393" y="1853"/>
                      </a:lnTo>
                      <a:lnTo>
                        <a:pt x="1410" y="1879"/>
                      </a:lnTo>
                      <a:lnTo>
                        <a:pt x="1426" y="1901"/>
                      </a:lnTo>
                      <a:lnTo>
                        <a:pt x="1438" y="1920"/>
                      </a:lnTo>
                      <a:lnTo>
                        <a:pt x="1450" y="1936"/>
                      </a:lnTo>
                      <a:lnTo>
                        <a:pt x="1458" y="1947"/>
                      </a:lnTo>
                      <a:lnTo>
                        <a:pt x="1463" y="1952"/>
                      </a:lnTo>
                      <a:lnTo>
                        <a:pt x="1463" y="195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" name="Freeform 26"/>
                <p:cNvSpPr>
                  <a:spLocks/>
                </p:cNvSpPr>
                <p:nvPr/>
              </p:nvSpPr>
              <p:spPr bwMode="auto">
                <a:xfrm rot="712586">
                  <a:off x="2537" y="1546"/>
                  <a:ext cx="256" cy="217"/>
                </a:xfrm>
                <a:custGeom>
                  <a:avLst/>
                  <a:gdLst/>
                  <a:ahLst/>
                  <a:cxnLst>
                    <a:cxn ang="0">
                      <a:pos x="510" y="21"/>
                    </a:cxn>
                    <a:cxn ang="0">
                      <a:pos x="496" y="16"/>
                    </a:cxn>
                    <a:cxn ang="0">
                      <a:pos x="478" y="13"/>
                    </a:cxn>
                    <a:cxn ang="0">
                      <a:pos x="463" y="9"/>
                    </a:cxn>
                    <a:cxn ang="0">
                      <a:pos x="401" y="1"/>
                    </a:cxn>
                    <a:cxn ang="0">
                      <a:pos x="370" y="1"/>
                    </a:cxn>
                    <a:cxn ang="0">
                      <a:pos x="336" y="9"/>
                    </a:cxn>
                    <a:cxn ang="0">
                      <a:pos x="303" y="22"/>
                    </a:cxn>
                    <a:cxn ang="0">
                      <a:pos x="270" y="39"/>
                    </a:cxn>
                    <a:cxn ang="0">
                      <a:pos x="237" y="60"/>
                    </a:cxn>
                    <a:cxn ang="0">
                      <a:pos x="207" y="82"/>
                    </a:cxn>
                    <a:cxn ang="0">
                      <a:pos x="180" y="104"/>
                    </a:cxn>
                    <a:cxn ang="0">
                      <a:pos x="156" y="125"/>
                    </a:cxn>
                    <a:cxn ang="0">
                      <a:pos x="134" y="146"/>
                    </a:cxn>
                    <a:cxn ang="0">
                      <a:pos x="91" y="191"/>
                    </a:cxn>
                    <a:cxn ang="0">
                      <a:pos x="51" y="239"/>
                    </a:cxn>
                    <a:cxn ang="0">
                      <a:pos x="33" y="262"/>
                    </a:cxn>
                    <a:cxn ang="0">
                      <a:pos x="61" y="249"/>
                    </a:cxn>
                    <a:cxn ang="0">
                      <a:pos x="119" y="218"/>
                    </a:cxn>
                    <a:cxn ang="0">
                      <a:pos x="176" y="184"/>
                    </a:cxn>
                    <a:cxn ang="0">
                      <a:pos x="204" y="167"/>
                    </a:cxn>
                    <a:cxn ang="0">
                      <a:pos x="228" y="157"/>
                    </a:cxn>
                    <a:cxn ang="0">
                      <a:pos x="256" y="142"/>
                    </a:cxn>
                    <a:cxn ang="0">
                      <a:pos x="287" y="127"/>
                    </a:cxn>
                    <a:cxn ang="0">
                      <a:pos x="317" y="111"/>
                    </a:cxn>
                    <a:cxn ang="0">
                      <a:pos x="346" y="96"/>
                    </a:cxn>
                    <a:cxn ang="0">
                      <a:pos x="370" y="85"/>
                    </a:cxn>
                    <a:cxn ang="0">
                      <a:pos x="387" y="80"/>
                    </a:cxn>
                    <a:cxn ang="0">
                      <a:pos x="395" y="82"/>
                    </a:cxn>
                    <a:cxn ang="0">
                      <a:pos x="384" y="100"/>
                    </a:cxn>
                    <a:cxn ang="0">
                      <a:pos x="372" y="118"/>
                    </a:cxn>
                    <a:cxn ang="0">
                      <a:pos x="359" y="135"/>
                    </a:cxn>
                    <a:cxn ang="0">
                      <a:pos x="344" y="151"/>
                    </a:cxn>
                    <a:cxn ang="0">
                      <a:pos x="308" y="183"/>
                    </a:cxn>
                    <a:cxn ang="0">
                      <a:pos x="258" y="225"/>
                    </a:cxn>
                    <a:cxn ang="0">
                      <a:pos x="200" y="270"/>
                    </a:cxn>
                    <a:cxn ang="0">
                      <a:pos x="141" y="315"/>
                    </a:cxn>
                    <a:cxn ang="0">
                      <a:pos x="85" y="358"/>
                    </a:cxn>
                    <a:cxn ang="0">
                      <a:pos x="39" y="394"/>
                    </a:cxn>
                    <a:cxn ang="0">
                      <a:pos x="9" y="421"/>
                    </a:cxn>
                    <a:cxn ang="0">
                      <a:pos x="0" y="433"/>
                    </a:cxn>
                    <a:cxn ang="0">
                      <a:pos x="21" y="435"/>
                    </a:cxn>
                    <a:cxn ang="0">
                      <a:pos x="58" y="423"/>
                    </a:cxn>
                    <a:cxn ang="0">
                      <a:pos x="96" y="408"/>
                    </a:cxn>
                    <a:cxn ang="0">
                      <a:pos x="118" y="397"/>
                    </a:cxn>
                    <a:cxn ang="0">
                      <a:pos x="165" y="372"/>
                    </a:cxn>
                    <a:cxn ang="0">
                      <a:pos x="213" y="346"/>
                    </a:cxn>
                    <a:cxn ang="0">
                      <a:pos x="261" y="316"/>
                    </a:cxn>
                    <a:cxn ang="0">
                      <a:pos x="309" y="284"/>
                    </a:cxn>
                    <a:cxn ang="0">
                      <a:pos x="352" y="249"/>
                    </a:cxn>
                    <a:cxn ang="0">
                      <a:pos x="393" y="210"/>
                    </a:cxn>
                    <a:cxn ang="0">
                      <a:pos x="426" y="168"/>
                    </a:cxn>
                    <a:cxn ang="0">
                      <a:pos x="454" y="122"/>
                    </a:cxn>
                  </a:cxnLst>
                  <a:rect l="0" t="0" r="r" b="b"/>
                  <a:pathLst>
                    <a:path w="513" h="436">
                      <a:moveTo>
                        <a:pt x="513" y="23"/>
                      </a:moveTo>
                      <a:lnTo>
                        <a:pt x="510" y="21"/>
                      </a:lnTo>
                      <a:lnTo>
                        <a:pt x="504" y="19"/>
                      </a:lnTo>
                      <a:lnTo>
                        <a:pt x="496" y="16"/>
                      </a:lnTo>
                      <a:lnTo>
                        <a:pt x="487" y="14"/>
                      </a:lnTo>
                      <a:lnTo>
                        <a:pt x="478" y="13"/>
                      </a:lnTo>
                      <a:lnTo>
                        <a:pt x="470" y="10"/>
                      </a:lnTo>
                      <a:lnTo>
                        <a:pt x="463" y="9"/>
                      </a:lnTo>
                      <a:lnTo>
                        <a:pt x="460" y="7"/>
                      </a:lnTo>
                      <a:lnTo>
                        <a:pt x="401" y="1"/>
                      </a:lnTo>
                      <a:lnTo>
                        <a:pt x="386" y="0"/>
                      </a:lnTo>
                      <a:lnTo>
                        <a:pt x="370" y="1"/>
                      </a:lnTo>
                      <a:lnTo>
                        <a:pt x="354" y="5"/>
                      </a:lnTo>
                      <a:lnTo>
                        <a:pt x="336" y="9"/>
                      </a:lnTo>
                      <a:lnTo>
                        <a:pt x="320" y="15"/>
                      </a:lnTo>
                      <a:lnTo>
                        <a:pt x="303" y="22"/>
                      </a:lnTo>
                      <a:lnTo>
                        <a:pt x="286" y="30"/>
                      </a:lnTo>
                      <a:lnTo>
                        <a:pt x="270" y="39"/>
                      </a:lnTo>
                      <a:lnTo>
                        <a:pt x="253" y="50"/>
                      </a:lnTo>
                      <a:lnTo>
                        <a:pt x="237" y="60"/>
                      </a:lnTo>
                      <a:lnTo>
                        <a:pt x="221" y="70"/>
                      </a:lnTo>
                      <a:lnTo>
                        <a:pt x="207" y="82"/>
                      </a:lnTo>
                      <a:lnTo>
                        <a:pt x="192" y="92"/>
                      </a:lnTo>
                      <a:lnTo>
                        <a:pt x="180" y="104"/>
                      </a:lnTo>
                      <a:lnTo>
                        <a:pt x="167" y="114"/>
                      </a:lnTo>
                      <a:lnTo>
                        <a:pt x="156" y="125"/>
                      </a:lnTo>
                      <a:lnTo>
                        <a:pt x="149" y="130"/>
                      </a:lnTo>
                      <a:lnTo>
                        <a:pt x="134" y="146"/>
                      </a:lnTo>
                      <a:lnTo>
                        <a:pt x="114" y="167"/>
                      </a:lnTo>
                      <a:lnTo>
                        <a:pt x="91" y="191"/>
                      </a:lnTo>
                      <a:lnTo>
                        <a:pt x="69" y="217"/>
                      </a:lnTo>
                      <a:lnTo>
                        <a:pt x="51" y="239"/>
                      </a:lnTo>
                      <a:lnTo>
                        <a:pt x="38" y="255"/>
                      </a:lnTo>
                      <a:lnTo>
                        <a:pt x="33" y="262"/>
                      </a:lnTo>
                      <a:lnTo>
                        <a:pt x="41" y="259"/>
                      </a:lnTo>
                      <a:lnTo>
                        <a:pt x="61" y="249"/>
                      </a:lnTo>
                      <a:lnTo>
                        <a:pt x="88" y="235"/>
                      </a:lnTo>
                      <a:lnTo>
                        <a:pt x="119" y="218"/>
                      </a:lnTo>
                      <a:lnTo>
                        <a:pt x="149" y="199"/>
                      </a:lnTo>
                      <a:lnTo>
                        <a:pt x="176" y="184"/>
                      </a:lnTo>
                      <a:lnTo>
                        <a:pt x="196" y="173"/>
                      </a:lnTo>
                      <a:lnTo>
                        <a:pt x="204" y="167"/>
                      </a:lnTo>
                      <a:lnTo>
                        <a:pt x="215" y="163"/>
                      </a:lnTo>
                      <a:lnTo>
                        <a:pt x="228" y="157"/>
                      </a:lnTo>
                      <a:lnTo>
                        <a:pt x="242" y="150"/>
                      </a:lnTo>
                      <a:lnTo>
                        <a:pt x="256" y="142"/>
                      </a:lnTo>
                      <a:lnTo>
                        <a:pt x="272" y="135"/>
                      </a:lnTo>
                      <a:lnTo>
                        <a:pt x="287" y="127"/>
                      </a:lnTo>
                      <a:lnTo>
                        <a:pt x="302" y="118"/>
                      </a:lnTo>
                      <a:lnTo>
                        <a:pt x="317" y="111"/>
                      </a:lnTo>
                      <a:lnTo>
                        <a:pt x="332" y="103"/>
                      </a:lnTo>
                      <a:lnTo>
                        <a:pt x="346" y="96"/>
                      </a:lnTo>
                      <a:lnTo>
                        <a:pt x="358" y="90"/>
                      </a:lnTo>
                      <a:lnTo>
                        <a:pt x="370" y="85"/>
                      </a:lnTo>
                      <a:lnTo>
                        <a:pt x="379" y="82"/>
                      </a:lnTo>
                      <a:lnTo>
                        <a:pt x="387" y="80"/>
                      </a:lnTo>
                      <a:lnTo>
                        <a:pt x="392" y="80"/>
                      </a:lnTo>
                      <a:lnTo>
                        <a:pt x="395" y="82"/>
                      </a:lnTo>
                      <a:lnTo>
                        <a:pt x="389" y="91"/>
                      </a:lnTo>
                      <a:lnTo>
                        <a:pt x="384" y="100"/>
                      </a:lnTo>
                      <a:lnTo>
                        <a:pt x="378" y="110"/>
                      </a:lnTo>
                      <a:lnTo>
                        <a:pt x="372" y="118"/>
                      </a:lnTo>
                      <a:lnTo>
                        <a:pt x="366" y="127"/>
                      </a:lnTo>
                      <a:lnTo>
                        <a:pt x="359" y="135"/>
                      </a:lnTo>
                      <a:lnTo>
                        <a:pt x="352" y="143"/>
                      </a:lnTo>
                      <a:lnTo>
                        <a:pt x="344" y="151"/>
                      </a:lnTo>
                      <a:lnTo>
                        <a:pt x="328" y="166"/>
                      </a:lnTo>
                      <a:lnTo>
                        <a:pt x="308" y="183"/>
                      </a:lnTo>
                      <a:lnTo>
                        <a:pt x="285" y="203"/>
                      </a:lnTo>
                      <a:lnTo>
                        <a:pt x="258" y="225"/>
                      </a:lnTo>
                      <a:lnTo>
                        <a:pt x="229" y="247"/>
                      </a:lnTo>
                      <a:lnTo>
                        <a:pt x="200" y="270"/>
                      </a:lnTo>
                      <a:lnTo>
                        <a:pt x="170" y="293"/>
                      </a:lnTo>
                      <a:lnTo>
                        <a:pt x="141" y="315"/>
                      </a:lnTo>
                      <a:lnTo>
                        <a:pt x="112" y="337"/>
                      </a:lnTo>
                      <a:lnTo>
                        <a:pt x="85" y="358"/>
                      </a:lnTo>
                      <a:lnTo>
                        <a:pt x="61" y="377"/>
                      </a:lnTo>
                      <a:lnTo>
                        <a:pt x="39" y="394"/>
                      </a:lnTo>
                      <a:lnTo>
                        <a:pt x="22" y="409"/>
                      </a:lnTo>
                      <a:lnTo>
                        <a:pt x="9" y="421"/>
                      </a:lnTo>
                      <a:lnTo>
                        <a:pt x="1" y="429"/>
                      </a:lnTo>
                      <a:lnTo>
                        <a:pt x="0" y="433"/>
                      </a:lnTo>
                      <a:lnTo>
                        <a:pt x="8" y="436"/>
                      </a:lnTo>
                      <a:lnTo>
                        <a:pt x="21" y="435"/>
                      </a:lnTo>
                      <a:lnTo>
                        <a:pt x="38" y="430"/>
                      </a:lnTo>
                      <a:lnTo>
                        <a:pt x="58" y="423"/>
                      </a:lnTo>
                      <a:lnTo>
                        <a:pt x="77" y="416"/>
                      </a:lnTo>
                      <a:lnTo>
                        <a:pt x="96" y="408"/>
                      </a:lnTo>
                      <a:lnTo>
                        <a:pt x="109" y="401"/>
                      </a:lnTo>
                      <a:lnTo>
                        <a:pt x="118" y="397"/>
                      </a:lnTo>
                      <a:lnTo>
                        <a:pt x="141" y="385"/>
                      </a:lnTo>
                      <a:lnTo>
                        <a:pt x="165" y="372"/>
                      </a:lnTo>
                      <a:lnTo>
                        <a:pt x="189" y="360"/>
                      </a:lnTo>
                      <a:lnTo>
                        <a:pt x="213" y="346"/>
                      </a:lnTo>
                      <a:lnTo>
                        <a:pt x="237" y="331"/>
                      </a:lnTo>
                      <a:lnTo>
                        <a:pt x="261" y="316"/>
                      </a:lnTo>
                      <a:lnTo>
                        <a:pt x="285" y="301"/>
                      </a:lnTo>
                      <a:lnTo>
                        <a:pt x="309" y="284"/>
                      </a:lnTo>
                      <a:lnTo>
                        <a:pt x="331" y="266"/>
                      </a:lnTo>
                      <a:lnTo>
                        <a:pt x="352" y="249"/>
                      </a:lnTo>
                      <a:lnTo>
                        <a:pt x="373" y="229"/>
                      </a:lnTo>
                      <a:lnTo>
                        <a:pt x="393" y="210"/>
                      </a:lnTo>
                      <a:lnTo>
                        <a:pt x="410" y="189"/>
                      </a:lnTo>
                      <a:lnTo>
                        <a:pt x="426" y="168"/>
                      </a:lnTo>
                      <a:lnTo>
                        <a:pt x="441" y="145"/>
                      </a:lnTo>
                      <a:lnTo>
                        <a:pt x="454" y="122"/>
                      </a:lnTo>
                      <a:lnTo>
                        <a:pt x="513" y="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" name="Freeform 27"/>
                <p:cNvSpPr>
                  <a:spLocks/>
                </p:cNvSpPr>
                <p:nvPr/>
              </p:nvSpPr>
              <p:spPr bwMode="auto">
                <a:xfrm rot="712586">
                  <a:off x="2564" y="1591"/>
                  <a:ext cx="236" cy="229"/>
                </a:xfrm>
                <a:custGeom>
                  <a:avLst/>
                  <a:gdLst/>
                  <a:ahLst/>
                  <a:cxnLst>
                    <a:cxn ang="0">
                      <a:pos x="405" y="40"/>
                    </a:cxn>
                    <a:cxn ang="0">
                      <a:pos x="368" y="104"/>
                    </a:cxn>
                    <a:cxn ang="0">
                      <a:pos x="330" y="161"/>
                    </a:cxn>
                    <a:cxn ang="0">
                      <a:pos x="287" y="219"/>
                    </a:cxn>
                    <a:cxn ang="0">
                      <a:pos x="257" y="252"/>
                    </a:cxn>
                    <a:cxn ang="0">
                      <a:pos x="233" y="271"/>
                    </a:cxn>
                    <a:cxn ang="0">
                      <a:pos x="195" y="300"/>
                    </a:cxn>
                    <a:cxn ang="0">
                      <a:pos x="148" y="334"/>
                    </a:cxn>
                    <a:cxn ang="0">
                      <a:pos x="99" y="371"/>
                    </a:cxn>
                    <a:cxn ang="0">
                      <a:pos x="54" y="407"/>
                    </a:cxn>
                    <a:cxn ang="0">
                      <a:pos x="19" y="436"/>
                    </a:cxn>
                    <a:cxn ang="0">
                      <a:pos x="1" y="454"/>
                    </a:cxn>
                    <a:cxn ang="0">
                      <a:pos x="3" y="458"/>
                    </a:cxn>
                    <a:cxn ang="0">
                      <a:pos x="23" y="451"/>
                    </a:cxn>
                    <a:cxn ang="0">
                      <a:pos x="53" y="434"/>
                    </a:cxn>
                    <a:cxn ang="0">
                      <a:pos x="90" y="414"/>
                    </a:cxn>
                    <a:cxn ang="0">
                      <a:pos x="129" y="391"/>
                    </a:cxn>
                    <a:cxn ang="0">
                      <a:pos x="166" y="369"/>
                    </a:cxn>
                    <a:cxn ang="0">
                      <a:pos x="196" y="350"/>
                    </a:cxn>
                    <a:cxn ang="0">
                      <a:pos x="215" y="338"/>
                    </a:cxn>
                    <a:cxn ang="0">
                      <a:pos x="235" y="320"/>
                    </a:cxn>
                    <a:cxn ang="0">
                      <a:pos x="272" y="292"/>
                    </a:cxn>
                    <a:cxn ang="0">
                      <a:pos x="312" y="262"/>
                    </a:cxn>
                    <a:cxn ang="0">
                      <a:pos x="352" y="232"/>
                    </a:cxn>
                    <a:cxn ang="0">
                      <a:pos x="390" y="198"/>
                    </a:cxn>
                    <a:cxn ang="0">
                      <a:pos x="424" y="164"/>
                    </a:cxn>
                    <a:cxn ang="0">
                      <a:pos x="450" y="126"/>
                    </a:cxn>
                    <a:cxn ang="0">
                      <a:pos x="466" y="85"/>
                    </a:cxn>
                    <a:cxn ang="0">
                      <a:pos x="470" y="60"/>
                    </a:cxn>
                    <a:cxn ang="0">
                      <a:pos x="463" y="42"/>
                    </a:cxn>
                    <a:cxn ang="0">
                      <a:pos x="450" y="20"/>
                    </a:cxn>
                    <a:cxn ang="0">
                      <a:pos x="440" y="4"/>
                    </a:cxn>
                    <a:cxn ang="0">
                      <a:pos x="433" y="0"/>
                    </a:cxn>
                    <a:cxn ang="0">
                      <a:pos x="427" y="2"/>
                    </a:cxn>
                    <a:cxn ang="0">
                      <a:pos x="425" y="6"/>
                    </a:cxn>
                  </a:cxnLst>
                  <a:rect l="0" t="0" r="r" b="b"/>
                  <a:pathLst>
                    <a:path w="471" h="458">
                      <a:moveTo>
                        <a:pt x="425" y="6"/>
                      </a:moveTo>
                      <a:lnTo>
                        <a:pt x="405" y="40"/>
                      </a:lnTo>
                      <a:lnTo>
                        <a:pt x="386" y="73"/>
                      </a:lnTo>
                      <a:lnTo>
                        <a:pt x="368" y="104"/>
                      </a:lnTo>
                      <a:lnTo>
                        <a:pt x="350" y="133"/>
                      </a:lnTo>
                      <a:lnTo>
                        <a:pt x="330" y="161"/>
                      </a:lnTo>
                      <a:lnTo>
                        <a:pt x="310" y="189"/>
                      </a:lnTo>
                      <a:lnTo>
                        <a:pt x="287" y="219"/>
                      </a:lnTo>
                      <a:lnTo>
                        <a:pt x="261" y="249"/>
                      </a:lnTo>
                      <a:lnTo>
                        <a:pt x="257" y="252"/>
                      </a:lnTo>
                      <a:lnTo>
                        <a:pt x="248" y="260"/>
                      </a:lnTo>
                      <a:lnTo>
                        <a:pt x="233" y="271"/>
                      </a:lnTo>
                      <a:lnTo>
                        <a:pt x="215" y="284"/>
                      </a:lnTo>
                      <a:lnTo>
                        <a:pt x="195" y="300"/>
                      </a:lnTo>
                      <a:lnTo>
                        <a:pt x="173" y="316"/>
                      </a:lnTo>
                      <a:lnTo>
                        <a:pt x="148" y="334"/>
                      </a:lnTo>
                      <a:lnTo>
                        <a:pt x="124" y="353"/>
                      </a:lnTo>
                      <a:lnTo>
                        <a:pt x="99" y="371"/>
                      </a:lnTo>
                      <a:lnTo>
                        <a:pt x="76" y="390"/>
                      </a:lnTo>
                      <a:lnTo>
                        <a:pt x="54" y="407"/>
                      </a:lnTo>
                      <a:lnTo>
                        <a:pt x="36" y="422"/>
                      </a:lnTo>
                      <a:lnTo>
                        <a:pt x="19" y="436"/>
                      </a:lnTo>
                      <a:lnTo>
                        <a:pt x="8" y="446"/>
                      </a:lnTo>
                      <a:lnTo>
                        <a:pt x="1" y="454"/>
                      </a:lnTo>
                      <a:lnTo>
                        <a:pt x="0" y="458"/>
                      </a:lnTo>
                      <a:lnTo>
                        <a:pt x="3" y="458"/>
                      </a:lnTo>
                      <a:lnTo>
                        <a:pt x="11" y="455"/>
                      </a:lnTo>
                      <a:lnTo>
                        <a:pt x="23" y="451"/>
                      </a:lnTo>
                      <a:lnTo>
                        <a:pt x="37" y="444"/>
                      </a:lnTo>
                      <a:lnTo>
                        <a:pt x="53" y="434"/>
                      </a:lnTo>
                      <a:lnTo>
                        <a:pt x="71" y="425"/>
                      </a:lnTo>
                      <a:lnTo>
                        <a:pt x="90" y="414"/>
                      </a:lnTo>
                      <a:lnTo>
                        <a:pt x="109" y="402"/>
                      </a:lnTo>
                      <a:lnTo>
                        <a:pt x="129" y="391"/>
                      </a:lnTo>
                      <a:lnTo>
                        <a:pt x="147" y="379"/>
                      </a:lnTo>
                      <a:lnTo>
                        <a:pt x="166" y="369"/>
                      </a:lnTo>
                      <a:lnTo>
                        <a:pt x="182" y="358"/>
                      </a:lnTo>
                      <a:lnTo>
                        <a:pt x="196" y="350"/>
                      </a:lnTo>
                      <a:lnTo>
                        <a:pt x="207" y="342"/>
                      </a:lnTo>
                      <a:lnTo>
                        <a:pt x="215" y="338"/>
                      </a:lnTo>
                      <a:lnTo>
                        <a:pt x="219" y="334"/>
                      </a:lnTo>
                      <a:lnTo>
                        <a:pt x="235" y="320"/>
                      </a:lnTo>
                      <a:lnTo>
                        <a:pt x="253" y="305"/>
                      </a:lnTo>
                      <a:lnTo>
                        <a:pt x="272" y="292"/>
                      </a:lnTo>
                      <a:lnTo>
                        <a:pt x="291" y="277"/>
                      </a:lnTo>
                      <a:lnTo>
                        <a:pt x="312" y="262"/>
                      </a:lnTo>
                      <a:lnTo>
                        <a:pt x="332" y="247"/>
                      </a:lnTo>
                      <a:lnTo>
                        <a:pt x="352" y="232"/>
                      </a:lnTo>
                      <a:lnTo>
                        <a:pt x="371" y="216"/>
                      </a:lnTo>
                      <a:lnTo>
                        <a:pt x="390" y="198"/>
                      </a:lnTo>
                      <a:lnTo>
                        <a:pt x="408" y="181"/>
                      </a:lnTo>
                      <a:lnTo>
                        <a:pt x="424" y="164"/>
                      </a:lnTo>
                      <a:lnTo>
                        <a:pt x="438" y="145"/>
                      </a:lnTo>
                      <a:lnTo>
                        <a:pt x="450" y="126"/>
                      </a:lnTo>
                      <a:lnTo>
                        <a:pt x="459" y="106"/>
                      </a:lnTo>
                      <a:lnTo>
                        <a:pt x="466" y="85"/>
                      </a:lnTo>
                      <a:lnTo>
                        <a:pt x="471" y="63"/>
                      </a:lnTo>
                      <a:lnTo>
                        <a:pt x="470" y="60"/>
                      </a:lnTo>
                      <a:lnTo>
                        <a:pt x="468" y="52"/>
                      </a:lnTo>
                      <a:lnTo>
                        <a:pt x="463" y="42"/>
                      </a:lnTo>
                      <a:lnTo>
                        <a:pt x="457" y="31"/>
                      </a:lnTo>
                      <a:lnTo>
                        <a:pt x="450" y="20"/>
                      </a:lnTo>
                      <a:lnTo>
                        <a:pt x="446" y="10"/>
                      </a:lnTo>
                      <a:lnTo>
                        <a:pt x="440" y="4"/>
                      </a:lnTo>
                      <a:lnTo>
                        <a:pt x="438" y="0"/>
                      </a:lnTo>
                      <a:lnTo>
                        <a:pt x="433" y="0"/>
                      </a:lnTo>
                      <a:lnTo>
                        <a:pt x="429" y="1"/>
                      </a:lnTo>
                      <a:lnTo>
                        <a:pt x="427" y="2"/>
                      </a:lnTo>
                      <a:lnTo>
                        <a:pt x="425" y="6"/>
                      </a:lnTo>
                      <a:lnTo>
                        <a:pt x="425" y="6"/>
                      </a:lnTo>
                      <a:close/>
                    </a:path>
                  </a:pathLst>
                </a:custGeom>
                <a:solidFill>
                  <a:srgbClr val="FFFF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" name="Freeform 28"/>
                <p:cNvSpPr>
                  <a:spLocks/>
                </p:cNvSpPr>
                <p:nvPr/>
              </p:nvSpPr>
              <p:spPr bwMode="auto">
                <a:xfrm rot="712586">
                  <a:off x="2403" y="1584"/>
                  <a:ext cx="944" cy="1145"/>
                </a:xfrm>
                <a:custGeom>
                  <a:avLst/>
                  <a:gdLst/>
                  <a:ahLst/>
                  <a:cxnLst>
                    <a:cxn ang="0">
                      <a:pos x="1529" y="1633"/>
                    </a:cxn>
                    <a:cxn ang="0">
                      <a:pos x="1058" y="1039"/>
                    </a:cxn>
                    <a:cxn ang="0">
                      <a:pos x="684" y="554"/>
                    </a:cxn>
                    <a:cxn ang="0">
                      <a:pos x="616" y="247"/>
                    </a:cxn>
                    <a:cxn ang="0">
                      <a:pos x="614" y="63"/>
                    </a:cxn>
                    <a:cxn ang="0">
                      <a:pos x="518" y="2"/>
                    </a:cxn>
                    <a:cxn ang="0">
                      <a:pos x="352" y="41"/>
                    </a:cxn>
                    <a:cxn ang="0">
                      <a:pos x="183" y="144"/>
                    </a:cxn>
                    <a:cxn ang="0">
                      <a:pos x="109" y="346"/>
                    </a:cxn>
                    <a:cxn ang="0">
                      <a:pos x="289" y="156"/>
                    </a:cxn>
                    <a:cxn ang="0">
                      <a:pos x="471" y="61"/>
                    </a:cxn>
                    <a:cxn ang="0">
                      <a:pos x="546" y="108"/>
                    </a:cxn>
                    <a:cxn ang="0">
                      <a:pos x="360" y="287"/>
                    </a:cxn>
                    <a:cxn ang="0">
                      <a:pos x="121" y="444"/>
                    </a:cxn>
                    <a:cxn ang="0">
                      <a:pos x="92" y="387"/>
                    </a:cxn>
                    <a:cxn ang="0">
                      <a:pos x="117" y="515"/>
                    </a:cxn>
                    <a:cxn ang="0">
                      <a:pos x="200" y="470"/>
                    </a:cxn>
                    <a:cxn ang="0">
                      <a:pos x="377" y="347"/>
                    </a:cxn>
                    <a:cxn ang="0">
                      <a:pos x="533" y="197"/>
                    </a:cxn>
                    <a:cxn ang="0">
                      <a:pos x="563" y="226"/>
                    </a:cxn>
                    <a:cxn ang="0">
                      <a:pos x="365" y="419"/>
                    </a:cxn>
                    <a:cxn ang="0">
                      <a:pos x="136" y="539"/>
                    </a:cxn>
                    <a:cxn ang="0">
                      <a:pos x="226" y="581"/>
                    </a:cxn>
                    <a:cxn ang="0">
                      <a:pos x="374" y="630"/>
                    </a:cxn>
                    <a:cxn ang="0">
                      <a:pos x="492" y="729"/>
                    </a:cxn>
                    <a:cxn ang="0">
                      <a:pos x="603" y="765"/>
                    </a:cxn>
                    <a:cxn ang="0">
                      <a:pos x="633" y="733"/>
                    </a:cxn>
                    <a:cxn ang="0">
                      <a:pos x="608" y="719"/>
                    </a:cxn>
                    <a:cxn ang="0">
                      <a:pos x="539" y="687"/>
                    </a:cxn>
                    <a:cxn ang="0">
                      <a:pos x="578" y="666"/>
                    </a:cxn>
                    <a:cxn ang="0">
                      <a:pos x="540" y="650"/>
                    </a:cxn>
                    <a:cxn ang="0">
                      <a:pos x="470" y="619"/>
                    </a:cxn>
                    <a:cxn ang="0">
                      <a:pos x="518" y="602"/>
                    </a:cxn>
                    <a:cxn ang="0">
                      <a:pos x="465" y="587"/>
                    </a:cxn>
                    <a:cxn ang="0">
                      <a:pos x="381" y="553"/>
                    </a:cxn>
                    <a:cxn ang="0">
                      <a:pos x="375" y="500"/>
                    </a:cxn>
                    <a:cxn ang="0">
                      <a:pos x="541" y="356"/>
                    </a:cxn>
                    <a:cxn ang="0">
                      <a:pos x="565" y="498"/>
                    </a:cxn>
                    <a:cxn ang="0">
                      <a:pos x="564" y="569"/>
                    </a:cxn>
                    <a:cxn ang="0">
                      <a:pos x="602" y="621"/>
                    </a:cxn>
                    <a:cxn ang="0">
                      <a:pos x="623" y="620"/>
                    </a:cxn>
                    <a:cxn ang="0">
                      <a:pos x="655" y="713"/>
                    </a:cxn>
                    <a:cxn ang="0">
                      <a:pos x="684" y="669"/>
                    </a:cxn>
                    <a:cxn ang="0">
                      <a:pos x="830" y="847"/>
                    </a:cxn>
                    <a:cxn ang="0">
                      <a:pos x="1050" y="1119"/>
                    </a:cxn>
                    <a:cxn ang="0">
                      <a:pos x="1330" y="1473"/>
                    </a:cxn>
                    <a:cxn ang="0">
                      <a:pos x="1604" y="1831"/>
                    </a:cxn>
                    <a:cxn ang="0">
                      <a:pos x="1608" y="2022"/>
                    </a:cxn>
                    <a:cxn ang="0">
                      <a:pos x="1331" y="1719"/>
                    </a:cxn>
                    <a:cxn ang="0">
                      <a:pos x="1049" y="1356"/>
                    </a:cxn>
                    <a:cxn ang="0">
                      <a:pos x="772" y="994"/>
                    </a:cxn>
                    <a:cxn ang="0">
                      <a:pos x="641" y="816"/>
                    </a:cxn>
                    <a:cxn ang="0">
                      <a:pos x="715" y="1030"/>
                    </a:cxn>
                    <a:cxn ang="0">
                      <a:pos x="1122" y="1569"/>
                    </a:cxn>
                    <a:cxn ang="0">
                      <a:pos x="1494" y="2040"/>
                    </a:cxn>
                    <a:cxn ang="0">
                      <a:pos x="1675" y="2110"/>
                    </a:cxn>
                    <a:cxn ang="0">
                      <a:pos x="1673" y="2030"/>
                    </a:cxn>
                    <a:cxn ang="0">
                      <a:pos x="1813" y="2207"/>
                    </a:cxn>
                    <a:cxn ang="0">
                      <a:pos x="1633" y="2171"/>
                    </a:cxn>
                    <a:cxn ang="0">
                      <a:pos x="1855" y="2279"/>
                    </a:cxn>
                    <a:cxn ang="0">
                      <a:pos x="1817" y="2004"/>
                    </a:cxn>
                  </a:cxnLst>
                  <a:rect l="0" t="0" r="r" b="b"/>
                  <a:pathLst>
                    <a:path w="1888" h="2291">
                      <a:moveTo>
                        <a:pt x="1814" y="1991"/>
                      </a:moveTo>
                      <a:lnTo>
                        <a:pt x="1798" y="1970"/>
                      </a:lnTo>
                      <a:lnTo>
                        <a:pt x="1778" y="1946"/>
                      </a:lnTo>
                      <a:lnTo>
                        <a:pt x="1756" y="1917"/>
                      </a:lnTo>
                      <a:lnTo>
                        <a:pt x="1730" y="1885"/>
                      </a:lnTo>
                      <a:lnTo>
                        <a:pt x="1702" y="1849"/>
                      </a:lnTo>
                      <a:lnTo>
                        <a:pt x="1672" y="1811"/>
                      </a:lnTo>
                      <a:lnTo>
                        <a:pt x="1639" y="1770"/>
                      </a:lnTo>
                      <a:lnTo>
                        <a:pt x="1604" y="1727"/>
                      </a:lnTo>
                      <a:lnTo>
                        <a:pt x="1567" y="1681"/>
                      </a:lnTo>
                      <a:lnTo>
                        <a:pt x="1529" y="1633"/>
                      </a:lnTo>
                      <a:lnTo>
                        <a:pt x="1489" y="1583"/>
                      </a:lnTo>
                      <a:lnTo>
                        <a:pt x="1449" y="1531"/>
                      </a:lnTo>
                      <a:lnTo>
                        <a:pt x="1406" y="1478"/>
                      </a:lnTo>
                      <a:lnTo>
                        <a:pt x="1364" y="1425"/>
                      </a:lnTo>
                      <a:lnTo>
                        <a:pt x="1321" y="1370"/>
                      </a:lnTo>
                      <a:lnTo>
                        <a:pt x="1277" y="1315"/>
                      </a:lnTo>
                      <a:lnTo>
                        <a:pt x="1232" y="1259"/>
                      </a:lnTo>
                      <a:lnTo>
                        <a:pt x="1189" y="1204"/>
                      </a:lnTo>
                      <a:lnTo>
                        <a:pt x="1145" y="1149"/>
                      </a:lnTo>
                      <a:lnTo>
                        <a:pt x="1101" y="1094"/>
                      </a:lnTo>
                      <a:lnTo>
                        <a:pt x="1058" y="1039"/>
                      </a:lnTo>
                      <a:lnTo>
                        <a:pt x="1016" y="985"/>
                      </a:lnTo>
                      <a:lnTo>
                        <a:pt x="975" y="933"/>
                      </a:lnTo>
                      <a:lnTo>
                        <a:pt x="935" y="883"/>
                      </a:lnTo>
                      <a:lnTo>
                        <a:pt x="897" y="833"/>
                      </a:lnTo>
                      <a:lnTo>
                        <a:pt x="860" y="786"/>
                      </a:lnTo>
                      <a:lnTo>
                        <a:pt x="825" y="740"/>
                      </a:lnTo>
                      <a:lnTo>
                        <a:pt x="792" y="697"/>
                      </a:lnTo>
                      <a:lnTo>
                        <a:pt x="761" y="657"/>
                      </a:lnTo>
                      <a:lnTo>
                        <a:pt x="732" y="620"/>
                      </a:lnTo>
                      <a:lnTo>
                        <a:pt x="707" y="585"/>
                      </a:lnTo>
                      <a:lnTo>
                        <a:pt x="684" y="554"/>
                      </a:lnTo>
                      <a:lnTo>
                        <a:pt x="669" y="529"/>
                      </a:lnTo>
                      <a:lnTo>
                        <a:pt x="654" y="495"/>
                      </a:lnTo>
                      <a:lnTo>
                        <a:pt x="641" y="459"/>
                      </a:lnTo>
                      <a:lnTo>
                        <a:pt x="629" y="419"/>
                      </a:lnTo>
                      <a:lnTo>
                        <a:pt x="618" y="379"/>
                      </a:lnTo>
                      <a:lnTo>
                        <a:pt x="609" y="341"/>
                      </a:lnTo>
                      <a:lnTo>
                        <a:pt x="602" y="307"/>
                      </a:lnTo>
                      <a:lnTo>
                        <a:pt x="598" y="278"/>
                      </a:lnTo>
                      <a:lnTo>
                        <a:pt x="605" y="267"/>
                      </a:lnTo>
                      <a:lnTo>
                        <a:pt x="610" y="257"/>
                      </a:lnTo>
                      <a:lnTo>
                        <a:pt x="616" y="247"/>
                      </a:lnTo>
                      <a:lnTo>
                        <a:pt x="622" y="235"/>
                      </a:lnTo>
                      <a:lnTo>
                        <a:pt x="628" y="225"/>
                      </a:lnTo>
                      <a:lnTo>
                        <a:pt x="632" y="213"/>
                      </a:lnTo>
                      <a:lnTo>
                        <a:pt x="637" y="203"/>
                      </a:lnTo>
                      <a:lnTo>
                        <a:pt x="641" y="191"/>
                      </a:lnTo>
                      <a:lnTo>
                        <a:pt x="641" y="174"/>
                      </a:lnTo>
                      <a:lnTo>
                        <a:pt x="638" y="152"/>
                      </a:lnTo>
                      <a:lnTo>
                        <a:pt x="632" y="129"/>
                      </a:lnTo>
                      <a:lnTo>
                        <a:pt x="626" y="105"/>
                      </a:lnTo>
                      <a:lnTo>
                        <a:pt x="620" y="82"/>
                      </a:lnTo>
                      <a:lnTo>
                        <a:pt x="614" y="63"/>
                      </a:lnTo>
                      <a:lnTo>
                        <a:pt x="609" y="51"/>
                      </a:lnTo>
                      <a:lnTo>
                        <a:pt x="608" y="46"/>
                      </a:lnTo>
                      <a:lnTo>
                        <a:pt x="605" y="43"/>
                      </a:lnTo>
                      <a:lnTo>
                        <a:pt x="595" y="37"/>
                      </a:lnTo>
                      <a:lnTo>
                        <a:pt x="584" y="29"/>
                      </a:lnTo>
                      <a:lnTo>
                        <a:pt x="570" y="21"/>
                      </a:lnTo>
                      <a:lnTo>
                        <a:pt x="556" y="13"/>
                      </a:lnTo>
                      <a:lnTo>
                        <a:pt x="544" y="7"/>
                      </a:lnTo>
                      <a:lnTo>
                        <a:pt x="535" y="2"/>
                      </a:lnTo>
                      <a:lnTo>
                        <a:pt x="532" y="0"/>
                      </a:lnTo>
                      <a:lnTo>
                        <a:pt x="518" y="2"/>
                      </a:lnTo>
                      <a:lnTo>
                        <a:pt x="506" y="3"/>
                      </a:lnTo>
                      <a:lnTo>
                        <a:pt x="492" y="5"/>
                      </a:lnTo>
                      <a:lnTo>
                        <a:pt x="478" y="6"/>
                      </a:lnTo>
                      <a:lnTo>
                        <a:pt x="465" y="7"/>
                      </a:lnTo>
                      <a:lnTo>
                        <a:pt x="451" y="8"/>
                      </a:lnTo>
                      <a:lnTo>
                        <a:pt x="439" y="12"/>
                      </a:lnTo>
                      <a:lnTo>
                        <a:pt x="426" y="15"/>
                      </a:lnTo>
                      <a:lnTo>
                        <a:pt x="406" y="21"/>
                      </a:lnTo>
                      <a:lnTo>
                        <a:pt x="388" y="28"/>
                      </a:lnTo>
                      <a:lnTo>
                        <a:pt x="371" y="35"/>
                      </a:lnTo>
                      <a:lnTo>
                        <a:pt x="352" y="41"/>
                      </a:lnTo>
                      <a:lnTo>
                        <a:pt x="335" y="48"/>
                      </a:lnTo>
                      <a:lnTo>
                        <a:pt x="318" y="56"/>
                      </a:lnTo>
                      <a:lnTo>
                        <a:pt x="302" y="63"/>
                      </a:lnTo>
                      <a:lnTo>
                        <a:pt x="286" y="71"/>
                      </a:lnTo>
                      <a:lnTo>
                        <a:pt x="269" y="81"/>
                      </a:lnTo>
                      <a:lnTo>
                        <a:pt x="254" y="90"/>
                      </a:lnTo>
                      <a:lnTo>
                        <a:pt x="239" y="99"/>
                      </a:lnTo>
                      <a:lnTo>
                        <a:pt x="225" y="109"/>
                      </a:lnTo>
                      <a:lnTo>
                        <a:pt x="211" y="120"/>
                      </a:lnTo>
                      <a:lnTo>
                        <a:pt x="197" y="131"/>
                      </a:lnTo>
                      <a:lnTo>
                        <a:pt x="183" y="144"/>
                      </a:lnTo>
                      <a:lnTo>
                        <a:pt x="170" y="157"/>
                      </a:lnTo>
                      <a:lnTo>
                        <a:pt x="150" y="179"/>
                      </a:lnTo>
                      <a:lnTo>
                        <a:pt x="130" y="202"/>
                      </a:lnTo>
                      <a:lnTo>
                        <a:pt x="109" y="227"/>
                      </a:lnTo>
                      <a:lnTo>
                        <a:pt x="91" y="254"/>
                      </a:lnTo>
                      <a:lnTo>
                        <a:pt x="72" y="281"/>
                      </a:lnTo>
                      <a:lnTo>
                        <a:pt x="56" y="309"/>
                      </a:lnTo>
                      <a:lnTo>
                        <a:pt x="40" y="339"/>
                      </a:lnTo>
                      <a:lnTo>
                        <a:pt x="28" y="369"/>
                      </a:lnTo>
                      <a:lnTo>
                        <a:pt x="98" y="369"/>
                      </a:lnTo>
                      <a:lnTo>
                        <a:pt x="109" y="346"/>
                      </a:lnTo>
                      <a:lnTo>
                        <a:pt x="122" y="325"/>
                      </a:lnTo>
                      <a:lnTo>
                        <a:pt x="137" y="303"/>
                      </a:lnTo>
                      <a:lnTo>
                        <a:pt x="153" y="283"/>
                      </a:lnTo>
                      <a:lnTo>
                        <a:pt x="169" y="264"/>
                      </a:lnTo>
                      <a:lnTo>
                        <a:pt x="187" y="244"/>
                      </a:lnTo>
                      <a:lnTo>
                        <a:pt x="205" y="225"/>
                      </a:lnTo>
                      <a:lnTo>
                        <a:pt x="222" y="206"/>
                      </a:lnTo>
                      <a:lnTo>
                        <a:pt x="236" y="194"/>
                      </a:lnTo>
                      <a:lnTo>
                        <a:pt x="252" y="181"/>
                      </a:lnTo>
                      <a:lnTo>
                        <a:pt x="269" y="168"/>
                      </a:lnTo>
                      <a:lnTo>
                        <a:pt x="289" y="156"/>
                      </a:lnTo>
                      <a:lnTo>
                        <a:pt x="310" y="144"/>
                      </a:lnTo>
                      <a:lnTo>
                        <a:pt x="330" y="133"/>
                      </a:lnTo>
                      <a:lnTo>
                        <a:pt x="352" y="121"/>
                      </a:lnTo>
                      <a:lnTo>
                        <a:pt x="373" y="111"/>
                      </a:lnTo>
                      <a:lnTo>
                        <a:pt x="393" y="101"/>
                      </a:lnTo>
                      <a:lnTo>
                        <a:pt x="412" y="92"/>
                      </a:lnTo>
                      <a:lnTo>
                        <a:pt x="430" y="84"/>
                      </a:lnTo>
                      <a:lnTo>
                        <a:pt x="444" y="76"/>
                      </a:lnTo>
                      <a:lnTo>
                        <a:pt x="456" y="70"/>
                      </a:lnTo>
                      <a:lnTo>
                        <a:pt x="466" y="65"/>
                      </a:lnTo>
                      <a:lnTo>
                        <a:pt x="471" y="61"/>
                      </a:lnTo>
                      <a:lnTo>
                        <a:pt x="473" y="58"/>
                      </a:lnTo>
                      <a:lnTo>
                        <a:pt x="483" y="58"/>
                      </a:lnTo>
                      <a:lnTo>
                        <a:pt x="495" y="58"/>
                      </a:lnTo>
                      <a:lnTo>
                        <a:pt x="510" y="60"/>
                      </a:lnTo>
                      <a:lnTo>
                        <a:pt x="525" y="62"/>
                      </a:lnTo>
                      <a:lnTo>
                        <a:pt x="540" y="66"/>
                      </a:lnTo>
                      <a:lnTo>
                        <a:pt x="552" y="68"/>
                      </a:lnTo>
                      <a:lnTo>
                        <a:pt x="560" y="69"/>
                      </a:lnTo>
                      <a:lnTo>
                        <a:pt x="563" y="70"/>
                      </a:lnTo>
                      <a:lnTo>
                        <a:pt x="556" y="90"/>
                      </a:lnTo>
                      <a:lnTo>
                        <a:pt x="546" y="108"/>
                      </a:lnTo>
                      <a:lnTo>
                        <a:pt x="533" y="126"/>
                      </a:lnTo>
                      <a:lnTo>
                        <a:pt x="518" y="141"/>
                      </a:lnTo>
                      <a:lnTo>
                        <a:pt x="502" y="156"/>
                      </a:lnTo>
                      <a:lnTo>
                        <a:pt x="486" y="169"/>
                      </a:lnTo>
                      <a:lnTo>
                        <a:pt x="470" y="183"/>
                      </a:lnTo>
                      <a:lnTo>
                        <a:pt x="455" y="197"/>
                      </a:lnTo>
                      <a:lnTo>
                        <a:pt x="436" y="215"/>
                      </a:lnTo>
                      <a:lnTo>
                        <a:pt x="418" y="234"/>
                      </a:lnTo>
                      <a:lnTo>
                        <a:pt x="398" y="252"/>
                      </a:lnTo>
                      <a:lnTo>
                        <a:pt x="380" y="270"/>
                      </a:lnTo>
                      <a:lnTo>
                        <a:pt x="360" y="287"/>
                      </a:lnTo>
                      <a:lnTo>
                        <a:pt x="341" y="303"/>
                      </a:lnTo>
                      <a:lnTo>
                        <a:pt x="320" y="319"/>
                      </a:lnTo>
                      <a:lnTo>
                        <a:pt x="301" y="335"/>
                      </a:lnTo>
                      <a:lnTo>
                        <a:pt x="279" y="350"/>
                      </a:lnTo>
                      <a:lnTo>
                        <a:pt x="258" y="365"/>
                      </a:lnTo>
                      <a:lnTo>
                        <a:pt x="236" y="379"/>
                      </a:lnTo>
                      <a:lnTo>
                        <a:pt x="214" y="393"/>
                      </a:lnTo>
                      <a:lnTo>
                        <a:pt x="191" y="407"/>
                      </a:lnTo>
                      <a:lnTo>
                        <a:pt x="168" y="419"/>
                      </a:lnTo>
                      <a:lnTo>
                        <a:pt x="145" y="432"/>
                      </a:lnTo>
                      <a:lnTo>
                        <a:pt x="121" y="444"/>
                      </a:lnTo>
                      <a:lnTo>
                        <a:pt x="116" y="446"/>
                      </a:lnTo>
                      <a:lnTo>
                        <a:pt x="110" y="447"/>
                      </a:lnTo>
                      <a:lnTo>
                        <a:pt x="106" y="449"/>
                      </a:lnTo>
                      <a:lnTo>
                        <a:pt x="100" y="449"/>
                      </a:lnTo>
                      <a:lnTo>
                        <a:pt x="96" y="451"/>
                      </a:lnTo>
                      <a:lnTo>
                        <a:pt x="90" y="451"/>
                      </a:lnTo>
                      <a:lnTo>
                        <a:pt x="84" y="452"/>
                      </a:lnTo>
                      <a:lnTo>
                        <a:pt x="78" y="452"/>
                      </a:lnTo>
                      <a:lnTo>
                        <a:pt x="81" y="433"/>
                      </a:lnTo>
                      <a:lnTo>
                        <a:pt x="85" y="410"/>
                      </a:lnTo>
                      <a:lnTo>
                        <a:pt x="92" y="387"/>
                      </a:lnTo>
                      <a:lnTo>
                        <a:pt x="98" y="369"/>
                      </a:lnTo>
                      <a:lnTo>
                        <a:pt x="28" y="369"/>
                      </a:lnTo>
                      <a:lnTo>
                        <a:pt x="19" y="395"/>
                      </a:lnTo>
                      <a:lnTo>
                        <a:pt x="10" y="426"/>
                      </a:lnTo>
                      <a:lnTo>
                        <a:pt x="3" y="457"/>
                      </a:lnTo>
                      <a:lnTo>
                        <a:pt x="0" y="484"/>
                      </a:lnTo>
                      <a:lnTo>
                        <a:pt x="39" y="513"/>
                      </a:lnTo>
                      <a:lnTo>
                        <a:pt x="46" y="517"/>
                      </a:lnTo>
                      <a:lnTo>
                        <a:pt x="120" y="517"/>
                      </a:lnTo>
                      <a:lnTo>
                        <a:pt x="119" y="516"/>
                      </a:lnTo>
                      <a:lnTo>
                        <a:pt x="117" y="515"/>
                      </a:lnTo>
                      <a:lnTo>
                        <a:pt x="116" y="514"/>
                      </a:lnTo>
                      <a:lnTo>
                        <a:pt x="115" y="513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3" y="509"/>
                      </a:lnTo>
                      <a:lnTo>
                        <a:pt x="112" y="508"/>
                      </a:lnTo>
                      <a:lnTo>
                        <a:pt x="130" y="502"/>
                      </a:lnTo>
                      <a:lnTo>
                        <a:pt x="148" y="495"/>
                      </a:lnTo>
                      <a:lnTo>
                        <a:pt x="166" y="487"/>
                      </a:lnTo>
                      <a:lnTo>
                        <a:pt x="184" y="479"/>
                      </a:lnTo>
                      <a:lnTo>
                        <a:pt x="200" y="470"/>
                      </a:lnTo>
                      <a:lnTo>
                        <a:pt x="218" y="460"/>
                      </a:lnTo>
                      <a:lnTo>
                        <a:pt x="234" y="449"/>
                      </a:lnTo>
                      <a:lnTo>
                        <a:pt x="251" y="439"/>
                      </a:lnTo>
                      <a:lnTo>
                        <a:pt x="267" y="428"/>
                      </a:lnTo>
                      <a:lnTo>
                        <a:pt x="283" y="417"/>
                      </a:lnTo>
                      <a:lnTo>
                        <a:pt x="298" y="404"/>
                      </a:lnTo>
                      <a:lnTo>
                        <a:pt x="314" y="393"/>
                      </a:lnTo>
                      <a:lnTo>
                        <a:pt x="329" y="381"/>
                      </a:lnTo>
                      <a:lnTo>
                        <a:pt x="345" y="370"/>
                      </a:lnTo>
                      <a:lnTo>
                        <a:pt x="362" y="358"/>
                      </a:lnTo>
                      <a:lnTo>
                        <a:pt x="377" y="347"/>
                      </a:lnTo>
                      <a:lnTo>
                        <a:pt x="393" y="335"/>
                      </a:lnTo>
                      <a:lnTo>
                        <a:pt x="408" y="323"/>
                      </a:lnTo>
                      <a:lnTo>
                        <a:pt x="423" y="310"/>
                      </a:lnTo>
                      <a:lnTo>
                        <a:pt x="438" y="297"/>
                      </a:lnTo>
                      <a:lnTo>
                        <a:pt x="453" y="283"/>
                      </a:lnTo>
                      <a:lnTo>
                        <a:pt x="466" y="270"/>
                      </a:lnTo>
                      <a:lnTo>
                        <a:pt x="480" y="256"/>
                      </a:lnTo>
                      <a:lnTo>
                        <a:pt x="494" y="242"/>
                      </a:lnTo>
                      <a:lnTo>
                        <a:pt x="508" y="227"/>
                      </a:lnTo>
                      <a:lnTo>
                        <a:pt x="521" y="212"/>
                      </a:lnTo>
                      <a:lnTo>
                        <a:pt x="533" y="197"/>
                      </a:lnTo>
                      <a:lnTo>
                        <a:pt x="546" y="182"/>
                      </a:lnTo>
                      <a:lnTo>
                        <a:pt x="559" y="166"/>
                      </a:lnTo>
                      <a:lnTo>
                        <a:pt x="571" y="151"/>
                      </a:lnTo>
                      <a:lnTo>
                        <a:pt x="583" y="135"/>
                      </a:lnTo>
                      <a:lnTo>
                        <a:pt x="594" y="119"/>
                      </a:lnTo>
                      <a:lnTo>
                        <a:pt x="595" y="134"/>
                      </a:lnTo>
                      <a:lnTo>
                        <a:pt x="597" y="151"/>
                      </a:lnTo>
                      <a:lnTo>
                        <a:pt x="595" y="168"/>
                      </a:lnTo>
                      <a:lnTo>
                        <a:pt x="591" y="183"/>
                      </a:lnTo>
                      <a:lnTo>
                        <a:pt x="577" y="205"/>
                      </a:lnTo>
                      <a:lnTo>
                        <a:pt x="563" y="226"/>
                      </a:lnTo>
                      <a:lnTo>
                        <a:pt x="548" y="247"/>
                      </a:lnTo>
                      <a:lnTo>
                        <a:pt x="532" y="266"/>
                      </a:lnTo>
                      <a:lnTo>
                        <a:pt x="516" y="286"/>
                      </a:lnTo>
                      <a:lnTo>
                        <a:pt x="499" y="304"/>
                      </a:lnTo>
                      <a:lnTo>
                        <a:pt x="480" y="321"/>
                      </a:lnTo>
                      <a:lnTo>
                        <a:pt x="463" y="339"/>
                      </a:lnTo>
                      <a:lnTo>
                        <a:pt x="443" y="356"/>
                      </a:lnTo>
                      <a:lnTo>
                        <a:pt x="424" y="372"/>
                      </a:lnTo>
                      <a:lnTo>
                        <a:pt x="404" y="388"/>
                      </a:lnTo>
                      <a:lnTo>
                        <a:pt x="385" y="404"/>
                      </a:lnTo>
                      <a:lnTo>
                        <a:pt x="365" y="419"/>
                      </a:lnTo>
                      <a:lnTo>
                        <a:pt x="344" y="434"/>
                      </a:lnTo>
                      <a:lnTo>
                        <a:pt x="324" y="449"/>
                      </a:lnTo>
                      <a:lnTo>
                        <a:pt x="303" y="464"/>
                      </a:lnTo>
                      <a:lnTo>
                        <a:pt x="284" y="477"/>
                      </a:lnTo>
                      <a:lnTo>
                        <a:pt x="265" y="491"/>
                      </a:lnTo>
                      <a:lnTo>
                        <a:pt x="244" y="504"/>
                      </a:lnTo>
                      <a:lnTo>
                        <a:pt x="225" y="515"/>
                      </a:lnTo>
                      <a:lnTo>
                        <a:pt x="203" y="525"/>
                      </a:lnTo>
                      <a:lnTo>
                        <a:pt x="181" y="534"/>
                      </a:lnTo>
                      <a:lnTo>
                        <a:pt x="159" y="538"/>
                      </a:lnTo>
                      <a:lnTo>
                        <a:pt x="136" y="539"/>
                      </a:lnTo>
                      <a:lnTo>
                        <a:pt x="134" y="536"/>
                      </a:lnTo>
                      <a:lnTo>
                        <a:pt x="129" y="529"/>
                      </a:lnTo>
                      <a:lnTo>
                        <a:pt x="123" y="522"/>
                      </a:lnTo>
                      <a:lnTo>
                        <a:pt x="120" y="517"/>
                      </a:lnTo>
                      <a:lnTo>
                        <a:pt x="46" y="517"/>
                      </a:lnTo>
                      <a:lnTo>
                        <a:pt x="167" y="607"/>
                      </a:lnTo>
                      <a:lnTo>
                        <a:pt x="177" y="604"/>
                      </a:lnTo>
                      <a:lnTo>
                        <a:pt x="189" y="598"/>
                      </a:lnTo>
                      <a:lnTo>
                        <a:pt x="201" y="592"/>
                      </a:lnTo>
                      <a:lnTo>
                        <a:pt x="213" y="587"/>
                      </a:lnTo>
                      <a:lnTo>
                        <a:pt x="226" y="581"/>
                      </a:lnTo>
                      <a:lnTo>
                        <a:pt x="237" y="575"/>
                      </a:lnTo>
                      <a:lnTo>
                        <a:pt x="249" y="569"/>
                      </a:lnTo>
                      <a:lnTo>
                        <a:pt x="258" y="565"/>
                      </a:lnTo>
                      <a:lnTo>
                        <a:pt x="268" y="568"/>
                      </a:lnTo>
                      <a:lnTo>
                        <a:pt x="280" y="574"/>
                      </a:lnTo>
                      <a:lnTo>
                        <a:pt x="294" y="581"/>
                      </a:lnTo>
                      <a:lnTo>
                        <a:pt x="309" y="589"/>
                      </a:lnTo>
                      <a:lnTo>
                        <a:pt x="324" y="598"/>
                      </a:lnTo>
                      <a:lnTo>
                        <a:pt x="340" y="608"/>
                      </a:lnTo>
                      <a:lnTo>
                        <a:pt x="357" y="619"/>
                      </a:lnTo>
                      <a:lnTo>
                        <a:pt x="374" y="630"/>
                      </a:lnTo>
                      <a:lnTo>
                        <a:pt x="390" y="642"/>
                      </a:lnTo>
                      <a:lnTo>
                        <a:pt x="406" y="652"/>
                      </a:lnTo>
                      <a:lnTo>
                        <a:pt x="423" y="664"/>
                      </a:lnTo>
                      <a:lnTo>
                        <a:pt x="436" y="675"/>
                      </a:lnTo>
                      <a:lnTo>
                        <a:pt x="450" y="686"/>
                      </a:lnTo>
                      <a:lnTo>
                        <a:pt x="462" y="696"/>
                      </a:lnTo>
                      <a:lnTo>
                        <a:pt x="471" y="705"/>
                      </a:lnTo>
                      <a:lnTo>
                        <a:pt x="479" y="713"/>
                      </a:lnTo>
                      <a:lnTo>
                        <a:pt x="481" y="716"/>
                      </a:lnTo>
                      <a:lnTo>
                        <a:pt x="485" y="721"/>
                      </a:lnTo>
                      <a:lnTo>
                        <a:pt x="492" y="729"/>
                      </a:lnTo>
                      <a:lnTo>
                        <a:pt x="500" y="741"/>
                      </a:lnTo>
                      <a:lnTo>
                        <a:pt x="510" y="755"/>
                      </a:lnTo>
                      <a:lnTo>
                        <a:pt x="521" y="770"/>
                      </a:lnTo>
                      <a:lnTo>
                        <a:pt x="533" y="787"/>
                      </a:lnTo>
                      <a:lnTo>
                        <a:pt x="547" y="805"/>
                      </a:lnTo>
                      <a:lnTo>
                        <a:pt x="635" y="805"/>
                      </a:lnTo>
                      <a:lnTo>
                        <a:pt x="629" y="797"/>
                      </a:lnTo>
                      <a:lnTo>
                        <a:pt x="623" y="789"/>
                      </a:lnTo>
                      <a:lnTo>
                        <a:pt x="616" y="781"/>
                      </a:lnTo>
                      <a:lnTo>
                        <a:pt x="610" y="773"/>
                      </a:lnTo>
                      <a:lnTo>
                        <a:pt x="603" y="765"/>
                      </a:lnTo>
                      <a:lnTo>
                        <a:pt x="598" y="757"/>
                      </a:lnTo>
                      <a:lnTo>
                        <a:pt x="592" y="750"/>
                      </a:lnTo>
                      <a:lnTo>
                        <a:pt x="587" y="743"/>
                      </a:lnTo>
                      <a:lnTo>
                        <a:pt x="593" y="742"/>
                      </a:lnTo>
                      <a:lnTo>
                        <a:pt x="599" y="741"/>
                      </a:lnTo>
                      <a:lnTo>
                        <a:pt x="605" y="740"/>
                      </a:lnTo>
                      <a:lnTo>
                        <a:pt x="610" y="739"/>
                      </a:lnTo>
                      <a:lnTo>
                        <a:pt x="616" y="737"/>
                      </a:lnTo>
                      <a:lnTo>
                        <a:pt x="622" y="736"/>
                      </a:lnTo>
                      <a:lnTo>
                        <a:pt x="628" y="734"/>
                      </a:lnTo>
                      <a:lnTo>
                        <a:pt x="633" y="733"/>
                      </a:lnTo>
                      <a:lnTo>
                        <a:pt x="635" y="733"/>
                      </a:lnTo>
                      <a:lnTo>
                        <a:pt x="636" y="732"/>
                      </a:lnTo>
                      <a:lnTo>
                        <a:pt x="637" y="731"/>
                      </a:lnTo>
                      <a:lnTo>
                        <a:pt x="637" y="729"/>
                      </a:lnTo>
                      <a:lnTo>
                        <a:pt x="636" y="728"/>
                      </a:lnTo>
                      <a:lnTo>
                        <a:pt x="635" y="727"/>
                      </a:lnTo>
                      <a:lnTo>
                        <a:pt x="633" y="726"/>
                      </a:lnTo>
                      <a:lnTo>
                        <a:pt x="632" y="726"/>
                      </a:lnTo>
                      <a:lnTo>
                        <a:pt x="624" y="722"/>
                      </a:lnTo>
                      <a:lnTo>
                        <a:pt x="616" y="720"/>
                      </a:lnTo>
                      <a:lnTo>
                        <a:pt x="608" y="719"/>
                      </a:lnTo>
                      <a:lnTo>
                        <a:pt x="600" y="718"/>
                      </a:lnTo>
                      <a:lnTo>
                        <a:pt x="591" y="718"/>
                      </a:lnTo>
                      <a:lnTo>
                        <a:pt x="583" y="718"/>
                      </a:lnTo>
                      <a:lnTo>
                        <a:pt x="573" y="718"/>
                      </a:lnTo>
                      <a:lnTo>
                        <a:pt x="565" y="718"/>
                      </a:lnTo>
                      <a:lnTo>
                        <a:pt x="561" y="712"/>
                      </a:lnTo>
                      <a:lnTo>
                        <a:pt x="556" y="708"/>
                      </a:lnTo>
                      <a:lnTo>
                        <a:pt x="553" y="702"/>
                      </a:lnTo>
                      <a:lnTo>
                        <a:pt x="548" y="697"/>
                      </a:lnTo>
                      <a:lnTo>
                        <a:pt x="544" y="691"/>
                      </a:lnTo>
                      <a:lnTo>
                        <a:pt x="539" y="687"/>
                      </a:lnTo>
                      <a:lnTo>
                        <a:pt x="534" y="681"/>
                      </a:lnTo>
                      <a:lnTo>
                        <a:pt x="530" y="676"/>
                      </a:lnTo>
                      <a:lnTo>
                        <a:pt x="535" y="675"/>
                      </a:lnTo>
                      <a:lnTo>
                        <a:pt x="541" y="674"/>
                      </a:lnTo>
                      <a:lnTo>
                        <a:pt x="547" y="673"/>
                      </a:lnTo>
                      <a:lnTo>
                        <a:pt x="554" y="672"/>
                      </a:lnTo>
                      <a:lnTo>
                        <a:pt x="560" y="671"/>
                      </a:lnTo>
                      <a:lnTo>
                        <a:pt x="565" y="669"/>
                      </a:lnTo>
                      <a:lnTo>
                        <a:pt x="571" y="667"/>
                      </a:lnTo>
                      <a:lnTo>
                        <a:pt x="577" y="666"/>
                      </a:lnTo>
                      <a:lnTo>
                        <a:pt x="578" y="666"/>
                      </a:lnTo>
                      <a:lnTo>
                        <a:pt x="579" y="665"/>
                      </a:lnTo>
                      <a:lnTo>
                        <a:pt x="580" y="664"/>
                      </a:lnTo>
                      <a:lnTo>
                        <a:pt x="580" y="663"/>
                      </a:lnTo>
                      <a:lnTo>
                        <a:pt x="579" y="661"/>
                      </a:lnTo>
                      <a:lnTo>
                        <a:pt x="578" y="660"/>
                      </a:lnTo>
                      <a:lnTo>
                        <a:pt x="577" y="659"/>
                      </a:lnTo>
                      <a:lnTo>
                        <a:pt x="576" y="659"/>
                      </a:lnTo>
                      <a:lnTo>
                        <a:pt x="567" y="656"/>
                      </a:lnTo>
                      <a:lnTo>
                        <a:pt x="559" y="653"/>
                      </a:lnTo>
                      <a:lnTo>
                        <a:pt x="549" y="651"/>
                      </a:lnTo>
                      <a:lnTo>
                        <a:pt x="540" y="650"/>
                      </a:lnTo>
                      <a:lnTo>
                        <a:pt x="532" y="650"/>
                      </a:lnTo>
                      <a:lnTo>
                        <a:pt x="523" y="650"/>
                      </a:lnTo>
                      <a:lnTo>
                        <a:pt x="514" y="650"/>
                      </a:lnTo>
                      <a:lnTo>
                        <a:pt x="504" y="651"/>
                      </a:lnTo>
                      <a:lnTo>
                        <a:pt x="500" y="646"/>
                      </a:lnTo>
                      <a:lnTo>
                        <a:pt x="495" y="642"/>
                      </a:lnTo>
                      <a:lnTo>
                        <a:pt x="491" y="637"/>
                      </a:lnTo>
                      <a:lnTo>
                        <a:pt x="485" y="633"/>
                      </a:lnTo>
                      <a:lnTo>
                        <a:pt x="480" y="628"/>
                      </a:lnTo>
                      <a:lnTo>
                        <a:pt x="476" y="623"/>
                      </a:lnTo>
                      <a:lnTo>
                        <a:pt x="470" y="619"/>
                      </a:lnTo>
                      <a:lnTo>
                        <a:pt x="465" y="614"/>
                      </a:lnTo>
                      <a:lnTo>
                        <a:pt x="472" y="613"/>
                      </a:lnTo>
                      <a:lnTo>
                        <a:pt x="478" y="612"/>
                      </a:lnTo>
                      <a:lnTo>
                        <a:pt x="485" y="611"/>
                      </a:lnTo>
                      <a:lnTo>
                        <a:pt x="491" y="610"/>
                      </a:lnTo>
                      <a:lnTo>
                        <a:pt x="496" y="608"/>
                      </a:lnTo>
                      <a:lnTo>
                        <a:pt x="503" y="607"/>
                      </a:lnTo>
                      <a:lnTo>
                        <a:pt x="509" y="605"/>
                      </a:lnTo>
                      <a:lnTo>
                        <a:pt x="516" y="604"/>
                      </a:lnTo>
                      <a:lnTo>
                        <a:pt x="517" y="603"/>
                      </a:lnTo>
                      <a:lnTo>
                        <a:pt x="518" y="602"/>
                      </a:lnTo>
                      <a:lnTo>
                        <a:pt x="519" y="600"/>
                      </a:lnTo>
                      <a:lnTo>
                        <a:pt x="519" y="599"/>
                      </a:lnTo>
                      <a:lnTo>
                        <a:pt x="519" y="598"/>
                      </a:lnTo>
                      <a:lnTo>
                        <a:pt x="518" y="597"/>
                      </a:lnTo>
                      <a:lnTo>
                        <a:pt x="517" y="596"/>
                      </a:lnTo>
                      <a:lnTo>
                        <a:pt x="516" y="596"/>
                      </a:lnTo>
                      <a:lnTo>
                        <a:pt x="506" y="592"/>
                      </a:lnTo>
                      <a:lnTo>
                        <a:pt x="496" y="590"/>
                      </a:lnTo>
                      <a:lnTo>
                        <a:pt x="486" y="588"/>
                      </a:lnTo>
                      <a:lnTo>
                        <a:pt x="476" y="587"/>
                      </a:lnTo>
                      <a:lnTo>
                        <a:pt x="465" y="587"/>
                      </a:lnTo>
                      <a:lnTo>
                        <a:pt x="455" y="588"/>
                      </a:lnTo>
                      <a:lnTo>
                        <a:pt x="444" y="588"/>
                      </a:lnTo>
                      <a:lnTo>
                        <a:pt x="434" y="589"/>
                      </a:lnTo>
                      <a:lnTo>
                        <a:pt x="427" y="584"/>
                      </a:lnTo>
                      <a:lnTo>
                        <a:pt x="421" y="580"/>
                      </a:lnTo>
                      <a:lnTo>
                        <a:pt x="415" y="575"/>
                      </a:lnTo>
                      <a:lnTo>
                        <a:pt x="408" y="570"/>
                      </a:lnTo>
                      <a:lnTo>
                        <a:pt x="402" y="566"/>
                      </a:lnTo>
                      <a:lnTo>
                        <a:pt x="395" y="561"/>
                      </a:lnTo>
                      <a:lnTo>
                        <a:pt x="388" y="557"/>
                      </a:lnTo>
                      <a:lnTo>
                        <a:pt x="381" y="553"/>
                      </a:lnTo>
                      <a:lnTo>
                        <a:pt x="374" y="548"/>
                      </a:lnTo>
                      <a:lnTo>
                        <a:pt x="367" y="545"/>
                      </a:lnTo>
                      <a:lnTo>
                        <a:pt x="360" y="542"/>
                      </a:lnTo>
                      <a:lnTo>
                        <a:pt x="354" y="539"/>
                      </a:lnTo>
                      <a:lnTo>
                        <a:pt x="347" y="537"/>
                      </a:lnTo>
                      <a:lnTo>
                        <a:pt x="339" y="535"/>
                      </a:lnTo>
                      <a:lnTo>
                        <a:pt x="332" y="532"/>
                      </a:lnTo>
                      <a:lnTo>
                        <a:pt x="324" y="531"/>
                      </a:lnTo>
                      <a:lnTo>
                        <a:pt x="341" y="521"/>
                      </a:lnTo>
                      <a:lnTo>
                        <a:pt x="358" y="510"/>
                      </a:lnTo>
                      <a:lnTo>
                        <a:pt x="375" y="500"/>
                      </a:lnTo>
                      <a:lnTo>
                        <a:pt x="393" y="489"/>
                      </a:lnTo>
                      <a:lnTo>
                        <a:pt x="409" y="477"/>
                      </a:lnTo>
                      <a:lnTo>
                        <a:pt x="425" y="466"/>
                      </a:lnTo>
                      <a:lnTo>
                        <a:pt x="441" y="453"/>
                      </a:lnTo>
                      <a:lnTo>
                        <a:pt x="456" y="440"/>
                      </a:lnTo>
                      <a:lnTo>
                        <a:pt x="471" y="428"/>
                      </a:lnTo>
                      <a:lnTo>
                        <a:pt x="486" y="414"/>
                      </a:lnTo>
                      <a:lnTo>
                        <a:pt x="500" y="400"/>
                      </a:lnTo>
                      <a:lnTo>
                        <a:pt x="515" y="386"/>
                      </a:lnTo>
                      <a:lnTo>
                        <a:pt x="527" y="371"/>
                      </a:lnTo>
                      <a:lnTo>
                        <a:pt x="541" y="356"/>
                      </a:lnTo>
                      <a:lnTo>
                        <a:pt x="553" y="341"/>
                      </a:lnTo>
                      <a:lnTo>
                        <a:pt x="565" y="325"/>
                      </a:lnTo>
                      <a:lnTo>
                        <a:pt x="559" y="354"/>
                      </a:lnTo>
                      <a:lnTo>
                        <a:pt x="555" y="383"/>
                      </a:lnTo>
                      <a:lnTo>
                        <a:pt x="555" y="413"/>
                      </a:lnTo>
                      <a:lnTo>
                        <a:pt x="561" y="441"/>
                      </a:lnTo>
                      <a:lnTo>
                        <a:pt x="564" y="449"/>
                      </a:lnTo>
                      <a:lnTo>
                        <a:pt x="568" y="459"/>
                      </a:lnTo>
                      <a:lnTo>
                        <a:pt x="570" y="467"/>
                      </a:lnTo>
                      <a:lnTo>
                        <a:pt x="573" y="476"/>
                      </a:lnTo>
                      <a:lnTo>
                        <a:pt x="565" y="498"/>
                      </a:lnTo>
                      <a:lnTo>
                        <a:pt x="560" y="521"/>
                      </a:lnTo>
                      <a:lnTo>
                        <a:pt x="556" y="543"/>
                      </a:lnTo>
                      <a:lnTo>
                        <a:pt x="557" y="567"/>
                      </a:lnTo>
                      <a:lnTo>
                        <a:pt x="557" y="568"/>
                      </a:lnTo>
                      <a:lnTo>
                        <a:pt x="557" y="570"/>
                      </a:lnTo>
                      <a:lnTo>
                        <a:pt x="559" y="572"/>
                      </a:lnTo>
                      <a:lnTo>
                        <a:pt x="560" y="572"/>
                      </a:lnTo>
                      <a:lnTo>
                        <a:pt x="561" y="572"/>
                      </a:lnTo>
                      <a:lnTo>
                        <a:pt x="562" y="572"/>
                      </a:lnTo>
                      <a:lnTo>
                        <a:pt x="563" y="570"/>
                      </a:lnTo>
                      <a:lnTo>
                        <a:pt x="564" y="569"/>
                      </a:lnTo>
                      <a:lnTo>
                        <a:pt x="571" y="557"/>
                      </a:lnTo>
                      <a:lnTo>
                        <a:pt x="578" y="543"/>
                      </a:lnTo>
                      <a:lnTo>
                        <a:pt x="584" y="529"/>
                      </a:lnTo>
                      <a:lnTo>
                        <a:pt x="590" y="515"/>
                      </a:lnTo>
                      <a:lnTo>
                        <a:pt x="595" y="527"/>
                      </a:lnTo>
                      <a:lnTo>
                        <a:pt x="602" y="539"/>
                      </a:lnTo>
                      <a:lnTo>
                        <a:pt x="608" y="551"/>
                      </a:lnTo>
                      <a:lnTo>
                        <a:pt x="615" y="563"/>
                      </a:lnTo>
                      <a:lnTo>
                        <a:pt x="609" y="583"/>
                      </a:lnTo>
                      <a:lnTo>
                        <a:pt x="605" y="602"/>
                      </a:lnTo>
                      <a:lnTo>
                        <a:pt x="602" y="621"/>
                      </a:lnTo>
                      <a:lnTo>
                        <a:pt x="603" y="641"/>
                      </a:lnTo>
                      <a:lnTo>
                        <a:pt x="603" y="642"/>
                      </a:lnTo>
                      <a:lnTo>
                        <a:pt x="605" y="644"/>
                      </a:lnTo>
                      <a:lnTo>
                        <a:pt x="605" y="645"/>
                      </a:lnTo>
                      <a:lnTo>
                        <a:pt x="606" y="645"/>
                      </a:lnTo>
                      <a:lnTo>
                        <a:pt x="607" y="645"/>
                      </a:lnTo>
                      <a:lnTo>
                        <a:pt x="609" y="645"/>
                      </a:lnTo>
                      <a:lnTo>
                        <a:pt x="610" y="644"/>
                      </a:lnTo>
                      <a:lnTo>
                        <a:pt x="610" y="643"/>
                      </a:lnTo>
                      <a:lnTo>
                        <a:pt x="617" y="631"/>
                      </a:lnTo>
                      <a:lnTo>
                        <a:pt x="623" y="620"/>
                      </a:lnTo>
                      <a:lnTo>
                        <a:pt x="629" y="607"/>
                      </a:lnTo>
                      <a:lnTo>
                        <a:pt x="633" y="596"/>
                      </a:lnTo>
                      <a:lnTo>
                        <a:pt x="641" y="607"/>
                      </a:lnTo>
                      <a:lnTo>
                        <a:pt x="650" y="619"/>
                      </a:lnTo>
                      <a:lnTo>
                        <a:pt x="656" y="630"/>
                      </a:lnTo>
                      <a:lnTo>
                        <a:pt x="664" y="642"/>
                      </a:lnTo>
                      <a:lnTo>
                        <a:pt x="659" y="659"/>
                      </a:lnTo>
                      <a:lnTo>
                        <a:pt x="655" y="676"/>
                      </a:lnTo>
                      <a:lnTo>
                        <a:pt x="654" y="694"/>
                      </a:lnTo>
                      <a:lnTo>
                        <a:pt x="655" y="712"/>
                      </a:lnTo>
                      <a:lnTo>
                        <a:pt x="655" y="713"/>
                      </a:lnTo>
                      <a:lnTo>
                        <a:pt x="655" y="716"/>
                      </a:lnTo>
                      <a:lnTo>
                        <a:pt x="656" y="717"/>
                      </a:lnTo>
                      <a:lnTo>
                        <a:pt x="658" y="717"/>
                      </a:lnTo>
                      <a:lnTo>
                        <a:pt x="659" y="717"/>
                      </a:lnTo>
                      <a:lnTo>
                        <a:pt x="660" y="717"/>
                      </a:lnTo>
                      <a:lnTo>
                        <a:pt x="661" y="716"/>
                      </a:lnTo>
                      <a:lnTo>
                        <a:pt x="662" y="714"/>
                      </a:lnTo>
                      <a:lnTo>
                        <a:pt x="668" y="704"/>
                      </a:lnTo>
                      <a:lnTo>
                        <a:pt x="674" y="693"/>
                      </a:lnTo>
                      <a:lnTo>
                        <a:pt x="679" y="681"/>
                      </a:lnTo>
                      <a:lnTo>
                        <a:pt x="684" y="669"/>
                      </a:lnTo>
                      <a:lnTo>
                        <a:pt x="697" y="686"/>
                      </a:lnTo>
                      <a:lnTo>
                        <a:pt x="709" y="703"/>
                      </a:lnTo>
                      <a:lnTo>
                        <a:pt x="722" y="719"/>
                      </a:lnTo>
                      <a:lnTo>
                        <a:pt x="736" y="735"/>
                      </a:lnTo>
                      <a:lnTo>
                        <a:pt x="750" y="751"/>
                      </a:lnTo>
                      <a:lnTo>
                        <a:pt x="762" y="767"/>
                      </a:lnTo>
                      <a:lnTo>
                        <a:pt x="776" y="784"/>
                      </a:lnTo>
                      <a:lnTo>
                        <a:pt x="790" y="800"/>
                      </a:lnTo>
                      <a:lnTo>
                        <a:pt x="804" y="815"/>
                      </a:lnTo>
                      <a:lnTo>
                        <a:pt x="817" y="831"/>
                      </a:lnTo>
                      <a:lnTo>
                        <a:pt x="830" y="847"/>
                      </a:lnTo>
                      <a:lnTo>
                        <a:pt x="844" y="863"/>
                      </a:lnTo>
                      <a:lnTo>
                        <a:pt x="858" y="879"/>
                      </a:lnTo>
                      <a:lnTo>
                        <a:pt x="871" y="894"/>
                      </a:lnTo>
                      <a:lnTo>
                        <a:pt x="884" y="910"/>
                      </a:lnTo>
                      <a:lnTo>
                        <a:pt x="897" y="926"/>
                      </a:lnTo>
                      <a:lnTo>
                        <a:pt x="922" y="959"/>
                      </a:lnTo>
                      <a:lnTo>
                        <a:pt x="948" y="991"/>
                      </a:lnTo>
                      <a:lnTo>
                        <a:pt x="974" y="1022"/>
                      </a:lnTo>
                      <a:lnTo>
                        <a:pt x="1000" y="1054"/>
                      </a:lnTo>
                      <a:lnTo>
                        <a:pt x="1025" y="1087"/>
                      </a:lnTo>
                      <a:lnTo>
                        <a:pt x="1050" y="1119"/>
                      </a:lnTo>
                      <a:lnTo>
                        <a:pt x="1077" y="1151"/>
                      </a:lnTo>
                      <a:lnTo>
                        <a:pt x="1102" y="1182"/>
                      </a:lnTo>
                      <a:lnTo>
                        <a:pt x="1127" y="1215"/>
                      </a:lnTo>
                      <a:lnTo>
                        <a:pt x="1153" y="1247"/>
                      </a:lnTo>
                      <a:lnTo>
                        <a:pt x="1178" y="1279"/>
                      </a:lnTo>
                      <a:lnTo>
                        <a:pt x="1204" y="1311"/>
                      </a:lnTo>
                      <a:lnTo>
                        <a:pt x="1229" y="1344"/>
                      </a:lnTo>
                      <a:lnTo>
                        <a:pt x="1254" y="1376"/>
                      </a:lnTo>
                      <a:lnTo>
                        <a:pt x="1280" y="1408"/>
                      </a:lnTo>
                      <a:lnTo>
                        <a:pt x="1305" y="1439"/>
                      </a:lnTo>
                      <a:lnTo>
                        <a:pt x="1330" y="1473"/>
                      </a:lnTo>
                      <a:lnTo>
                        <a:pt x="1356" y="1505"/>
                      </a:lnTo>
                      <a:lnTo>
                        <a:pt x="1381" y="1537"/>
                      </a:lnTo>
                      <a:lnTo>
                        <a:pt x="1406" y="1569"/>
                      </a:lnTo>
                      <a:lnTo>
                        <a:pt x="1430" y="1602"/>
                      </a:lnTo>
                      <a:lnTo>
                        <a:pt x="1456" y="1634"/>
                      </a:lnTo>
                      <a:lnTo>
                        <a:pt x="1481" y="1666"/>
                      </a:lnTo>
                      <a:lnTo>
                        <a:pt x="1505" y="1700"/>
                      </a:lnTo>
                      <a:lnTo>
                        <a:pt x="1531" y="1732"/>
                      </a:lnTo>
                      <a:lnTo>
                        <a:pt x="1555" y="1765"/>
                      </a:lnTo>
                      <a:lnTo>
                        <a:pt x="1579" y="1798"/>
                      </a:lnTo>
                      <a:lnTo>
                        <a:pt x="1604" y="1831"/>
                      </a:lnTo>
                      <a:lnTo>
                        <a:pt x="1629" y="1863"/>
                      </a:lnTo>
                      <a:lnTo>
                        <a:pt x="1653" y="1897"/>
                      </a:lnTo>
                      <a:lnTo>
                        <a:pt x="1677" y="1930"/>
                      </a:lnTo>
                      <a:lnTo>
                        <a:pt x="1701" y="1964"/>
                      </a:lnTo>
                      <a:lnTo>
                        <a:pt x="1680" y="1967"/>
                      </a:lnTo>
                      <a:lnTo>
                        <a:pt x="1663" y="1972"/>
                      </a:lnTo>
                      <a:lnTo>
                        <a:pt x="1649" y="1979"/>
                      </a:lnTo>
                      <a:lnTo>
                        <a:pt x="1639" y="1985"/>
                      </a:lnTo>
                      <a:lnTo>
                        <a:pt x="1629" y="1995"/>
                      </a:lnTo>
                      <a:lnTo>
                        <a:pt x="1618" y="2007"/>
                      </a:lnTo>
                      <a:lnTo>
                        <a:pt x="1608" y="2022"/>
                      </a:lnTo>
                      <a:lnTo>
                        <a:pt x="1594" y="2040"/>
                      </a:lnTo>
                      <a:lnTo>
                        <a:pt x="1567" y="2008"/>
                      </a:lnTo>
                      <a:lnTo>
                        <a:pt x="1541" y="1976"/>
                      </a:lnTo>
                      <a:lnTo>
                        <a:pt x="1514" y="1945"/>
                      </a:lnTo>
                      <a:lnTo>
                        <a:pt x="1488" y="1913"/>
                      </a:lnTo>
                      <a:lnTo>
                        <a:pt x="1463" y="1881"/>
                      </a:lnTo>
                      <a:lnTo>
                        <a:pt x="1436" y="1848"/>
                      </a:lnTo>
                      <a:lnTo>
                        <a:pt x="1410" y="1816"/>
                      </a:lnTo>
                      <a:lnTo>
                        <a:pt x="1384" y="1784"/>
                      </a:lnTo>
                      <a:lnTo>
                        <a:pt x="1358" y="1752"/>
                      </a:lnTo>
                      <a:lnTo>
                        <a:pt x="1331" y="1719"/>
                      </a:lnTo>
                      <a:lnTo>
                        <a:pt x="1306" y="1686"/>
                      </a:lnTo>
                      <a:lnTo>
                        <a:pt x="1280" y="1654"/>
                      </a:lnTo>
                      <a:lnTo>
                        <a:pt x="1254" y="1620"/>
                      </a:lnTo>
                      <a:lnTo>
                        <a:pt x="1228" y="1588"/>
                      </a:lnTo>
                      <a:lnTo>
                        <a:pt x="1202" y="1554"/>
                      </a:lnTo>
                      <a:lnTo>
                        <a:pt x="1177" y="1522"/>
                      </a:lnTo>
                      <a:lnTo>
                        <a:pt x="1151" y="1489"/>
                      </a:lnTo>
                      <a:lnTo>
                        <a:pt x="1125" y="1455"/>
                      </a:lnTo>
                      <a:lnTo>
                        <a:pt x="1100" y="1423"/>
                      </a:lnTo>
                      <a:lnTo>
                        <a:pt x="1075" y="1390"/>
                      </a:lnTo>
                      <a:lnTo>
                        <a:pt x="1049" y="1356"/>
                      </a:lnTo>
                      <a:lnTo>
                        <a:pt x="1024" y="1323"/>
                      </a:lnTo>
                      <a:lnTo>
                        <a:pt x="998" y="1291"/>
                      </a:lnTo>
                      <a:lnTo>
                        <a:pt x="973" y="1257"/>
                      </a:lnTo>
                      <a:lnTo>
                        <a:pt x="948" y="1224"/>
                      </a:lnTo>
                      <a:lnTo>
                        <a:pt x="922" y="1191"/>
                      </a:lnTo>
                      <a:lnTo>
                        <a:pt x="897" y="1158"/>
                      </a:lnTo>
                      <a:lnTo>
                        <a:pt x="872" y="1125"/>
                      </a:lnTo>
                      <a:lnTo>
                        <a:pt x="846" y="1092"/>
                      </a:lnTo>
                      <a:lnTo>
                        <a:pt x="821" y="1060"/>
                      </a:lnTo>
                      <a:lnTo>
                        <a:pt x="797" y="1027"/>
                      </a:lnTo>
                      <a:lnTo>
                        <a:pt x="772" y="994"/>
                      </a:lnTo>
                      <a:lnTo>
                        <a:pt x="758" y="976"/>
                      </a:lnTo>
                      <a:lnTo>
                        <a:pt x="744" y="958"/>
                      </a:lnTo>
                      <a:lnTo>
                        <a:pt x="730" y="939"/>
                      </a:lnTo>
                      <a:lnTo>
                        <a:pt x="716" y="920"/>
                      </a:lnTo>
                      <a:lnTo>
                        <a:pt x="702" y="901"/>
                      </a:lnTo>
                      <a:lnTo>
                        <a:pt x="689" y="882"/>
                      </a:lnTo>
                      <a:lnTo>
                        <a:pt x="676" y="863"/>
                      </a:lnTo>
                      <a:lnTo>
                        <a:pt x="662" y="843"/>
                      </a:lnTo>
                      <a:lnTo>
                        <a:pt x="655" y="834"/>
                      </a:lnTo>
                      <a:lnTo>
                        <a:pt x="648" y="825"/>
                      </a:lnTo>
                      <a:lnTo>
                        <a:pt x="641" y="816"/>
                      </a:lnTo>
                      <a:lnTo>
                        <a:pt x="635" y="805"/>
                      </a:lnTo>
                      <a:lnTo>
                        <a:pt x="547" y="805"/>
                      </a:lnTo>
                      <a:lnTo>
                        <a:pt x="554" y="815"/>
                      </a:lnTo>
                      <a:lnTo>
                        <a:pt x="561" y="824"/>
                      </a:lnTo>
                      <a:lnTo>
                        <a:pt x="568" y="833"/>
                      </a:lnTo>
                      <a:lnTo>
                        <a:pt x="576" y="843"/>
                      </a:lnTo>
                      <a:lnTo>
                        <a:pt x="600" y="876"/>
                      </a:lnTo>
                      <a:lnTo>
                        <a:pt x="625" y="910"/>
                      </a:lnTo>
                      <a:lnTo>
                        <a:pt x="654" y="948"/>
                      </a:lnTo>
                      <a:lnTo>
                        <a:pt x="683" y="988"/>
                      </a:lnTo>
                      <a:lnTo>
                        <a:pt x="715" y="1030"/>
                      </a:lnTo>
                      <a:lnTo>
                        <a:pt x="747" y="1074"/>
                      </a:lnTo>
                      <a:lnTo>
                        <a:pt x="782" y="1120"/>
                      </a:lnTo>
                      <a:lnTo>
                        <a:pt x="818" y="1167"/>
                      </a:lnTo>
                      <a:lnTo>
                        <a:pt x="853" y="1215"/>
                      </a:lnTo>
                      <a:lnTo>
                        <a:pt x="890" y="1264"/>
                      </a:lnTo>
                      <a:lnTo>
                        <a:pt x="928" y="1315"/>
                      </a:lnTo>
                      <a:lnTo>
                        <a:pt x="966" y="1365"/>
                      </a:lnTo>
                      <a:lnTo>
                        <a:pt x="1005" y="1416"/>
                      </a:lnTo>
                      <a:lnTo>
                        <a:pt x="1045" y="1467"/>
                      </a:lnTo>
                      <a:lnTo>
                        <a:pt x="1083" y="1519"/>
                      </a:lnTo>
                      <a:lnTo>
                        <a:pt x="1122" y="1569"/>
                      </a:lnTo>
                      <a:lnTo>
                        <a:pt x="1161" y="1619"/>
                      </a:lnTo>
                      <a:lnTo>
                        <a:pt x="1199" y="1669"/>
                      </a:lnTo>
                      <a:lnTo>
                        <a:pt x="1236" y="1717"/>
                      </a:lnTo>
                      <a:lnTo>
                        <a:pt x="1273" y="1764"/>
                      </a:lnTo>
                      <a:lnTo>
                        <a:pt x="1308" y="1809"/>
                      </a:lnTo>
                      <a:lnTo>
                        <a:pt x="1343" y="1853"/>
                      </a:lnTo>
                      <a:lnTo>
                        <a:pt x="1376" y="1896"/>
                      </a:lnTo>
                      <a:lnTo>
                        <a:pt x="1407" y="1935"/>
                      </a:lnTo>
                      <a:lnTo>
                        <a:pt x="1438" y="1973"/>
                      </a:lnTo>
                      <a:lnTo>
                        <a:pt x="1467" y="2007"/>
                      </a:lnTo>
                      <a:lnTo>
                        <a:pt x="1494" y="2040"/>
                      </a:lnTo>
                      <a:lnTo>
                        <a:pt x="1518" y="2068"/>
                      </a:lnTo>
                      <a:lnTo>
                        <a:pt x="1541" y="2095"/>
                      </a:lnTo>
                      <a:lnTo>
                        <a:pt x="1561" y="2117"/>
                      </a:lnTo>
                      <a:lnTo>
                        <a:pt x="1578" y="2135"/>
                      </a:lnTo>
                      <a:lnTo>
                        <a:pt x="1593" y="2150"/>
                      </a:lnTo>
                      <a:lnTo>
                        <a:pt x="1595" y="2151"/>
                      </a:lnTo>
                      <a:lnTo>
                        <a:pt x="1602" y="2155"/>
                      </a:lnTo>
                      <a:lnTo>
                        <a:pt x="1610" y="2159"/>
                      </a:lnTo>
                      <a:lnTo>
                        <a:pt x="1618" y="2163"/>
                      </a:lnTo>
                      <a:lnTo>
                        <a:pt x="1680" y="2114"/>
                      </a:lnTo>
                      <a:lnTo>
                        <a:pt x="1675" y="2110"/>
                      </a:lnTo>
                      <a:lnTo>
                        <a:pt x="1668" y="2105"/>
                      </a:lnTo>
                      <a:lnTo>
                        <a:pt x="1662" y="2101"/>
                      </a:lnTo>
                      <a:lnTo>
                        <a:pt x="1655" y="2095"/>
                      </a:lnTo>
                      <a:lnTo>
                        <a:pt x="1649" y="2090"/>
                      </a:lnTo>
                      <a:lnTo>
                        <a:pt x="1642" y="2086"/>
                      </a:lnTo>
                      <a:lnTo>
                        <a:pt x="1638" y="2082"/>
                      </a:lnTo>
                      <a:lnTo>
                        <a:pt x="1633" y="2079"/>
                      </a:lnTo>
                      <a:lnTo>
                        <a:pt x="1645" y="2061"/>
                      </a:lnTo>
                      <a:lnTo>
                        <a:pt x="1654" y="2049"/>
                      </a:lnTo>
                      <a:lnTo>
                        <a:pt x="1663" y="2038"/>
                      </a:lnTo>
                      <a:lnTo>
                        <a:pt x="1673" y="2030"/>
                      </a:lnTo>
                      <a:lnTo>
                        <a:pt x="1684" y="2025"/>
                      </a:lnTo>
                      <a:lnTo>
                        <a:pt x="1696" y="2019"/>
                      </a:lnTo>
                      <a:lnTo>
                        <a:pt x="1711" y="2012"/>
                      </a:lnTo>
                      <a:lnTo>
                        <a:pt x="1730" y="2004"/>
                      </a:lnTo>
                      <a:lnTo>
                        <a:pt x="1743" y="2028"/>
                      </a:lnTo>
                      <a:lnTo>
                        <a:pt x="1756" y="2059"/>
                      </a:lnTo>
                      <a:lnTo>
                        <a:pt x="1770" y="2094"/>
                      </a:lnTo>
                      <a:lnTo>
                        <a:pt x="1784" y="2128"/>
                      </a:lnTo>
                      <a:lnTo>
                        <a:pt x="1797" y="2162"/>
                      </a:lnTo>
                      <a:lnTo>
                        <a:pt x="1806" y="2188"/>
                      </a:lnTo>
                      <a:lnTo>
                        <a:pt x="1813" y="2207"/>
                      </a:lnTo>
                      <a:lnTo>
                        <a:pt x="1815" y="2214"/>
                      </a:lnTo>
                      <a:lnTo>
                        <a:pt x="1812" y="2211"/>
                      </a:lnTo>
                      <a:lnTo>
                        <a:pt x="1802" y="2204"/>
                      </a:lnTo>
                      <a:lnTo>
                        <a:pt x="1787" y="2194"/>
                      </a:lnTo>
                      <a:lnTo>
                        <a:pt x="1770" y="2180"/>
                      </a:lnTo>
                      <a:lnTo>
                        <a:pt x="1748" y="2165"/>
                      </a:lnTo>
                      <a:lnTo>
                        <a:pt x="1726" y="2148"/>
                      </a:lnTo>
                      <a:lnTo>
                        <a:pt x="1703" y="2132"/>
                      </a:lnTo>
                      <a:lnTo>
                        <a:pt x="1680" y="2114"/>
                      </a:lnTo>
                      <a:lnTo>
                        <a:pt x="1618" y="2163"/>
                      </a:lnTo>
                      <a:lnTo>
                        <a:pt x="1633" y="2171"/>
                      </a:lnTo>
                      <a:lnTo>
                        <a:pt x="1650" y="2179"/>
                      </a:lnTo>
                      <a:lnTo>
                        <a:pt x="1670" y="2189"/>
                      </a:lnTo>
                      <a:lnTo>
                        <a:pt x="1691" y="2200"/>
                      </a:lnTo>
                      <a:lnTo>
                        <a:pt x="1713" y="2211"/>
                      </a:lnTo>
                      <a:lnTo>
                        <a:pt x="1734" y="2222"/>
                      </a:lnTo>
                      <a:lnTo>
                        <a:pt x="1758" y="2233"/>
                      </a:lnTo>
                      <a:lnTo>
                        <a:pt x="1779" y="2244"/>
                      </a:lnTo>
                      <a:lnTo>
                        <a:pt x="1800" y="2254"/>
                      </a:lnTo>
                      <a:lnTo>
                        <a:pt x="1821" y="2264"/>
                      </a:lnTo>
                      <a:lnTo>
                        <a:pt x="1839" y="2272"/>
                      </a:lnTo>
                      <a:lnTo>
                        <a:pt x="1855" y="2279"/>
                      </a:lnTo>
                      <a:lnTo>
                        <a:pt x="1868" y="2285"/>
                      </a:lnTo>
                      <a:lnTo>
                        <a:pt x="1878" y="2288"/>
                      </a:lnTo>
                      <a:lnTo>
                        <a:pt x="1885" y="2291"/>
                      </a:lnTo>
                      <a:lnTo>
                        <a:pt x="1888" y="2290"/>
                      </a:lnTo>
                      <a:lnTo>
                        <a:pt x="1885" y="2277"/>
                      </a:lnTo>
                      <a:lnTo>
                        <a:pt x="1877" y="2244"/>
                      </a:lnTo>
                      <a:lnTo>
                        <a:pt x="1866" y="2195"/>
                      </a:lnTo>
                      <a:lnTo>
                        <a:pt x="1852" y="2140"/>
                      </a:lnTo>
                      <a:lnTo>
                        <a:pt x="1838" y="2086"/>
                      </a:lnTo>
                      <a:lnTo>
                        <a:pt x="1825" y="2037"/>
                      </a:lnTo>
                      <a:lnTo>
                        <a:pt x="1817" y="2004"/>
                      </a:lnTo>
                      <a:lnTo>
                        <a:pt x="1814" y="1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 rot="2160148">
              <a:off x="1348531" y="5152272"/>
              <a:ext cx="766763" cy="823913"/>
              <a:chOff x="2381" y="1546"/>
              <a:chExt cx="998" cy="1189"/>
            </a:xfrm>
          </p:grpSpPr>
          <p:sp>
            <p:nvSpPr>
              <p:cNvPr id="10" name="AutoShape 24"/>
              <p:cNvSpPr>
                <a:spLocks noChangeAspect="1" noChangeArrowheads="1" noTextEdit="1"/>
              </p:cNvSpPr>
              <p:nvPr/>
            </p:nvSpPr>
            <p:spPr bwMode="auto">
              <a:xfrm rot="712586">
                <a:off x="2381" y="1585"/>
                <a:ext cx="998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25"/>
              <p:cNvSpPr>
                <a:spLocks/>
              </p:cNvSpPr>
              <p:nvPr/>
            </p:nvSpPr>
            <p:spPr bwMode="auto">
              <a:xfrm rot="712586">
                <a:off x="2578" y="1748"/>
                <a:ext cx="731" cy="976"/>
              </a:xfrm>
              <a:custGeom>
                <a:avLst/>
                <a:gdLst/>
                <a:ahLst/>
                <a:cxnLst>
                  <a:cxn ang="0">
                    <a:pos x="1443" y="1861"/>
                  </a:cxn>
                  <a:cxn ang="0">
                    <a:pos x="1395" y="1715"/>
                  </a:cxn>
                  <a:cxn ang="0">
                    <a:pos x="1364" y="1636"/>
                  </a:cxn>
                  <a:cxn ang="0">
                    <a:pos x="1344" y="1611"/>
                  </a:cxn>
                  <a:cxn ang="0">
                    <a:pos x="1290" y="1543"/>
                  </a:cxn>
                  <a:cxn ang="0">
                    <a:pos x="1208" y="1442"/>
                  </a:cxn>
                  <a:cxn ang="0">
                    <a:pos x="1106" y="1314"/>
                  </a:cxn>
                  <a:cxn ang="0">
                    <a:pos x="990" y="1170"/>
                  </a:cxn>
                  <a:cxn ang="0">
                    <a:pos x="868" y="1018"/>
                  </a:cxn>
                  <a:cxn ang="0">
                    <a:pos x="746" y="866"/>
                  </a:cxn>
                  <a:cxn ang="0">
                    <a:pos x="632" y="723"/>
                  </a:cxn>
                  <a:cxn ang="0">
                    <a:pos x="533" y="598"/>
                  </a:cxn>
                  <a:cxn ang="0">
                    <a:pos x="455" y="501"/>
                  </a:cxn>
                  <a:cxn ang="0">
                    <a:pos x="401" y="431"/>
                  </a:cxn>
                  <a:cxn ang="0">
                    <a:pos x="349" y="358"/>
                  </a:cxn>
                  <a:cxn ang="0">
                    <a:pos x="302" y="278"/>
                  </a:cxn>
                  <a:cxn ang="0">
                    <a:pos x="258" y="192"/>
                  </a:cxn>
                  <a:cxn ang="0">
                    <a:pos x="221" y="100"/>
                  </a:cxn>
                  <a:cxn ang="0">
                    <a:pos x="190" y="2"/>
                  </a:cxn>
                  <a:cxn ang="0">
                    <a:pos x="178" y="11"/>
                  </a:cxn>
                  <a:cxn ang="0">
                    <a:pos x="159" y="36"/>
                  </a:cxn>
                  <a:cxn ang="0">
                    <a:pos x="140" y="50"/>
                  </a:cxn>
                  <a:cxn ang="0">
                    <a:pos x="70" y="95"/>
                  </a:cxn>
                  <a:cxn ang="0">
                    <a:pos x="6" y="143"/>
                  </a:cxn>
                  <a:cxn ang="0">
                    <a:pos x="10" y="158"/>
                  </a:cxn>
                  <a:cxn ang="0">
                    <a:pos x="55" y="196"/>
                  </a:cxn>
                  <a:cxn ang="0">
                    <a:pos x="125" y="256"/>
                  </a:cxn>
                  <a:cxn ang="0">
                    <a:pos x="206" y="331"/>
                  </a:cxn>
                  <a:cxn ang="0">
                    <a:pos x="281" y="412"/>
                  </a:cxn>
                  <a:cxn ang="0">
                    <a:pos x="327" y="471"/>
                  </a:cxn>
                  <a:cxn ang="0">
                    <a:pos x="365" y="521"/>
                  </a:cxn>
                  <a:cxn ang="0">
                    <a:pos x="433" y="611"/>
                  </a:cxn>
                  <a:cxn ang="0">
                    <a:pos x="526" y="732"/>
                  </a:cxn>
                  <a:cxn ang="0">
                    <a:pos x="637" y="875"/>
                  </a:cxn>
                  <a:cxn ang="0">
                    <a:pos x="757" y="1029"/>
                  </a:cxn>
                  <a:cxn ang="0">
                    <a:pos x="880" y="1186"/>
                  </a:cxn>
                  <a:cxn ang="0">
                    <a:pos x="998" y="1337"/>
                  </a:cxn>
                  <a:cxn ang="0">
                    <a:pos x="1107" y="1472"/>
                  </a:cxn>
                  <a:cxn ang="0">
                    <a:pos x="1198" y="1581"/>
                  </a:cxn>
                  <a:cxn ang="0">
                    <a:pos x="1262" y="1655"/>
                  </a:cxn>
                  <a:cxn ang="0">
                    <a:pos x="1288" y="1690"/>
                  </a:cxn>
                  <a:cxn ang="0">
                    <a:pos x="1326" y="1750"/>
                  </a:cxn>
                  <a:cxn ang="0">
                    <a:pos x="1376" y="1828"/>
                  </a:cxn>
                  <a:cxn ang="0">
                    <a:pos x="1426" y="1901"/>
                  </a:cxn>
                  <a:cxn ang="0">
                    <a:pos x="1458" y="1947"/>
                  </a:cxn>
                </a:cxnLst>
                <a:rect l="0" t="0" r="r" b="b"/>
                <a:pathLst>
                  <a:path w="1463" h="1952">
                    <a:moveTo>
                      <a:pt x="1463" y="1951"/>
                    </a:moveTo>
                    <a:lnTo>
                      <a:pt x="1455" y="1910"/>
                    </a:lnTo>
                    <a:lnTo>
                      <a:pt x="1443" y="1861"/>
                    </a:lnTo>
                    <a:lnTo>
                      <a:pt x="1427" y="1811"/>
                    </a:lnTo>
                    <a:lnTo>
                      <a:pt x="1411" y="1761"/>
                    </a:lnTo>
                    <a:lnTo>
                      <a:pt x="1395" y="1715"/>
                    </a:lnTo>
                    <a:lnTo>
                      <a:pt x="1380" y="1677"/>
                    </a:lnTo>
                    <a:lnTo>
                      <a:pt x="1369" y="1649"/>
                    </a:lnTo>
                    <a:lnTo>
                      <a:pt x="1364" y="1636"/>
                    </a:lnTo>
                    <a:lnTo>
                      <a:pt x="1361" y="1633"/>
                    </a:lnTo>
                    <a:lnTo>
                      <a:pt x="1354" y="1624"/>
                    </a:lnTo>
                    <a:lnTo>
                      <a:pt x="1344" y="1611"/>
                    </a:lnTo>
                    <a:lnTo>
                      <a:pt x="1329" y="1593"/>
                    </a:lnTo>
                    <a:lnTo>
                      <a:pt x="1312" y="1570"/>
                    </a:lnTo>
                    <a:lnTo>
                      <a:pt x="1290" y="1543"/>
                    </a:lnTo>
                    <a:lnTo>
                      <a:pt x="1266" y="1513"/>
                    </a:lnTo>
                    <a:lnTo>
                      <a:pt x="1238" y="1479"/>
                    </a:lnTo>
                    <a:lnTo>
                      <a:pt x="1208" y="1442"/>
                    </a:lnTo>
                    <a:lnTo>
                      <a:pt x="1176" y="1402"/>
                    </a:lnTo>
                    <a:lnTo>
                      <a:pt x="1142" y="1359"/>
                    </a:lnTo>
                    <a:lnTo>
                      <a:pt x="1106" y="1314"/>
                    </a:lnTo>
                    <a:lnTo>
                      <a:pt x="1069" y="1268"/>
                    </a:lnTo>
                    <a:lnTo>
                      <a:pt x="1030" y="1220"/>
                    </a:lnTo>
                    <a:lnTo>
                      <a:pt x="990" y="1170"/>
                    </a:lnTo>
                    <a:lnTo>
                      <a:pt x="950" y="1119"/>
                    </a:lnTo>
                    <a:lnTo>
                      <a:pt x="909" y="1069"/>
                    </a:lnTo>
                    <a:lnTo>
                      <a:pt x="868" y="1018"/>
                    </a:lnTo>
                    <a:lnTo>
                      <a:pt x="827" y="966"/>
                    </a:lnTo>
                    <a:lnTo>
                      <a:pt x="786" y="915"/>
                    </a:lnTo>
                    <a:lnTo>
                      <a:pt x="746" y="866"/>
                    </a:lnTo>
                    <a:lnTo>
                      <a:pt x="707" y="816"/>
                    </a:lnTo>
                    <a:lnTo>
                      <a:pt x="669" y="769"/>
                    </a:lnTo>
                    <a:lnTo>
                      <a:pt x="632" y="723"/>
                    </a:lnTo>
                    <a:lnTo>
                      <a:pt x="598" y="679"/>
                    </a:lnTo>
                    <a:lnTo>
                      <a:pt x="564" y="638"/>
                    </a:lnTo>
                    <a:lnTo>
                      <a:pt x="533" y="598"/>
                    </a:lnTo>
                    <a:lnTo>
                      <a:pt x="504" y="563"/>
                    </a:lnTo>
                    <a:lnTo>
                      <a:pt x="478" y="529"/>
                    </a:lnTo>
                    <a:lnTo>
                      <a:pt x="455" y="501"/>
                    </a:lnTo>
                    <a:lnTo>
                      <a:pt x="434" y="475"/>
                    </a:lnTo>
                    <a:lnTo>
                      <a:pt x="418" y="454"/>
                    </a:lnTo>
                    <a:lnTo>
                      <a:pt x="401" y="431"/>
                    </a:lnTo>
                    <a:lnTo>
                      <a:pt x="382" y="407"/>
                    </a:lnTo>
                    <a:lnTo>
                      <a:pt x="366" y="383"/>
                    </a:lnTo>
                    <a:lnTo>
                      <a:pt x="349" y="358"/>
                    </a:lnTo>
                    <a:lnTo>
                      <a:pt x="333" y="332"/>
                    </a:lnTo>
                    <a:lnTo>
                      <a:pt x="317" y="305"/>
                    </a:lnTo>
                    <a:lnTo>
                      <a:pt x="302" y="278"/>
                    </a:lnTo>
                    <a:lnTo>
                      <a:pt x="287" y="249"/>
                    </a:lnTo>
                    <a:lnTo>
                      <a:pt x="272" y="221"/>
                    </a:lnTo>
                    <a:lnTo>
                      <a:pt x="258" y="192"/>
                    </a:lnTo>
                    <a:lnTo>
                      <a:pt x="245" y="162"/>
                    </a:lnTo>
                    <a:lnTo>
                      <a:pt x="233" y="131"/>
                    </a:lnTo>
                    <a:lnTo>
                      <a:pt x="221" y="100"/>
                    </a:lnTo>
                    <a:lnTo>
                      <a:pt x="209" y="67"/>
                    </a:lnTo>
                    <a:lnTo>
                      <a:pt x="199" y="35"/>
                    </a:lnTo>
                    <a:lnTo>
                      <a:pt x="190" y="2"/>
                    </a:lnTo>
                    <a:lnTo>
                      <a:pt x="188" y="0"/>
                    </a:lnTo>
                    <a:lnTo>
                      <a:pt x="184" y="4"/>
                    </a:lnTo>
                    <a:lnTo>
                      <a:pt x="178" y="11"/>
                    </a:lnTo>
                    <a:lnTo>
                      <a:pt x="171" y="19"/>
                    </a:lnTo>
                    <a:lnTo>
                      <a:pt x="166" y="28"/>
                    </a:lnTo>
                    <a:lnTo>
                      <a:pt x="159" y="36"/>
                    </a:lnTo>
                    <a:lnTo>
                      <a:pt x="153" y="42"/>
                    </a:lnTo>
                    <a:lnTo>
                      <a:pt x="150" y="45"/>
                    </a:lnTo>
                    <a:lnTo>
                      <a:pt x="140" y="50"/>
                    </a:lnTo>
                    <a:lnTo>
                      <a:pt x="122" y="62"/>
                    </a:lnTo>
                    <a:lnTo>
                      <a:pt x="98" y="76"/>
                    </a:lnTo>
                    <a:lnTo>
                      <a:pt x="70" y="95"/>
                    </a:lnTo>
                    <a:lnTo>
                      <a:pt x="44" y="113"/>
                    </a:lnTo>
                    <a:lnTo>
                      <a:pt x="21" y="131"/>
                    </a:lnTo>
                    <a:lnTo>
                      <a:pt x="6" y="143"/>
                    </a:lnTo>
                    <a:lnTo>
                      <a:pt x="0" y="150"/>
                    </a:lnTo>
                    <a:lnTo>
                      <a:pt x="2" y="153"/>
                    </a:lnTo>
                    <a:lnTo>
                      <a:pt x="10" y="158"/>
                    </a:lnTo>
                    <a:lnTo>
                      <a:pt x="22" y="168"/>
                    </a:lnTo>
                    <a:lnTo>
                      <a:pt x="37" y="180"/>
                    </a:lnTo>
                    <a:lnTo>
                      <a:pt x="55" y="196"/>
                    </a:lnTo>
                    <a:lnTo>
                      <a:pt x="77" y="214"/>
                    </a:lnTo>
                    <a:lnTo>
                      <a:pt x="100" y="234"/>
                    </a:lnTo>
                    <a:lnTo>
                      <a:pt x="125" y="256"/>
                    </a:lnTo>
                    <a:lnTo>
                      <a:pt x="152" y="280"/>
                    </a:lnTo>
                    <a:lnTo>
                      <a:pt x="178" y="306"/>
                    </a:lnTo>
                    <a:lnTo>
                      <a:pt x="206" y="331"/>
                    </a:lnTo>
                    <a:lnTo>
                      <a:pt x="233" y="359"/>
                    </a:lnTo>
                    <a:lnTo>
                      <a:pt x="258" y="385"/>
                    </a:lnTo>
                    <a:lnTo>
                      <a:pt x="281" y="412"/>
                    </a:lnTo>
                    <a:lnTo>
                      <a:pt x="303" y="438"/>
                    </a:lnTo>
                    <a:lnTo>
                      <a:pt x="322" y="465"/>
                    </a:lnTo>
                    <a:lnTo>
                      <a:pt x="327" y="471"/>
                    </a:lnTo>
                    <a:lnTo>
                      <a:pt x="335" y="483"/>
                    </a:lnTo>
                    <a:lnTo>
                      <a:pt x="348" y="499"/>
                    </a:lnTo>
                    <a:lnTo>
                      <a:pt x="365" y="521"/>
                    </a:lnTo>
                    <a:lnTo>
                      <a:pt x="385" y="548"/>
                    </a:lnTo>
                    <a:lnTo>
                      <a:pt x="408" y="578"/>
                    </a:lnTo>
                    <a:lnTo>
                      <a:pt x="433" y="611"/>
                    </a:lnTo>
                    <a:lnTo>
                      <a:pt x="462" y="649"/>
                    </a:lnTo>
                    <a:lnTo>
                      <a:pt x="493" y="690"/>
                    </a:lnTo>
                    <a:lnTo>
                      <a:pt x="526" y="732"/>
                    </a:lnTo>
                    <a:lnTo>
                      <a:pt x="562" y="778"/>
                    </a:lnTo>
                    <a:lnTo>
                      <a:pt x="599" y="825"/>
                    </a:lnTo>
                    <a:lnTo>
                      <a:pt x="637" y="875"/>
                    </a:lnTo>
                    <a:lnTo>
                      <a:pt x="676" y="926"/>
                    </a:lnTo>
                    <a:lnTo>
                      <a:pt x="716" y="976"/>
                    </a:lnTo>
                    <a:lnTo>
                      <a:pt x="757" y="1029"/>
                    </a:lnTo>
                    <a:lnTo>
                      <a:pt x="798" y="1081"/>
                    </a:lnTo>
                    <a:lnTo>
                      <a:pt x="838" y="1134"/>
                    </a:lnTo>
                    <a:lnTo>
                      <a:pt x="880" y="1186"/>
                    </a:lnTo>
                    <a:lnTo>
                      <a:pt x="920" y="1238"/>
                    </a:lnTo>
                    <a:lnTo>
                      <a:pt x="960" y="1288"/>
                    </a:lnTo>
                    <a:lnTo>
                      <a:pt x="998" y="1337"/>
                    </a:lnTo>
                    <a:lnTo>
                      <a:pt x="1036" y="1384"/>
                    </a:lnTo>
                    <a:lnTo>
                      <a:pt x="1072" y="1429"/>
                    </a:lnTo>
                    <a:lnTo>
                      <a:pt x="1107" y="1472"/>
                    </a:lnTo>
                    <a:lnTo>
                      <a:pt x="1139" y="1511"/>
                    </a:lnTo>
                    <a:lnTo>
                      <a:pt x="1170" y="1548"/>
                    </a:lnTo>
                    <a:lnTo>
                      <a:pt x="1198" y="1581"/>
                    </a:lnTo>
                    <a:lnTo>
                      <a:pt x="1222" y="1610"/>
                    </a:lnTo>
                    <a:lnTo>
                      <a:pt x="1244" y="1636"/>
                    </a:lnTo>
                    <a:lnTo>
                      <a:pt x="1262" y="1655"/>
                    </a:lnTo>
                    <a:lnTo>
                      <a:pt x="1277" y="1671"/>
                    </a:lnTo>
                    <a:lnTo>
                      <a:pt x="1281" y="1678"/>
                    </a:lnTo>
                    <a:lnTo>
                      <a:pt x="1288" y="1690"/>
                    </a:lnTo>
                    <a:lnTo>
                      <a:pt x="1298" y="1707"/>
                    </a:lnTo>
                    <a:lnTo>
                      <a:pt x="1311" y="1727"/>
                    </a:lnTo>
                    <a:lnTo>
                      <a:pt x="1326" y="1750"/>
                    </a:lnTo>
                    <a:lnTo>
                      <a:pt x="1342" y="1775"/>
                    </a:lnTo>
                    <a:lnTo>
                      <a:pt x="1359" y="1801"/>
                    </a:lnTo>
                    <a:lnTo>
                      <a:pt x="1376" y="1828"/>
                    </a:lnTo>
                    <a:lnTo>
                      <a:pt x="1393" y="1853"/>
                    </a:lnTo>
                    <a:lnTo>
                      <a:pt x="1410" y="1879"/>
                    </a:lnTo>
                    <a:lnTo>
                      <a:pt x="1426" y="1901"/>
                    </a:lnTo>
                    <a:lnTo>
                      <a:pt x="1438" y="1920"/>
                    </a:lnTo>
                    <a:lnTo>
                      <a:pt x="1450" y="1936"/>
                    </a:lnTo>
                    <a:lnTo>
                      <a:pt x="1458" y="1947"/>
                    </a:lnTo>
                    <a:lnTo>
                      <a:pt x="1463" y="1952"/>
                    </a:lnTo>
                    <a:lnTo>
                      <a:pt x="1463" y="1951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26"/>
              <p:cNvSpPr>
                <a:spLocks/>
              </p:cNvSpPr>
              <p:nvPr/>
            </p:nvSpPr>
            <p:spPr bwMode="auto">
              <a:xfrm rot="712586">
                <a:off x="2537" y="1546"/>
                <a:ext cx="256" cy="217"/>
              </a:xfrm>
              <a:custGeom>
                <a:avLst/>
                <a:gdLst/>
                <a:ahLst/>
                <a:cxnLst>
                  <a:cxn ang="0">
                    <a:pos x="510" y="21"/>
                  </a:cxn>
                  <a:cxn ang="0">
                    <a:pos x="496" y="16"/>
                  </a:cxn>
                  <a:cxn ang="0">
                    <a:pos x="478" y="13"/>
                  </a:cxn>
                  <a:cxn ang="0">
                    <a:pos x="463" y="9"/>
                  </a:cxn>
                  <a:cxn ang="0">
                    <a:pos x="401" y="1"/>
                  </a:cxn>
                  <a:cxn ang="0">
                    <a:pos x="370" y="1"/>
                  </a:cxn>
                  <a:cxn ang="0">
                    <a:pos x="336" y="9"/>
                  </a:cxn>
                  <a:cxn ang="0">
                    <a:pos x="303" y="22"/>
                  </a:cxn>
                  <a:cxn ang="0">
                    <a:pos x="270" y="39"/>
                  </a:cxn>
                  <a:cxn ang="0">
                    <a:pos x="237" y="60"/>
                  </a:cxn>
                  <a:cxn ang="0">
                    <a:pos x="207" y="82"/>
                  </a:cxn>
                  <a:cxn ang="0">
                    <a:pos x="180" y="104"/>
                  </a:cxn>
                  <a:cxn ang="0">
                    <a:pos x="156" y="125"/>
                  </a:cxn>
                  <a:cxn ang="0">
                    <a:pos x="134" y="146"/>
                  </a:cxn>
                  <a:cxn ang="0">
                    <a:pos x="91" y="191"/>
                  </a:cxn>
                  <a:cxn ang="0">
                    <a:pos x="51" y="239"/>
                  </a:cxn>
                  <a:cxn ang="0">
                    <a:pos x="33" y="262"/>
                  </a:cxn>
                  <a:cxn ang="0">
                    <a:pos x="61" y="249"/>
                  </a:cxn>
                  <a:cxn ang="0">
                    <a:pos x="119" y="218"/>
                  </a:cxn>
                  <a:cxn ang="0">
                    <a:pos x="176" y="184"/>
                  </a:cxn>
                  <a:cxn ang="0">
                    <a:pos x="204" y="167"/>
                  </a:cxn>
                  <a:cxn ang="0">
                    <a:pos x="228" y="157"/>
                  </a:cxn>
                  <a:cxn ang="0">
                    <a:pos x="256" y="142"/>
                  </a:cxn>
                  <a:cxn ang="0">
                    <a:pos x="287" y="127"/>
                  </a:cxn>
                  <a:cxn ang="0">
                    <a:pos x="317" y="111"/>
                  </a:cxn>
                  <a:cxn ang="0">
                    <a:pos x="346" y="96"/>
                  </a:cxn>
                  <a:cxn ang="0">
                    <a:pos x="370" y="85"/>
                  </a:cxn>
                  <a:cxn ang="0">
                    <a:pos x="387" y="80"/>
                  </a:cxn>
                  <a:cxn ang="0">
                    <a:pos x="395" y="82"/>
                  </a:cxn>
                  <a:cxn ang="0">
                    <a:pos x="384" y="100"/>
                  </a:cxn>
                  <a:cxn ang="0">
                    <a:pos x="372" y="118"/>
                  </a:cxn>
                  <a:cxn ang="0">
                    <a:pos x="359" y="135"/>
                  </a:cxn>
                  <a:cxn ang="0">
                    <a:pos x="344" y="151"/>
                  </a:cxn>
                  <a:cxn ang="0">
                    <a:pos x="308" y="183"/>
                  </a:cxn>
                  <a:cxn ang="0">
                    <a:pos x="258" y="225"/>
                  </a:cxn>
                  <a:cxn ang="0">
                    <a:pos x="200" y="270"/>
                  </a:cxn>
                  <a:cxn ang="0">
                    <a:pos x="141" y="315"/>
                  </a:cxn>
                  <a:cxn ang="0">
                    <a:pos x="85" y="358"/>
                  </a:cxn>
                  <a:cxn ang="0">
                    <a:pos x="39" y="394"/>
                  </a:cxn>
                  <a:cxn ang="0">
                    <a:pos x="9" y="421"/>
                  </a:cxn>
                  <a:cxn ang="0">
                    <a:pos x="0" y="433"/>
                  </a:cxn>
                  <a:cxn ang="0">
                    <a:pos x="21" y="435"/>
                  </a:cxn>
                  <a:cxn ang="0">
                    <a:pos x="58" y="423"/>
                  </a:cxn>
                  <a:cxn ang="0">
                    <a:pos x="96" y="408"/>
                  </a:cxn>
                  <a:cxn ang="0">
                    <a:pos x="118" y="397"/>
                  </a:cxn>
                  <a:cxn ang="0">
                    <a:pos x="165" y="372"/>
                  </a:cxn>
                  <a:cxn ang="0">
                    <a:pos x="213" y="346"/>
                  </a:cxn>
                  <a:cxn ang="0">
                    <a:pos x="261" y="316"/>
                  </a:cxn>
                  <a:cxn ang="0">
                    <a:pos x="309" y="284"/>
                  </a:cxn>
                  <a:cxn ang="0">
                    <a:pos x="352" y="249"/>
                  </a:cxn>
                  <a:cxn ang="0">
                    <a:pos x="393" y="210"/>
                  </a:cxn>
                  <a:cxn ang="0">
                    <a:pos x="426" y="168"/>
                  </a:cxn>
                  <a:cxn ang="0">
                    <a:pos x="454" y="122"/>
                  </a:cxn>
                </a:cxnLst>
                <a:rect l="0" t="0" r="r" b="b"/>
                <a:pathLst>
                  <a:path w="513" h="436">
                    <a:moveTo>
                      <a:pt x="513" y="23"/>
                    </a:moveTo>
                    <a:lnTo>
                      <a:pt x="510" y="21"/>
                    </a:lnTo>
                    <a:lnTo>
                      <a:pt x="504" y="19"/>
                    </a:lnTo>
                    <a:lnTo>
                      <a:pt x="496" y="16"/>
                    </a:lnTo>
                    <a:lnTo>
                      <a:pt x="487" y="14"/>
                    </a:lnTo>
                    <a:lnTo>
                      <a:pt x="478" y="13"/>
                    </a:lnTo>
                    <a:lnTo>
                      <a:pt x="470" y="10"/>
                    </a:lnTo>
                    <a:lnTo>
                      <a:pt x="463" y="9"/>
                    </a:lnTo>
                    <a:lnTo>
                      <a:pt x="460" y="7"/>
                    </a:lnTo>
                    <a:lnTo>
                      <a:pt x="401" y="1"/>
                    </a:lnTo>
                    <a:lnTo>
                      <a:pt x="386" y="0"/>
                    </a:lnTo>
                    <a:lnTo>
                      <a:pt x="370" y="1"/>
                    </a:lnTo>
                    <a:lnTo>
                      <a:pt x="354" y="5"/>
                    </a:lnTo>
                    <a:lnTo>
                      <a:pt x="336" y="9"/>
                    </a:lnTo>
                    <a:lnTo>
                      <a:pt x="320" y="15"/>
                    </a:lnTo>
                    <a:lnTo>
                      <a:pt x="303" y="22"/>
                    </a:lnTo>
                    <a:lnTo>
                      <a:pt x="286" y="30"/>
                    </a:lnTo>
                    <a:lnTo>
                      <a:pt x="270" y="39"/>
                    </a:lnTo>
                    <a:lnTo>
                      <a:pt x="253" y="50"/>
                    </a:lnTo>
                    <a:lnTo>
                      <a:pt x="237" y="60"/>
                    </a:lnTo>
                    <a:lnTo>
                      <a:pt x="221" y="70"/>
                    </a:lnTo>
                    <a:lnTo>
                      <a:pt x="207" y="82"/>
                    </a:lnTo>
                    <a:lnTo>
                      <a:pt x="192" y="92"/>
                    </a:lnTo>
                    <a:lnTo>
                      <a:pt x="180" y="104"/>
                    </a:lnTo>
                    <a:lnTo>
                      <a:pt x="167" y="114"/>
                    </a:lnTo>
                    <a:lnTo>
                      <a:pt x="156" y="125"/>
                    </a:lnTo>
                    <a:lnTo>
                      <a:pt x="149" y="130"/>
                    </a:lnTo>
                    <a:lnTo>
                      <a:pt x="134" y="146"/>
                    </a:lnTo>
                    <a:lnTo>
                      <a:pt x="114" y="167"/>
                    </a:lnTo>
                    <a:lnTo>
                      <a:pt x="91" y="191"/>
                    </a:lnTo>
                    <a:lnTo>
                      <a:pt x="69" y="217"/>
                    </a:lnTo>
                    <a:lnTo>
                      <a:pt x="51" y="239"/>
                    </a:lnTo>
                    <a:lnTo>
                      <a:pt x="38" y="255"/>
                    </a:lnTo>
                    <a:lnTo>
                      <a:pt x="33" y="262"/>
                    </a:lnTo>
                    <a:lnTo>
                      <a:pt x="41" y="259"/>
                    </a:lnTo>
                    <a:lnTo>
                      <a:pt x="61" y="249"/>
                    </a:lnTo>
                    <a:lnTo>
                      <a:pt x="88" y="235"/>
                    </a:lnTo>
                    <a:lnTo>
                      <a:pt x="119" y="218"/>
                    </a:lnTo>
                    <a:lnTo>
                      <a:pt x="149" y="199"/>
                    </a:lnTo>
                    <a:lnTo>
                      <a:pt x="176" y="184"/>
                    </a:lnTo>
                    <a:lnTo>
                      <a:pt x="196" y="173"/>
                    </a:lnTo>
                    <a:lnTo>
                      <a:pt x="204" y="167"/>
                    </a:lnTo>
                    <a:lnTo>
                      <a:pt x="215" y="163"/>
                    </a:lnTo>
                    <a:lnTo>
                      <a:pt x="228" y="157"/>
                    </a:lnTo>
                    <a:lnTo>
                      <a:pt x="242" y="150"/>
                    </a:lnTo>
                    <a:lnTo>
                      <a:pt x="256" y="142"/>
                    </a:lnTo>
                    <a:lnTo>
                      <a:pt x="272" y="135"/>
                    </a:lnTo>
                    <a:lnTo>
                      <a:pt x="287" y="127"/>
                    </a:lnTo>
                    <a:lnTo>
                      <a:pt x="302" y="118"/>
                    </a:lnTo>
                    <a:lnTo>
                      <a:pt x="317" y="111"/>
                    </a:lnTo>
                    <a:lnTo>
                      <a:pt x="332" y="103"/>
                    </a:lnTo>
                    <a:lnTo>
                      <a:pt x="346" y="96"/>
                    </a:lnTo>
                    <a:lnTo>
                      <a:pt x="358" y="90"/>
                    </a:lnTo>
                    <a:lnTo>
                      <a:pt x="370" y="85"/>
                    </a:lnTo>
                    <a:lnTo>
                      <a:pt x="379" y="82"/>
                    </a:lnTo>
                    <a:lnTo>
                      <a:pt x="387" y="80"/>
                    </a:lnTo>
                    <a:lnTo>
                      <a:pt x="392" y="80"/>
                    </a:lnTo>
                    <a:lnTo>
                      <a:pt x="395" y="82"/>
                    </a:lnTo>
                    <a:lnTo>
                      <a:pt x="389" y="91"/>
                    </a:lnTo>
                    <a:lnTo>
                      <a:pt x="384" y="100"/>
                    </a:lnTo>
                    <a:lnTo>
                      <a:pt x="378" y="110"/>
                    </a:lnTo>
                    <a:lnTo>
                      <a:pt x="372" y="118"/>
                    </a:lnTo>
                    <a:lnTo>
                      <a:pt x="366" y="127"/>
                    </a:lnTo>
                    <a:lnTo>
                      <a:pt x="359" y="135"/>
                    </a:lnTo>
                    <a:lnTo>
                      <a:pt x="352" y="143"/>
                    </a:lnTo>
                    <a:lnTo>
                      <a:pt x="344" y="151"/>
                    </a:lnTo>
                    <a:lnTo>
                      <a:pt x="328" y="166"/>
                    </a:lnTo>
                    <a:lnTo>
                      <a:pt x="308" y="183"/>
                    </a:lnTo>
                    <a:lnTo>
                      <a:pt x="285" y="203"/>
                    </a:lnTo>
                    <a:lnTo>
                      <a:pt x="258" y="225"/>
                    </a:lnTo>
                    <a:lnTo>
                      <a:pt x="229" y="247"/>
                    </a:lnTo>
                    <a:lnTo>
                      <a:pt x="200" y="270"/>
                    </a:lnTo>
                    <a:lnTo>
                      <a:pt x="170" y="293"/>
                    </a:lnTo>
                    <a:lnTo>
                      <a:pt x="141" y="315"/>
                    </a:lnTo>
                    <a:lnTo>
                      <a:pt x="112" y="337"/>
                    </a:lnTo>
                    <a:lnTo>
                      <a:pt x="85" y="358"/>
                    </a:lnTo>
                    <a:lnTo>
                      <a:pt x="61" y="377"/>
                    </a:lnTo>
                    <a:lnTo>
                      <a:pt x="39" y="394"/>
                    </a:lnTo>
                    <a:lnTo>
                      <a:pt x="22" y="409"/>
                    </a:lnTo>
                    <a:lnTo>
                      <a:pt x="9" y="421"/>
                    </a:lnTo>
                    <a:lnTo>
                      <a:pt x="1" y="429"/>
                    </a:lnTo>
                    <a:lnTo>
                      <a:pt x="0" y="433"/>
                    </a:lnTo>
                    <a:lnTo>
                      <a:pt x="8" y="436"/>
                    </a:lnTo>
                    <a:lnTo>
                      <a:pt x="21" y="435"/>
                    </a:lnTo>
                    <a:lnTo>
                      <a:pt x="38" y="430"/>
                    </a:lnTo>
                    <a:lnTo>
                      <a:pt x="58" y="423"/>
                    </a:lnTo>
                    <a:lnTo>
                      <a:pt x="77" y="416"/>
                    </a:lnTo>
                    <a:lnTo>
                      <a:pt x="96" y="408"/>
                    </a:lnTo>
                    <a:lnTo>
                      <a:pt x="109" y="401"/>
                    </a:lnTo>
                    <a:lnTo>
                      <a:pt x="118" y="397"/>
                    </a:lnTo>
                    <a:lnTo>
                      <a:pt x="141" y="385"/>
                    </a:lnTo>
                    <a:lnTo>
                      <a:pt x="165" y="372"/>
                    </a:lnTo>
                    <a:lnTo>
                      <a:pt x="189" y="360"/>
                    </a:lnTo>
                    <a:lnTo>
                      <a:pt x="213" y="346"/>
                    </a:lnTo>
                    <a:lnTo>
                      <a:pt x="237" y="331"/>
                    </a:lnTo>
                    <a:lnTo>
                      <a:pt x="261" y="316"/>
                    </a:lnTo>
                    <a:lnTo>
                      <a:pt x="285" y="301"/>
                    </a:lnTo>
                    <a:lnTo>
                      <a:pt x="309" y="284"/>
                    </a:lnTo>
                    <a:lnTo>
                      <a:pt x="331" y="266"/>
                    </a:lnTo>
                    <a:lnTo>
                      <a:pt x="352" y="249"/>
                    </a:lnTo>
                    <a:lnTo>
                      <a:pt x="373" y="229"/>
                    </a:lnTo>
                    <a:lnTo>
                      <a:pt x="393" y="210"/>
                    </a:lnTo>
                    <a:lnTo>
                      <a:pt x="410" y="189"/>
                    </a:lnTo>
                    <a:lnTo>
                      <a:pt x="426" y="168"/>
                    </a:lnTo>
                    <a:lnTo>
                      <a:pt x="441" y="145"/>
                    </a:lnTo>
                    <a:lnTo>
                      <a:pt x="454" y="122"/>
                    </a:lnTo>
                    <a:lnTo>
                      <a:pt x="513" y="2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27"/>
              <p:cNvSpPr>
                <a:spLocks/>
              </p:cNvSpPr>
              <p:nvPr/>
            </p:nvSpPr>
            <p:spPr bwMode="auto">
              <a:xfrm rot="712586">
                <a:off x="2564" y="1591"/>
                <a:ext cx="236" cy="229"/>
              </a:xfrm>
              <a:custGeom>
                <a:avLst/>
                <a:gdLst/>
                <a:ahLst/>
                <a:cxnLst>
                  <a:cxn ang="0">
                    <a:pos x="405" y="40"/>
                  </a:cxn>
                  <a:cxn ang="0">
                    <a:pos x="368" y="104"/>
                  </a:cxn>
                  <a:cxn ang="0">
                    <a:pos x="330" y="161"/>
                  </a:cxn>
                  <a:cxn ang="0">
                    <a:pos x="287" y="219"/>
                  </a:cxn>
                  <a:cxn ang="0">
                    <a:pos x="257" y="252"/>
                  </a:cxn>
                  <a:cxn ang="0">
                    <a:pos x="233" y="271"/>
                  </a:cxn>
                  <a:cxn ang="0">
                    <a:pos x="195" y="300"/>
                  </a:cxn>
                  <a:cxn ang="0">
                    <a:pos x="148" y="334"/>
                  </a:cxn>
                  <a:cxn ang="0">
                    <a:pos x="99" y="371"/>
                  </a:cxn>
                  <a:cxn ang="0">
                    <a:pos x="54" y="407"/>
                  </a:cxn>
                  <a:cxn ang="0">
                    <a:pos x="19" y="436"/>
                  </a:cxn>
                  <a:cxn ang="0">
                    <a:pos x="1" y="454"/>
                  </a:cxn>
                  <a:cxn ang="0">
                    <a:pos x="3" y="458"/>
                  </a:cxn>
                  <a:cxn ang="0">
                    <a:pos x="23" y="451"/>
                  </a:cxn>
                  <a:cxn ang="0">
                    <a:pos x="53" y="434"/>
                  </a:cxn>
                  <a:cxn ang="0">
                    <a:pos x="90" y="414"/>
                  </a:cxn>
                  <a:cxn ang="0">
                    <a:pos x="129" y="391"/>
                  </a:cxn>
                  <a:cxn ang="0">
                    <a:pos x="166" y="369"/>
                  </a:cxn>
                  <a:cxn ang="0">
                    <a:pos x="196" y="350"/>
                  </a:cxn>
                  <a:cxn ang="0">
                    <a:pos x="215" y="338"/>
                  </a:cxn>
                  <a:cxn ang="0">
                    <a:pos x="235" y="320"/>
                  </a:cxn>
                  <a:cxn ang="0">
                    <a:pos x="272" y="292"/>
                  </a:cxn>
                  <a:cxn ang="0">
                    <a:pos x="312" y="262"/>
                  </a:cxn>
                  <a:cxn ang="0">
                    <a:pos x="352" y="232"/>
                  </a:cxn>
                  <a:cxn ang="0">
                    <a:pos x="390" y="198"/>
                  </a:cxn>
                  <a:cxn ang="0">
                    <a:pos x="424" y="164"/>
                  </a:cxn>
                  <a:cxn ang="0">
                    <a:pos x="450" y="126"/>
                  </a:cxn>
                  <a:cxn ang="0">
                    <a:pos x="466" y="85"/>
                  </a:cxn>
                  <a:cxn ang="0">
                    <a:pos x="470" y="60"/>
                  </a:cxn>
                  <a:cxn ang="0">
                    <a:pos x="463" y="42"/>
                  </a:cxn>
                  <a:cxn ang="0">
                    <a:pos x="450" y="20"/>
                  </a:cxn>
                  <a:cxn ang="0">
                    <a:pos x="440" y="4"/>
                  </a:cxn>
                  <a:cxn ang="0">
                    <a:pos x="433" y="0"/>
                  </a:cxn>
                  <a:cxn ang="0">
                    <a:pos x="427" y="2"/>
                  </a:cxn>
                  <a:cxn ang="0">
                    <a:pos x="425" y="6"/>
                  </a:cxn>
                </a:cxnLst>
                <a:rect l="0" t="0" r="r" b="b"/>
                <a:pathLst>
                  <a:path w="471" h="458">
                    <a:moveTo>
                      <a:pt x="425" y="6"/>
                    </a:moveTo>
                    <a:lnTo>
                      <a:pt x="405" y="40"/>
                    </a:lnTo>
                    <a:lnTo>
                      <a:pt x="386" y="73"/>
                    </a:lnTo>
                    <a:lnTo>
                      <a:pt x="368" y="104"/>
                    </a:lnTo>
                    <a:lnTo>
                      <a:pt x="350" y="133"/>
                    </a:lnTo>
                    <a:lnTo>
                      <a:pt x="330" y="161"/>
                    </a:lnTo>
                    <a:lnTo>
                      <a:pt x="310" y="189"/>
                    </a:lnTo>
                    <a:lnTo>
                      <a:pt x="287" y="219"/>
                    </a:lnTo>
                    <a:lnTo>
                      <a:pt x="261" y="249"/>
                    </a:lnTo>
                    <a:lnTo>
                      <a:pt x="257" y="252"/>
                    </a:lnTo>
                    <a:lnTo>
                      <a:pt x="248" y="260"/>
                    </a:lnTo>
                    <a:lnTo>
                      <a:pt x="233" y="271"/>
                    </a:lnTo>
                    <a:lnTo>
                      <a:pt x="215" y="284"/>
                    </a:lnTo>
                    <a:lnTo>
                      <a:pt x="195" y="300"/>
                    </a:lnTo>
                    <a:lnTo>
                      <a:pt x="173" y="316"/>
                    </a:lnTo>
                    <a:lnTo>
                      <a:pt x="148" y="334"/>
                    </a:lnTo>
                    <a:lnTo>
                      <a:pt x="124" y="353"/>
                    </a:lnTo>
                    <a:lnTo>
                      <a:pt x="99" y="371"/>
                    </a:lnTo>
                    <a:lnTo>
                      <a:pt x="76" y="390"/>
                    </a:lnTo>
                    <a:lnTo>
                      <a:pt x="54" y="407"/>
                    </a:lnTo>
                    <a:lnTo>
                      <a:pt x="36" y="422"/>
                    </a:lnTo>
                    <a:lnTo>
                      <a:pt x="19" y="436"/>
                    </a:lnTo>
                    <a:lnTo>
                      <a:pt x="8" y="446"/>
                    </a:lnTo>
                    <a:lnTo>
                      <a:pt x="1" y="454"/>
                    </a:lnTo>
                    <a:lnTo>
                      <a:pt x="0" y="458"/>
                    </a:lnTo>
                    <a:lnTo>
                      <a:pt x="3" y="458"/>
                    </a:lnTo>
                    <a:lnTo>
                      <a:pt x="11" y="455"/>
                    </a:lnTo>
                    <a:lnTo>
                      <a:pt x="23" y="451"/>
                    </a:lnTo>
                    <a:lnTo>
                      <a:pt x="37" y="444"/>
                    </a:lnTo>
                    <a:lnTo>
                      <a:pt x="53" y="434"/>
                    </a:lnTo>
                    <a:lnTo>
                      <a:pt x="71" y="425"/>
                    </a:lnTo>
                    <a:lnTo>
                      <a:pt x="90" y="414"/>
                    </a:lnTo>
                    <a:lnTo>
                      <a:pt x="109" y="402"/>
                    </a:lnTo>
                    <a:lnTo>
                      <a:pt x="129" y="391"/>
                    </a:lnTo>
                    <a:lnTo>
                      <a:pt x="147" y="379"/>
                    </a:lnTo>
                    <a:lnTo>
                      <a:pt x="166" y="369"/>
                    </a:lnTo>
                    <a:lnTo>
                      <a:pt x="182" y="358"/>
                    </a:lnTo>
                    <a:lnTo>
                      <a:pt x="196" y="350"/>
                    </a:lnTo>
                    <a:lnTo>
                      <a:pt x="207" y="342"/>
                    </a:lnTo>
                    <a:lnTo>
                      <a:pt x="215" y="338"/>
                    </a:lnTo>
                    <a:lnTo>
                      <a:pt x="219" y="334"/>
                    </a:lnTo>
                    <a:lnTo>
                      <a:pt x="235" y="320"/>
                    </a:lnTo>
                    <a:lnTo>
                      <a:pt x="253" y="305"/>
                    </a:lnTo>
                    <a:lnTo>
                      <a:pt x="272" y="292"/>
                    </a:lnTo>
                    <a:lnTo>
                      <a:pt x="291" y="277"/>
                    </a:lnTo>
                    <a:lnTo>
                      <a:pt x="312" y="262"/>
                    </a:lnTo>
                    <a:lnTo>
                      <a:pt x="332" y="247"/>
                    </a:lnTo>
                    <a:lnTo>
                      <a:pt x="352" y="232"/>
                    </a:lnTo>
                    <a:lnTo>
                      <a:pt x="371" y="216"/>
                    </a:lnTo>
                    <a:lnTo>
                      <a:pt x="390" y="198"/>
                    </a:lnTo>
                    <a:lnTo>
                      <a:pt x="408" y="181"/>
                    </a:lnTo>
                    <a:lnTo>
                      <a:pt x="424" y="164"/>
                    </a:lnTo>
                    <a:lnTo>
                      <a:pt x="438" y="145"/>
                    </a:lnTo>
                    <a:lnTo>
                      <a:pt x="450" y="126"/>
                    </a:lnTo>
                    <a:lnTo>
                      <a:pt x="459" y="106"/>
                    </a:lnTo>
                    <a:lnTo>
                      <a:pt x="466" y="85"/>
                    </a:lnTo>
                    <a:lnTo>
                      <a:pt x="471" y="63"/>
                    </a:lnTo>
                    <a:lnTo>
                      <a:pt x="470" y="60"/>
                    </a:lnTo>
                    <a:lnTo>
                      <a:pt x="468" y="52"/>
                    </a:lnTo>
                    <a:lnTo>
                      <a:pt x="463" y="42"/>
                    </a:lnTo>
                    <a:lnTo>
                      <a:pt x="457" y="31"/>
                    </a:lnTo>
                    <a:lnTo>
                      <a:pt x="450" y="20"/>
                    </a:lnTo>
                    <a:lnTo>
                      <a:pt x="446" y="10"/>
                    </a:lnTo>
                    <a:lnTo>
                      <a:pt x="440" y="4"/>
                    </a:lnTo>
                    <a:lnTo>
                      <a:pt x="438" y="0"/>
                    </a:lnTo>
                    <a:lnTo>
                      <a:pt x="433" y="0"/>
                    </a:lnTo>
                    <a:lnTo>
                      <a:pt x="429" y="1"/>
                    </a:lnTo>
                    <a:lnTo>
                      <a:pt x="427" y="2"/>
                    </a:lnTo>
                    <a:lnTo>
                      <a:pt x="425" y="6"/>
                    </a:lnTo>
                    <a:lnTo>
                      <a:pt x="425" y="6"/>
                    </a:lnTo>
                    <a:close/>
                  </a:path>
                </a:pathLst>
              </a:custGeom>
              <a:solidFill>
                <a:srgbClr val="FFFFE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28"/>
              <p:cNvSpPr>
                <a:spLocks/>
              </p:cNvSpPr>
              <p:nvPr/>
            </p:nvSpPr>
            <p:spPr bwMode="auto">
              <a:xfrm rot="712586">
                <a:off x="2403" y="1584"/>
                <a:ext cx="944" cy="1145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53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6" name="Picture 5" descr="tutte3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pic>
        <p:nvPicPr>
          <p:cNvPr id="12" name="Picture 11" descr="tutte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32603" y="123169"/>
            <a:ext cx="7394093" cy="6195384"/>
            <a:chOff x="1032603" y="123169"/>
            <a:chExt cx="7394093" cy="6195384"/>
          </a:xfrm>
        </p:grpSpPr>
        <p:grpSp>
          <p:nvGrpSpPr>
            <p:cNvPr id="15" name="Group 14"/>
            <p:cNvGrpSpPr/>
            <p:nvPr/>
          </p:nvGrpSpPr>
          <p:grpSpPr>
            <a:xfrm>
              <a:off x="1032603" y="123169"/>
              <a:ext cx="7394093" cy="6195384"/>
              <a:chOff x="1032603" y="123169"/>
              <a:chExt cx="7394093" cy="6195384"/>
            </a:xfrm>
          </p:grpSpPr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 rot="3724851">
                <a:off x="7667347" y="5559204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 rot="3724851">
                <a:off x="7655433" y="137778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8"/>
              <p:cNvSpPr>
                <a:spLocks/>
              </p:cNvSpPr>
              <p:nvPr/>
            </p:nvSpPr>
            <p:spPr bwMode="auto">
              <a:xfrm rot="3724851">
                <a:off x="1066677" y="89095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Freeform 28"/>
            <p:cNvSpPr>
              <a:spLocks/>
            </p:cNvSpPr>
            <p:nvPr/>
          </p:nvSpPr>
          <p:spPr bwMode="auto">
            <a:xfrm rot="3724851">
              <a:off x="1070911" y="5525089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3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utte4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914400"/>
            <a:ext cx="7137400" cy="574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32603" y="123169"/>
            <a:ext cx="7394093" cy="6195384"/>
            <a:chOff x="1032603" y="123169"/>
            <a:chExt cx="7394093" cy="6195384"/>
          </a:xfrm>
        </p:grpSpPr>
        <p:grpSp>
          <p:nvGrpSpPr>
            <p:cNvPr id="14" name="Group 13"/>
            <p:cNvGrpSpPr/>
            <p:nvPr/>
          </p:nvGrpSpPr>
          <p:grpSpPr>
            <a:xfrm>
              <a:off x="1032603" y="123169"/>
              <a:ext cx="7394093" cy="6195384"/>
              <a:chOff x="1032603" y="123169"/>
              <a:chExt cx="7394093" cy="6195384"/>
            </a:xfrm>
          </p:grpSpPr>
          <p:sp>
            <p:nvSpPr>
              <p:cNvPr id="16" name="Freeform 28"/>
              <p:cNvSpPr>
                <a:spLocks/>
              </p:cNvSpPr>
              <p:nvPr/>
            </p:nvSpPr>
            <p:spPr bwMode="auto">
              <a:xfrm rot="3724851">
                <a:off x="7667347" y="5559204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 rot="3724851">
                <a:off x="7655433" y="137778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 rot="3724851">
                <a:off x="1066677" y="89095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Freeform 28"/>
            <p:cNvSpPr>
              <a:spLocks/>
            </p:cNvSpPr>
            <p:nvPr/>
          </p:nvSpPr>
          <p:spPr bwMode="auto">
            <a:xfrm rot="3724851">
              <a:off x="1070911" y="5525089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3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utte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21" y="914400"/>
            <a:ext cx="7137400" cy="574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254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Drawing by Spring Networks</a:t>
            </a:r>
            <a:endParaRPr lang="en-US" sz="4000" dirty="0">
              <a:latin typeface="+mj-lt"/>
              <a:cs typeface="Corbe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2603" y="123169"/>
            <a:ext cx="7394093" cy="6195384"/>
            <a:chOff x="1032603" y="123169"/>
            <a:chExt cx="7394093" cy="6195384"/>
          </a:xfrm>
        </p:grpSpPr>
        <p:grpSp>
          <p:nvGrpSpPr>
            <p:cNvPr id="6" name="Group 5"/>
            <p:cNvGrpSpPr/>
            <p:nvPr/>
          </p:nvGrpSpPr>
          <p:grpSpPr>
            <a:xfrm>
              <a:off x="1032603" y="123169"/>
              <a:ext cx="7394093" cy="6195384"/>
              <a:chOff x="1032603" y="123169"/>
              <a:chExt cx="7394093" cy="6195384"/>
            </a:xfrm>
          </p:grpSpPr>
          <p:sp>
            <p:nvSpPr>
              <p:cNvPr id="8" name="Freeform 28"/>
              <p:cNvSpPr>
                <a:spLocks/>
              </p:cNvSpPr>
              <p:nvPr/>
            </p:nvSpPr>
            <p:spPr bwMode="auto">
              <a:xfrm rot="3724851">
                <a:off x="7667347" y="5559204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28"/>
              <p:cNvSpPr>
                <a:spLocks/>
              </p:cNvSpPr>
              <p:nvPr/>
            </p:nvSpPr>
            <p:spPr bwMode="auto">
              <a:xfrm rot="3724851">
                <a:off x="7655433" y="137778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28"/>
              <p:cNvSpPr>
                <a:spLocks/>
              </p:cNvSpPr>
              <p:nvPr/>
            </p:nvSpPr>
            <p:spPr bwMode="auto">
              <a:xfrm rot="3724851">
                <a:off x="1066677" y="89095"/>
                <a:ext cx="725275" cy="793423"/>
              </a:xfrm>
              <a:custGeom>
                <a:avLst/>
                <a:gdLst/>
                <a:ahLst/>
                <a:cxnLst>
                  <a:cxn ang="0">
                    <a:pos x="1529" y="1633"/>
                  </a:cxn>
                  <a:cxn ang="0">
                    <a:pos x="1058" y="1039"/>
                  </a:cxn>
                  <a:cxn ang="0">
                    <a:pos x="684" y="554"/>
                  </a:cxn>
                  <a:cxn ang="0">
                    <a:pos x="616" y="247"/>
                  </a:cxn>
                  <a:cxn ang="0">
                    <a:pos x="614" y="63"/>
                  </a:cxn>
                  <a:cxn ang="0">
                    <a:pos x="518" y="2"/>
                  </a:cxn>
                  <a:cxn ang="0">
                    <a:pos x="352" y="41"/>
                  </a:cxn>
                  <a:cxn ang="0">
                    <a:pos x="183" y="144"/>
                  </a:cxn>
                  <a:cxn ang="0">
                    <a:pos x="109" y="346"/>
                  </a:cxn>
                  <a:cxn ang="0">
                    <a:pos x="289" y="156"/>
                  </a:cxn>
                  <a:cxn ang="0">
                    <a:pos x="471" y="61"/>
                  </a:cxn>
                  <a:cxn ang="0">
                    <a:pos x="546" y="108"/>
                  </a:cxn>
                  <a:cxn ang="0">
                    <a:pos x="360" y="287"/>
                  </a:cxn>
                  <a:cxn ang="0">
                    <a:pos x="121" y="444"/>
                  </a:cxn>
                  <a:cxn ang="0">
                    <a:pos x="92" y="387"/>
                  </a:cxn>
                  <a:cxn ang="0">
                    <a:pos x="117" y="515"/>
                  </a:cxn>
                  <a:cxn ang="0">
                    <a:pos x="200" y="470"/>
                  </a:cxn>
                  <a:cxn ang="0">
                    <a:pos x="377" y="347"/>
                  </a:cxn>
                  <a:cxn ang="0">
                    <a:pos x="533" y="197"/>
                  </a:cxn>
                  <a:cxn ang="0">
                    <a:pos x="563" y="226"/>
                  </a:cxn>
                  <a:cxn ang="0">
                    <a:pos x="365" y="419"/>
                  </a:cxn>
                  <a:cxn ang="0">
                    <a:pos x="136" y="539"/>
                  </a:cxn>
                  <a:cxn ang="0">
                    <a:pos x="226" y="581"/>
                  </a:cxn>
                  <a:cxn ang="0">
                    <a:pos x="374" y="630"/>
                  </a:cxn>
                  <a:cxn ang="0">
                    <a:pos x="492" y="729"/>
                  </a:cxn>
                  <a:cxn ang="0">
                    <a:pos x="603" y="765"/>
                  </a:cxn>
                  <a:cxn ang="0">
                    <a:pos x="633" y="733"/>
                  </a:cxn>
                  <a:cxn ang="0">
                    <a:pos x="608" y="719"/>
                  </a:cxn>
                  <a:cxn ang="0">
                    <a:pos x="539" y="687"/>
                  </a:cxn>
                  <a:cxn ang="0">
                    <a:pos x="578" y="666"/>
                  </a:cxn>
                  <a:cxn ang="0">
                    <a:pos x="540" y="650"/>
                  </a:cxn>
                  <a:cxn ang="0">
                    <a:pos x="470" y="619"/>
                  </a:cxn>
                  <a:cxn ang="0">
                    <a:pos x="518" y="602"/>
                  </a:cxn>
                  <a:cxn ang="0">
                    <a:pos x="465" y="587"/>
                  </a:cxn>
                  <a:cxn ang="0">
                    <a:pos x="381" y="553"/>
                  </a:cxn>
                  <a:cxn ang="0">
                    <a:pos x="375" y="500"/>
                  </a:cxn>
                  <a:cxn ang="0">
                    <a:pos x="541" y="356"/>
                  </a:cxn>
                  <a:cxn ang="0">
                    <a:pos x="565" y="498"/>
                  </a:cxn>
                  <a:cxn ang="0">
                    <a:pos x="564" y="569"/>
                  </a:cxn>
                  <a:cxn ang="0">
                    <a:pos x="602" y="621"/>
                  </a:cxn>
                  <a:cxn ang="0">
                    <a:pos x="623" y="620"/>
                  </a:cxn>
                  <a:cxn ang="0">
                    <a:pos x="655" y="713"/>
                  </a:cxn>
                  <a:cxn ang="0">
                    <a:pos x="684" y="669"/>
                  </a:cxn>
                  <a:cxn ang="0">
                    <a:pos x="830" y="847"/>
                  </a:cxn>
                  <a:cxn ang="0">
                    <a:pos x="1050" y="1119"/>
                  </a:cxn>
                  <a:cxn ang="0">
                    <a:pos x="1330" y="1473"/>
                  </a:cxn>
                  <a:cxn ang="0">
                    <a:pos x="1604" y="1831"/>
                  </a:cxn>
                  <a:cxn ang="0">
                    <a:pos x="1608" y="2022"/>
                  </a:cxn>
                  <a:cxn ang="0">
                    <a:pos x="1331" y="1719"/>
                  </a:cxn>
                  <a:cxn ang="0">
                    <a:pos x="1049" y="1356"/>
                  </a:cxn>
                  <a:cxn ang="0">
                    <a:pos x="772" y="994"/>
                  </a:cxn>
                  <a:cxn ang="0">
                    <a:pos x="641" y="816"/>
                  </a:cxn>
                  <a:cxn ang="0">
                    <a:pos x="715" y="1030"/>
                  </a:cxn>
                  <a:cxn ang="0">
                    <a:pos x="1122" y="1569"/>
                  </a:cxn>
                  <a:cxn ang="0">
                    <a:pos x="1494" y="2040"/>
                  </a:cxn>
                  <a:cxn ang="0">
                    <a:pos x="1675" y="2110"/>
                  </a:cxn>
                  <a:cxn ang="0">
                    <a:pos x="1673" y="2030"/>
                  </a:cxn>
                  <a:cxn ang="0">
                    <a:pos x="1813" y="2207"/>
                  </a:cxn>
                  <a:cxn ang="0">
                    <a:pos x="1633" y="2171"/>
                  </a:cxn>
                  <a:cxn ang="0">
                    <a:pos x="1855" y="2279"/>
                  </a:cxn>
                  <a:cxn ang="0">
                    <a:pos x="1817" y="2004"/>
                  </a:cxn>
                </a:cxnLst>
                <a:rect l="0" t="0" r="r" b="b"/>
                <a:pathLst>
                  <a:path w="1888" h="2291">
                    <a:moveTo>
                      <a:pt x="1814" y="1991"/>
                    </a:moveTo>
                    <a:lnTo>
                      <a:pt x="1798" y="1970"/>
                    </a:lnTo>
                    <a:lnTo>
                      <a:pt x="1778" y="1946"/>
                    </a:lnTo>
                    <a:lnTo>
                      <a:pt x="1756" y="1917"/>
                    </a:lnTo>
                    <a:lnTo>
                      <a:pt x="1730" y="1885"/>
                    </a:lnTo>
                    <a:lnTo>
                      <a:pt x="1702" y="1849"/>
                    </a:lnTo>
                    <a:lnTo>
                      <a:pt x="1672" y="1811"/>
                    </a:lnTo>
                    <a:lnTo>
                      <a:pt x="1639" y="1770"/>
                    </a:lnTo>
                    <a:lnTo>
                      <a:pt x="1604" y="1727"/>
                    </a:lnTo>
                    <a:lnTo>
                      <a:pt x="1567" y="1681"/>
                    </a:lnTo>
                    <a:lnTo>
                      <a:pt x="1529" y="1633"/>
                    </a:lnTo>
                    <a:lnTo>
                      <a:pt x="1489" y="1583"/>
                    </a:lnTo>
                    <a:lnTo>
                      <a:pt x="1449" y="1531"/>
                    </a:lnTo>
                    <a:lnTo>
                      <a:pt x="1406" y="1478"/>
                    </a:lnTo>
                    <a:lnTo>
                      <a:pt x="1364" y="1425"/>
                    </a:lnTo>
                    <a:lnTo>
                      <a:pt x="1321" y="1370"/>
                    </a:lnTo>
                    <a:lnTo>
                      <a:pt x="1277" y="1315"/>
                    </a:lnTo>
                    <a:lnTo>
                      <a:pt x="1232" y="1259"/>
                    </a:lnTo>
                    <a:lnTo>
                      <a:pt x="1189" y="1204"/>
                    </a:lnTo>
                    <a:lnTo>
                      <a:pt x="1145" y="1149"/>
                    </a:lnTo>
                    <a:lnTo>
                      <a:pt x="1101" y="1094"/>
                    </a:lnTo>
                    <a:lnTo>
                      <a:pt x="1058" y="1039"/>
                    </a:lnTo>
                    <a:lnTo>
                      <a:pt x="1016" y="985"/>
                    </a:lnTo>
                    <a:lnTo>
                      <a:pt x="975" y="933"/>
                    </a:lnTo>
                    <a:lnTo>
                      <a:pt x="935" y="883"/>
                    </a:lnTo>
                    <a:lnTo>
                      <a:pt x="897" y="833"/>
                    </a:lnTo>
                    <a:lnTo>
                      <a:pt x="860" y="786"/>
                    </a:lnTo>
                    <a:lnTo>
                      <a:pt x="825" y="740"/>
                    </a:lnTo>
                    <a:lnTo>
                      <a:pt x="792" y="697"/>
                    </a:lnTo>
                    <a:lnTo>
                      <a:pt x="761" y="657"/>
                    </a:lnTo>
                    <a:lnTo>
                      <a:pt x="732" y="620"/>
                    </a:lnTo>
                    <a:lnTo>
                      <a:pt x="707" y="585"/>
                    </a:lnTo>
                    <a:lnTo>
                      <a:pt x="684" y="554"/>
                    </a:lnTo>
                    <a:lnTo>
                      <a:pt x="669" y="529"/>
                    </a:lnTo>
                    <a:lnTo>
                      <a:pt x="654" y="495"/>
                    </a:lnTo>
                    <a:lnTo>
                      <a:pt x="641" y="459"/>
                    </a:lnTo>
                    <a:lnTo>
                      <a:pt x="629" y="419"/>
                    </a:lnTo>
                    <a:lnTo>
                      <a:pt x="618" y="379"/>
                    </a:lnTo>
                    <a:lnTo>
                      <a:pt x="609" y="341"/>
                    </a:lnTo>
                    <a:lnTo>
                      <a:pt x="602" y="307"/>
                    </a:lnTo>
                    <a:lnTo>
                      <a:pt x="598" y="278"/>
                    </a:lnTo>
                    <a:lnTo>
                      <a:pt x="605" y="267"/>
                    </a:lnTo>
                    <a:lnTo>
                      <a:pt x="610" y="257"/>
                    </a:lnTo>
                    <a:lnTo>
                      <a:pt x="616" y="247"/>
                    </a:lnTo>
                    <a:lnTo>
                      <a:pt x="622" y="235"/>
                    </a:lnTo>
                    <a:lnTo>
                      <a:pt x="628" y="225"/>
                    </a:lnTo>
                    <a:lnTo>
                      <a:pt x="632" y="213"/>
                    </a:lnTo>
                    <a:lnTo>
                      <a:pt x="637" y="203"/>
                    </a:lnTo>
                    <a:lnTo>
                      <a:pt x="641" y="191"/>
                    </a:lnTo>
                    <a:lnTo>
                      <a:pt x="641" y="174"/>
                    </a:lnTo>
                    <a:lnTo>
                      <a:pt x="638" y="152"/>
                    </a:lnTo>
                    <a:lnTo>
                      <a:pt x="632" y="129"/>
                    </a:lnTo>
                    <a:lnTo>
                      <a:pt x="626" y="105"/>
                    </a:lnTo>
                    <a:lnTo>
                      <a:pt x="620" y="82"/>
                    </a:lnTo>
                    <a:lnTo>
                      <a:pt x="614" y="63"/>
                    </a:lnTo>
                    <a:lnTo>
                      <a:pt x="609" y="51"/>
                    </a:lnTo>
                    <a:lnTo>
                      <a:pt x="608" y="46"/>
                    </a:lnTo>
                    <a:lnTo>
                      <a:pt x="605" y="43"/>
                    </a:lnTo>
                    <a:lnTo>
                      <a:pt x="595" y="37"/>
                    </a:lnTo>
                    <a:lnTo>
                      <a:pt x="584" y="29"/>
                    </a:lnTo>
                    <a:lnTo>
                      <a:pt x="570" y="21"/>
                    </a:lnTo>
                    <a:lnTo>
                      <a:pt x="556" y="13"/>
                    </a:lnTo>
                    <a:lnTo>
                      <a:pt x="544" y="7"/>
                    </a:lnTo>
                    <a:lnTo>
                      <a:pt x="535" y="2"/>
                    </a:lnTo>
                    <a:lnTo>
                      <a:pt x="532" y="0"/>
                    </a:lnTo>
                    <a:lnTo>
                      <a:pt x="518" y="2"/>
                    </a:lnTo>
                    <a:lnTo>
                      <a:pt x="506" y="3"/>
                    </a:lnTo>
                    <a:lnTo>
                      <a:pt x="492" y="5"/>
                    </a:lnTo>
                    <a:lnTo>
                      <a:pt x="478" y="6"/>
                    </a:lnTo>
                    <a:lnTo>
                      <a:pt x="465" y="7"/>
                    </a:lnTo>
                    <a:lnTo>
                      <a:pt x="451" y="8"/>
                    </a:lnTo>
                    <a:lnTo>
                      <a:pt x="439" y="12"/>
                    </a:lnTo>
                    <a:lnTo>
                      <a:pt x="426" y="15"/>
                    </a:lnTo>
                    <a:lnTo>
                      <a:pt x="406" y="21"/>
                    </a:lnTo>
                    <a:lnTo>
                      <a:pt x="388" y="28"/>
                    </a:lnTo>
                    <a:lnTo>
                      <a:pt x="371" y="35"/>
                    </a:lnTo>
                    <a:lnTo>
                      <a:pt x="352" y="41"/>
                    </a:lnTo>
                    <a:lnTo>
                      <a:pt x="335" y="48"/>
                    </a:lnTo>
                    <a:lnTo>
                      <a:pt x="318" y="56"/>
                    </a:lnTo>
                    <a:lnTo>
                      <a:pt x="302" y="63"/>
                    </a:lnTo>
                    <a:lnTo>
                      <a:pt x="286" y="71"/>
                    </a:lnTo>
                    <a:lnTo>
                      <a:pt x="269" y="81"/>
                    </a:lnTo>
                    <a:lnTo>
                      <a:pt x="254" y="90"/>
                    </a:lnTo>
                    <a:lnTo>
                      <a:pt x="239" y="99"/>
                    </a:lnTo>
                    <a:lnTo>
                      <a:pt x="225" y="109"/>
                    </a:lnTo>
                    <a:lnTo>
                      <a:pt x="211" y="120"/>
                    </a:lnTo>
                    <a:lnTo>
                      <a:pt x="197" y="131"/>
                    </a:lnTo>
                    <a:lnTo>
                      <a:pt x="183" y="144"/>
                    </a:lnTo>
                    <a:lnTo>
                      <a:pt x="170" y="157"/>
                    </a:lnTo>
                    <a:lnTo>
                      <a:pt x="150" y="179"/>
                    </a:lnTo>
                    <a:lnTo>
                      <a:pt x="130" y="202"/>
                    </a:lnTo>
                    <a:lnTo>
                      <a:pt x="109" y="227"/>
                    </a:lnTo>
                    <a:lnTo>
                      <a:pt x="91" y="254"/>
                    </a:lnTo>
                    <a:lnTo>
                      <a:pt x="72" y="281"/>
                    </a:lnTo>
                    <a:lnTo>
                      <a:pt x="56" y="309"/>
                    </a:lnTo>
                    <a:lnTo>
                      <a:pt x="40" y="339"/>
                    </a:lnTo>
                    <a:lnTo>
                      <a:pt x="28" y="369"/>
                    </a:lnTo>
                    <a:lnTo>
                      <a:pt x="98" y="369"/>
                    </a:lnTo>
                    <a:lnTo>
                      <a:pt x="109" y="346"/>
                    </a:lnTo>
                    <a:lnTo>
                      <a:pt x="122" y="325"/>
                    </a:lnTo>
                    <a:lnTo>
                      <a:pt x="137" y="303"/>
                    </a:lnTo>
                    <a:lnTo>
                      <a:pt x="153" y="283"/>
                    </a:lnTo>
                    <a:lnTo>
                      <a:pt x="169" y="264"/>
                    </a:lnTo>
                    <a:lnTo>
                      <a:pt x="187" y="244"/>
                    </a:lnTo>
                    <a:lnTo>
                      <a:pt x="205" y="225"/>
                    </a:lnTo>
                    <a:lnTo>
                      <a:pt x="222" y="206"/>
                    </a:lnTo>
                    <a:lnTo>
                      <a:pt x="236" y="194"/>
                    </a:lnTo>
                    <a:lnTo>
                      <a:pt x="252" y="181"/>
                    </a:lnTo>
                    <a:lnTo>
                      <a:pt x="269" y="168"/>
                    </a:lnTo>
                    <a:lnTo>
                      <a:pt x="289" y="156"/>
                    </a:lnTo>
                    <a:lnTo>
                      <a:pt x="310" y="144"/>
                    </a:lnTo>
                    <a:lnTo>
                      <a:pt x="330" y="133"/>
                    </a:lnTo>
                    <a:lnTo>
                      <a:pt x="352" y="121"/>
                    </a:lnTo>
                    <a:lnTo>
                      <a:pt x="373" y="111"/>
                    </a:lnTo>
                    <a:lnTo>
                      <a:pt x="393" y="101"/>
                    </a:lnTo>
                    <a:lnTo>
                      <a:pt x="412" y="92"/>
                    </a:lnTo>
                    <a:lnTo>
                      <a:pt x="430" y="84"/>
                    </a:lnTo>
                    <a:lnTo>
                      <a:pt x="444" y="76"/>
                    </a:lnTo>
                    <a:lnTo>
                      <a:pt x="456" y="70"/>
                    </a:lnTo>
                    <a:lnTo>
                      <a:pt x="466" y="65"/>
                    </a:lnTo>
                    <a:lnTo>
                      <a:pt x="471" y="61"/>
                    </a:lnTo>
                    <a:lnTo>
                      <a:pt x="473" y="58"/>
                    </a:lnTo>
                    <a:lnTo>
                      <a:pt x="483" y="58"/>
                    </a:lnTo>
                    <a:lnTo>
                      <a:pt x="495" y="58"/>
                    </a:lnTo>
                    <a:lnTo>
                      <a:pt x="510" y="60"/>
                    </a:lnTo>
                    <a:lnTo>
                      <a:pt x="525" y="62"/>
                    </a:lnTo>
                    <a:lnTo>
                      <a:pt x="540" y="66"/>
                    </a:lnTo>
                    <a:lnTo>
                      <a:pt x="552" y="68"/>
                    </a:lnTo>
                    <a:lnTo>
                      <a:pt x="560" y="69"/>
                    </a:lnTo>
                    <a:lnTo>
                      <a:pt x="563" y="70"/>
                    </a:lnTo>
                    <a:lnTo>
                      <a:pt x="556" y="90"/>
                    </a:lnTo>
                    <a:lnTo>
                      <a:pt x="546" y="108"/>
                    </a:lnTo>
                    <a:lnTo>
                      <a:pt x="533" y="126"/>
                    </a:lnTo>
                    <a:lnTo>
                      <a:pt x="518" y="141"/>
                    </a:lnTo>
                    <a:lnTo>
                      <a:pt x="502" y="156"/>
                    </a:lnTo>
                    <a:lnTo>
                      <a:pt x="486" y="169"/>
                    </a:lnTo>
                    <a:lnTo>
                      <a:pt x="470" y="183"/>
                    </a:lnTo>
                    <a:lnTo>
                      <a:pt x="455" y="197"/>
                    </a:lnTo>
                    <a:lnTo>
                      <a:pt x="436" y="215"/>
                    </a:lnTo>
                    <a:lnTo>
                      <a:pt x="418" y="234"/>
                    </a:lnTo>
                    <a:lnTo>
                      <a:pt x="398" y="252"/>
                    </a:lnTo>
                    <a:lnTo>
                      <a:pt x="380" y="270"/>
                    </a:lnTo>
                    <a:lnTo>
                      <a:pt x="360" y="287"/>
                    </a:lnTo>
                    <a:lnTo>
                      <a:pt x="341" y="303"/>
                    </a:lnTo>
                    <a:lnTo>
                      <a:pt x="320" y="319"/>
                    </a:lnTo>
                    <a:lnTo>
                      <a:pt x="301" y="335"/>
                    </a:lnTo>
                    <a:lnTo>
                      <a:pt x="279" y="350"/>
                    </a:lnTo>
                    <a:lnTo>
                      <a:pt x="258" y="365"/>
                    </a:lnTo>
                    <a:lnTo>
                      <a:pt x="236" y="379"/>
                    </a:lnTo>
                    <a:lnTo>
                      <a:pt x="214" y="393"/>
                    </a:lnTo>
                    <a:lnTo>
                      <a:pt x="191" y="407"/>
                    </a:lnTo>
                    <a:lnTo>
                      <a:pt x="168" y="419"/>
                    </a:lnTo>
                    <a:lnTo>
                      <a:pt x="145" y="432"/>
                    </a:lnTo>
                    <a:lnTo>
                      <a:pt x="121" y="444"/>
                    </a:lnTo>
                    <a:lnTo>
                      <a:pt x="116" y="446"/>
                    </a:lnTo>
                    <a:lnTo>
                      <a:pt x="110" y="447"/>
                    </a:lnTo>
                    <a:lnTo>
                      <a:pt x="106" y="449"/>
                    </a:lnTo>
                    <a:lnTo>
                      <a:pt x="100" y="449"/>
                    </a:lnTo>
                    <a:lnTo>
                      <a:pt x="96" y="451"/>
                    </a:lnTo>
                    <a:lnTo>
                      <a:pt x="90" y="451"/>
                    </a:lnTo>
                    <a:lnTo>
                      <a:pt x="84" y="452"/>
                    </a:lnTo>
                    <a:lnTo>
                      <a:pt x="78" y="452"/>
                    </a:lnTo>
                    <a:lnTo>
                      <a:pt x="81" y="433"/>
                    </a:lnTo>
                    <a:lnTo>
                      <a:pt x="85" y="410"/>
                    </a:lnTo>
                    <a:lnTo>
                      <a:pt x="92" y="387"/>
                    </a:lnTo>
                    <a:lnTo>
                      <a:pt x="98" y="369"/>
                    </a:lnTo>
                    <a:lnTo>
                      <a:pt x="28" y="369"/>
                    </a:lnTo>
                    <a:lnTo>
                      <a:pt x="19" y="395"/>
                    </a:lnTo>
                    <a:lnTo>
                      <a:pt x="10" y="426"/>
                    </a:lnTo>
                    <a:lnTo>
                      <a:pt x="3" y="457"/>
                    </a:lnTo>
                    <a:lnTo>
                      <a:pt x="0" y="484"/>
                    </a:lnTo>
                    <a:lnTo>
                      <a:pt x="39" y="513"/>
                    </a:lnTo>
                    <a:lnTo>
                      <a:pt x="46" y="517"/>
                    </a:lnTo>
                    <a:lnTo>
                      <a:pt x="120" y="517"/>
                    </a:lnTo>
                    <a:lnTo>
                      <a:pt x="119" y="516"/>
                    </a:lnTo>
                    <a:lnTo>
                      <a:pt x="117" y="515"/>
                    </a:lnTo>
                    <a:lnTo>
                      <a:pt x="116" y="514"/>
                    </a:lnTo>
                    <a:lnTo>
                      <a:pt x="115" y="513"/>
                    </a:lnTo>
                    <a:lnTo>
                      <a:pt x="114" y="512"/>
                    </a:lnTo>
                    <a:lnTo>
                      <a:pt x="114" y="510"/>
                    </a:lnTo>
                    <a:lnTo>
                      <a:pt x="113" y="509"/>
                    </a:lnTo>
                    <a:lnTo>
                      <a:pt x="112" y="508"/>
                    </a:lnTo>
                    <a:lnTo>
                      <a:pt x="130" y="502"/>
                    </a:lnTo>
                    <a:lnTo>
                      <a:pt x="148" y="495"/>
                    </a:lnTo>
                    <a:lnTo>
                      <a:pt x="166" y="487"/>
                    </a:lnTo>
                    <a:lnTo>
                      <a:pt x="184" y="479"/>
                    </a:lnTo>
                    <a:lnTo>
                      <a:pt x="200" y="470"/>
                    </a:lnTo>
                    <a:lnTo>
                      <a:pt x="218" y="460"/>
                    </a:lnTo>
                    <a:lnTo>
                      <a:pt x="234" y="449"/>
                    </a:lnTo>
                    <a:lnTo>
                      <a:pt x="251" y="439"/>
                    </a:lnTo>
                    <a:lnTo>
                      <a:pt x="267" y="428"/>
                    </a:lnTo>
                    <a:lnTo>
                      <a:pt x="283" y="417"/>
                    </a:lnTo>
                    <a:lnTo>
                      <a:pt x="298" y="404"/>
                    </a:lnTo>
                    <a:lnTo>
                      <a:pt x="314" y="393"/>
                    </a:lnTo>
                    <a:lnTo>
                      <a:pt x="329" y="381"/>
                    </a:lnTo>
                    <a:lnTo>
                      <a:pt x="345" y="370"/>
                    </a:lnTo>
                    <a:lnTo>
                      <a:pt x="362" y="358"/>
                    </a:lnTo>
                    <a:lnTo>
                      <a:pt x="377" y="347"/>
                    </a:lnTo>
                    <a:lnTo>
                      <a:pt x="393" y="335"/>
                    </a:lnTo>
                    <a:lnTo>
                      <a:pt x="408" y="323"/>
                    </a:lnTo>
                    <a:lnTo>
                      <a:pt x="423" y="310"/>
                    </a:lnTo>
                    <a:lnTo>
                      <a:pt x="438" y="297"/>
                    </a:lnTo>
                    <a:lnTo>
                      <a:pt x="453" y="283"/>
                    </a:lnTo>
                    <a:lnTo>
                      <a:pt x="466" y="270"/>
                    </a:lnTo>
                    <a:lnTo>
                      <a:pt x="480" y="256"/>
                    </a:lnTo>
                    <a:lnTo>
                      <a:pt x="494" y="242"/>
                    </a:lnTo>
                    <a:lnTo>
                      <a:pt x="508" y="227"/>
                    </a:lnTo>
                    <a:lnTo>
                      <a:pt x="521" y="212"/>
                    </a:lnTo>
                    <a:lnTo>
                      <a:pt x="533" y="197"/>
                    </a:lnTo>
                    <a:lnTo>
                      <a:pt x="546" y="182"/>
                    </a:lnTo>
                    <a:lnTo>
                      <a:pt x="559" y="166"/>
                    </a:lnTo>
                    <a:lnTo>
                      <a:pt x="571" y="151"/>
                    </a:lnTo>
                    <a:lnTo>
                      <a:pt x="583" y="135"/>
                    </a:lnTo>
                    <a:lnTo>
                      <a:pt x="594" y="119"/>
                    </a:lnTo>
                    <a:lnTo>
                      <a:pt x="595" y="134"/>
                    </a:lnTo>
                    <a:lnTo>
                      <a:pt x="597" y="151"/>
                    </a:lnTo>
                    <a:lnTo>
                      <a:pt x="595" y="168"/>
                    </a:lnTo>
                    <a:lnTo>
                      <a:pt x="591" y="183"/>
                    </a:lnTo>
                    <a:lnTo>
                      <a:pt x="577" y="205"/>
                    </a:lnTo>
                    <a:lnTo>
                      <a:pt x="563" y="226"/>
                    </a:lnTo>
                    <a:lnTo>
                      <a:pt x="548" y="247"/>
                    </a:lnTo>
                    <a:lnTo>
                      <a:pt x="532" y="266"/>
                    </a:lnTo>
                    <a:lnTo>
                      <a:pt x="516" y="286"/>
                    </a:lnTo>
                    <a:lnTo>
                      <a:pt x="499" y="304"/>
                    </a:lnTo>
                    <a:lnTo>
                      <a:pt x="480" y="321"/>
                    </a:lnTo>
                    <a:lnTo>
                      <a:pt x="463" y="339"/>
                    </a:lnTo>
                    <a:lnTo>
                      <a:pt x="443" y="356"/>
                    </a:lnTo>
                    <a:lnTo>
                      <a:pt x="424" y="372"/>
                    </a:lnTo>
                    <a:lnTo>
                      <a:pt x="404" y="388"/>
                    </a:lnTo>
                    <a:lnTo>
                      <a:pt x="385" y="404"/>
                    </a:lnTo>
                    <a:lnTo>
                      <a:pt x="365" y="419"/>
                    </a:lnTo>
                    <a:lnTo>
                      <a:pt x="344" y="434"/>
                    </a:lnTo>
                    <a:lnTo>
                      <a:pt x="324" y="449"/>
                    </a:lnTo>
                    <a:lnTo>
                      <a:pt x="303" y="464"/>
                    </a:lnTo>
                    <a:lnTo>
                      <a:pt x="284" y="477"/>
                    </a:lnTo>
                    <a:lnTo>
                      <a:pt x="265" y="491"/>
                    </a:lnTo>
                    <a:lnTo>
                      <a:pt x="244" y="504"/>
                    </a:lnTo>
                    <a:lnTo>
                      <a:pt x="225" y="515"/>
                    </a:lnTo>
                    <a:lnTo>
                      <a:pt x="203" y="525"/>
                    </a:lnTo>
                    <a:lnTo>
                      <a:pt x="181" y="534"/>
                    </a:lnTo>
                    <a:lnTo>
                      <a:pt x="159" y="538"/>
                    </a:lnTo>
                    <a:lnTo>
                      <a:pt x="136" y="539"/>
                    </a:lnTo>
                    <a:lnTo>
                      <a:pt x="134" y="536"/>
                    </a:lnTo>
                    <a:lnTo>
                      <a:pt x="129" y="529"/>
                    </a:lnTo>
                    <a:lnTo>
                      <a:pt x="123" y="522"/>
                    </a:lnTo>
                    <a:lnTo>
                      <a:pt x="120" y="517"/>
                    </a:lnTo>
                    <a:lnTo>
                      <a:pt x="46" y="517"/>
                    </a:lnTo>
                    <a:lnTo>
                      <a:pt x="167" y="607"/>
                    </a:lnTo>
                    <a:lnTo>
                      <a:pt x="177" y="604"/>
                    </a:lnTo>
                    <a:lnTo>
                      <a:pt x="189" y="598"/>
                    </a:lnTo>
                    <a:lnTo>
                      <a:pt x="201" y="592"/>
                    </a:lnTo>
                    <a:lnTo>
                      <a:pt x="213" y="587"/>
                    </a:lnTo>
                    <a:lnTo>
                      <a:pt x="226" y="581"/>
                    </a:lnTo>
                    <a:lnTo>
                      <a:pt x="237" y="575"/>
                    </a:lnTo>
                    <a:lnTo>
                      <a:pt x="249" y="569"/>
                    </a:lnTo>
                    <a:lnTo>
                      <a:pt x="258" y="565"/>
                    </a:lnTo>
                    <a:lnTo>
                      <a:pt x="268" y="568"/>
                    </a:lnTo>
                    <a:lnTo>
                      <a:pt x="280" y="574"/>
                    </a:lnTo>
                    <a:lnTo>
                      <a:pt x="294" y="581"/>
                    </a:lnTo>
                    <a:lnTo>
                      <a:pt x="309" y="589"/>
                    </a:lnTo>
                    <a:lnTo>
                      <a:pt x="324" y="598"/>
                    </a:lnTo>
                    <a:lnTo>
                      <a:pt x="340" y="608"/>
                    </a:lnTo>
                    <a:lnTo>
                      <a:pt x="357" y="619"/>
                    </a:lnTo>
                    <a:lnTo>
                      <a:pt x="374" y="630"/>
                    </a:lnTo>
                    <a:lnTo>
                      <a:pt x="390" y="642"/>
                    </a:lnTo>
                    <a:lnTo>
                      <a:pt x="406" y="652"/>
                    </a:lnTo>
                    <a:lnTo>
                      <a:pt x="423" y="664"/>
                    </a:lnTo>
                    <a:lnTo>
                      <a:pt x="436" y="675"/>
                    </a:lnTo>
                    <a:lnTo>
                      <a:pt x="450" y="686"/>
                    </a:lnTo>
                    <a:lnTo>
                      <a:pt x="462" y="696"/>
                    </a:lnTo>
                    <a:lnTo>
                      <a:pt x="471" y="705"/>
                    </a:lnTo>
                    <a:lnTo>
                      <a:pt x="479" y="713"/>
                    </a:lnTo>
                    <a:lnTo>
                      <a:pt x="481" y="716"/>
                    </a:lnTo>
                    <a:lnTo>
                      <a:pt x="485" y="721"/>
                    </a:lnTo>
                    <a:lnTo>
                      <a:pt x="492" y="729"/>
                    </a:lnTo>
                    <a:lnTo>
                      <a:pt x="500" y="741"/>
                    </a:lnTo>
                    <a:lnTo>
                      <a:pt x="510" y="755"/>
                    </a:lnTo>
                    <a:lnTo>
                      <a:pt x="521" y="770"/>
                    </a:lnTo>
                    <a:lnTo>
                      <a:pt x="533" y="787"/>
                    </a:lnTo>
                    <a:lnTo>
                      <a:pt x="547" y="805"/>
                    </a:lnTo>
                    <a:lnTo>
                      <a:pt x="635" y="805"/>
                    </a:lnTo>
                    <a:lnTo>
                      <a:pt x="629" y="797"/>
                    </a:lnTo>
                    <a:lnTo>
                      <a:pt x="623" y="789"/>
                    </a:lnTo>
                    <a:lnTo>
                      <a:pt x="616" y="781"/>
                    </a:lnTo>
                    <a:lnTo>
                      <a:pt x="610" y="773"/>
                    </a:lnTo>
                    <a:lnTo>
                      <a:pt x="603" y="765"/>
                    </a:lnTo>
                    <a:lnTo>
                      <a:pt x="598" y="757"/>
                    </a:lnTo>
                    <a:lnTo>
                      <a:pt x="592" y="750"/>
                    </a:lnTo>
                    <a:lnTo>
                      <a:pt x="587" y="743"/>
                    </a:lnTo>
                    <a:lnTo>
                      <a:pt x="593" y="742"/>
                    </a:lnTo>
                    <a:lnTo>
                      <a:pt x="599" y="741"/>
                    </a:lnTo>
                    <a:lnTo>
                      <a:pt x="605" y="740"/>
                    </a:lnTo>
                    <a:lnTo>
                      <a:pt x="610" y="739"/>
                    </a:lnTo>
                    <a:lnTo>
                      <a:pt x="616" y="737"/>
                    </a:lnTo>
                    <a:lnTo>
                      <a:pt x="622" y="736"/>
                    </a:lnTo>
                    <a:lnTo>
                      <a:pt x="628" y="734"/>
                    </a:lnTo>
                    <a:lnTo>
                      <a:pt x="633" y="733"/>
                    </a:lnTo>
                    <a:lnTo>
                      <a:pt x="635" y="733"/>
                    </a:lnTo>
                    <a:lnTo>
                      <a:pt x="636" y="732"/>
                    </a:lnTo>
                    <a:lnTo>
                      <a:pt x="637" y="731"/>
                    </a:lnTo>
                    <a:lnTo>
                      <a:pt x="637" y="729"/>
                    </a:lnTo>
                    <a:lnTo>
                      <a:pt x="636" y="728"/>
                    </a:lnTo>
                    <a:lnTo>
                      <a:pt x="635" y="727"/>
                    </a:lnTo>
                    <a:lnTo>
                      <a:pt x="633" y="726"/>
                    </a:lnTo>
                    <a:lnTo>
                      <a:pt x="632" y="726"/>
                    </a:lnTo>
                    <a:lnTo>
                      <a:pt x="624" y="722"/>
                    </a:lnTo>
                    <a:lnTo>
                      <a:pt x="616" y="720"/>
                    </a:lnTo>
                    <a:lnTo>
                      <a:pt x="608" y="719"/>
                    </a:lnTo>
                    <a:lnTo>
                      <a:pt x="600" y="718"/>
                    </a:lnTo>
                    <a:lnTo>
                      <a:pt x="591" y="718"/>
                    </a:lnTo>
                    <a:lnTo>
                      <a:pt x="583" y="718"/>
                    </a:lnTo>
                    <a:lnTo>
                      <a:pt x="573" y="718"/>
                    </a:lnTo>
                    <a:lnTo>
                      <a:pt x="565" y="718"/>
                    </a:lnTo>
                    <a:lnTo>
                      <a:pt x="561" y="712"/>
                    </a:lnTo>
                    <a:lnTo>
                      <a:pt x="556" y="708"/>
                    </a:lnTo>
                    <a:lnTo>
                      <a:pt x="553" y="702"/>
                    </a:lnTo>
                    <a:lnTo>
                      <a:pt x="548" y="697"/>
                    </a:lnTo>
                    <a:lnTo>
                      <a:pt x="544" y="691"/>
                    </a:lnTo>
                    <a:lnTo>
                      <a:pt x="539" y="687"/>
                    </a:lnTo>
                    <a:lnTo>
                      <a:pt x="534" y="681"/>
                    </a:lnTo>
                    <a:lnTo>
                      <a:pt x="530" y="676"/>
                    </a:lnTo>
                    <a:lnTo>
                      <a:pt x="535" y="675"/>
                    </a:lnTo>
                    <a:lnTo>
                      <a:pt x="541" y="674"/>
                    </a:lnTo>
                    <a:lnTo>
                      <a:pt x="547" y="673"/>
                    </a:lnTo>
                    <a:lnTo>
                      <a:pt x="554" y="672"/>
                    </a:lnTo>
                    <a:lnTo>
                      <a:pt x="560" y="671"/>
                    </a:lnTo>
                    <a:lnTo>
                      <a:pt x="565" y="669"/>
                    </a:lnTo>
                    <a:lnTo>
                      <a:pt x="571" y="667"/>
                    </a:lnTo>
                    <a:lnTo>
                      <a:pt x="577" y="666"/>
                    </a:lnTo>
                    <a:lnTo>
                      <a:pt x="578" y="666"/>
                    </a:lnTo>
                    <a:lnTo>
                      <a:pt x="579" y="665"/>
                    </a:lnTo>
                    <a:lnTo>
                      <a:pt x="580" y="664"/>
                    </a:lnTo>
                    <a:lnTo>
                      <a:pt x="580" y="663"/>
                    </a:lnTo>
                    <a:lnTo>
                      <a:pt x="579" y="661"/>
                    </a:lnTo>
                    <a:lnTo>
                      <a:pt x="578" y="660"/>
                    </a:lnTo>
                    <a:lnTo>
                      <a:pt x="577" y="659"/>
                    </a:lnTo>
                    <a:lnTo>
                      <a:pt x="576" y="659"/>
                    </a:lnTo>
                    <a:lnTo>
                      <a:pt x="567" y="656"/>
                    </a:lnTo>
                    <a:lnTo>
                      <a:pt x="559" y="653"/>
                    </a:lnTo>
                    <a:lnTo>
                      <a:pt x="549" y="651"/>
                    </a:lnTo>
                    <a:lnTo>
                      <a:pt x="540" y="650"/>
                    </a:lnTo>
                    <a:lnTo>
                      <a:pt x="532" y="650"/>
                    </a:lnTo>
                    <a:lnTo>
                      <a:pt x="523" y="650"/>
                    </a:lnTo>
                    <a:lnTo>
                      <a:pt x="514" y="650"/>
                    </a:lnTo>
                    <a:lnTo>
                      <a:pt x="504" y="651"/>
                    </a:lnTo>
                    <a:lnTo>
                      <a:pt x="500" y="646"/>
                    </a:lnTo>
                    <a:lnTo>
                      <a:pt x="495" y="642"/>
                    </a:lnTo>
                    <a:lnTo>
                      <a:pt x="491" y="637"/>
                    </a:lnTo>
                    <a:lnTo>
                      <a:pt x="485" y="633"/>
                    </a:lnTo>
                    <a:lnTo>
                      <a:pt x="480" y="628"/>
                    </a:lnTo>
                    <a:lnTo>
                      <a:pt x="476" y="623"/>
                    </a:lnTo>
                    <a:lnTo>
                      <a:pt x="470" y="619"/>
                    </a:lnTo>
                    <a:lnTo>
                      <a:pt x="465" y="614"/>
                    </a:lnTo>
                    <a:lnTo>
                      <a:pt x="472" y="613"/>
                    </a:lnTo>
                    <a:lnTo>
                      <a:pt x="478" y="612"/>
                    </a:lnTo>
                    <a:lnTo>
                      <a:pt x="485" y="611"/>
                    </a:lnTo>
                    <a:lnTo>
                      <a:pt x="491" y="610"/>
                    </a:lnTo>
                    <a:lnTo>
                      <a:pt x="496" y="608"/>
                    </a:lnTo>
                    <a:lnTo>
                      <a:pt x="503" y="607"/>
                    </a:lnTo>
                    <a:lnTo>
                      <a:pt x="509" y="605"/>
                    </a:lnTo>
                    <a:lnTo>
                      <a:pt x="516" y="604"/>
                    </a:lnTo>
                    <a:lnTo>
                      <a:pt x="517" y="603"/>
                    </a:lnTo>
                    <a:lnTo>
                      <a:pt x="518" y="602"/>
                    </a:lnTo>
                    <a:lnTo>
                      <a:pt x="519" y="600"/>
                    </a:lnTo>
                    <a:lnTo>
                      <a:pt x="519" y="599"/>
                    </a:lnTo>
                    <a:lnTo>
                      <a:pt x="519" y="598"/>
                    </a:lnTo>
                    <a:lnTo>
                      <a:pt x="518" y="597"/>
                    </a:lnTo>
                    <a:lnTo>
                      <a:pt x="517" y="596"/>
                    </a:lnTo>
                    <a:lnTo>
                      <a:pt x="516" y="596"/>
                    </a:lnTo>
                    <a:lnTo>
                      <a:pt x="506" y="592"/>
                    </a:lnTo>
                    <a:lnTo>
                      <a:pt x="496" y="590"/>
                    </a:lnTo>
                    <a:lnTo>
                      <a:pt x="486" y="588"/>
                    </a:lnTo>
                    <a:lnTo>
                      <a:pt x="476" y="587"/>
                    </a:lnTo>
                    <a:lnTo>
                      <a:pt x="465" y="587"/>
                    </a:lnTo>
                    <a:lnTo>
                      <a:pt x="455" y="588"/>
                    </a:lnTo>
                    <a:lnTo>
                      <a:pt x="444" y="588"/>
                    </a:lnTo>
                    <a:lnTo>
                      <a:pt x="434" y="589"/>
                    </a:lnTo>
                    <a:lnTo>
                      <a:pt x="427" y="584"/>
                    </a:lnTo>
                    <a:lnTo>
                      <a:pt x="421" y="580"/>
                    </a:lnTo>
                    <a:lnTo>
                      <a:pt x="415" y="575"/>
                    </a:lnTo>
                    <a:lnTo>
                      <a:pt x="408" y="570"/>
                    </a:lnTo>
                    <a:lnTo>
                      <a:pt x="402" y="566"/>
                    </a:lnTo>
                    <a:lnTo>
                      <a:pt x="395" y="561"/>
                    </a:lnTo>
                    <a:lnTo>
                      <a:pt x="388" y="557"/>
                    </a:lnTo>
                    <a:lnTo>
                      <a:pt x="381" y="553"/>
                    </a:lnTo>
                    <a:lnTo>
                      <a:pt x="374" y="548"/>
                    </a:lnTo>
                    <a:lnTo>
                      <a:pt x="367" y="545"/>
                    </a:lnTo>
                    <a:lnTo>
                      <a:pt x="360" y="542"/>
                    </a:lnTo>
                    <a:lnTo>
                      <a:pt x="354" y="539"/>
                    </a:lnTo>
                    <a:lnTo>
                      <a:pt x="347" y="537"/>
                    </a:lnTo>
                    <a:lnTo>
                      <a:pt x="339" y="535"/>
                    </a:lnTo>
                    <a:lnTo>
                      <a:pt x="332" y="532"/>
                    </a:lnTo>
                    <a:lnTo>
                      <a:pt x="324" y="531"/>
                    </a:lnTo>
                    <a:lnTo>
                      <a:pt x="341" y="521"/>
                    </a:lnTo>
                    <a:lnTo>
                      <a:pt x="358" y="510"/>
                    </a:lnTo>
                    <a:lnTo>
                      <a:pt x="375" y="500"/>
                    </a:lnTo>
                    <a:lnTo>
                      <a:pt x="393" y="489"/>
                    </a:lnTo>
                    <a:lnTo>
                      <a:pt x="409" y="477"/>
                    </a:lnTo>
                    <a:lnTo>
                      <a:pt x="425" y="466"/>
                    </a:lnTo>
                    <a:lnTo>
                      <a:pt x="441" y="453"/>
                    </a:lnTo>
                    <a:lnTo>
                      <a:pt x="456" y="440"/>
                    </a:lnTo>
                    <a:lnTo>
                      <a:pt x="471" y="428"/>
                    </a:lnTo>
                    <a:lnTo>
                      <a:pt x="486" y="414"/>
                    </a:lnTo>
                    <a:lnTo>
                      <a:pt x="500" y="400"/>
                    </a:lnTo>
                    <a:lnTo>
                      <a:pt x="515" y="386"/>
                    </a:lnTo>
                    <a:lnTo>
                      <a:pt x="527" y="371"/>
                    </a:lnTo>
                    <a:lnTo>
                      <a:pt x="541" y="356"/>
                    </a:lnTo>
                    <a:lnTo>
                      <a:pt x="553" y="341"/>
                    </a:lnTo>
                    <a:lnTo>
                      <a:pt x="565" y="325"/>
                    </a:lnTo>
                    <a:lnTo>
                      <a:pt x="559" y="354"/>
                    </a:lnTo>
                    <a:lnTo>
                      <a:pt x="555" y="383"/>
                    </a:lnTo>
                    <a:lnTo>
                      <a:pt x="555" y="413"/>
                    </a:lnTo>
                    <a:lnTo>
                      <a:pt x="561" y="441"/>
                    </a:lnTo>
                    <a:lnTo>
                      <a:pt x="564" y="449"/>
                    </a:lnTo>
                    <a:lnTo>
                      <a:pt x="568" y="459"/>
                    </a:lnTo>
                    <a:lnTo>
                      <a:pt x="570" y="467"/>
                    </a:lnTo>
                    <a:lnTo>
                      <a:pt x="573" y="476"/>
                    </a:lnTo>
                    <a:lnTo>
                      <a:pt x="565" y="498"/>
                    </a:lnTo>
                    <a:lnTo>
                      <a:pt x="560" y="521"/>
                    </a:lnTo>
                    <a:lnTo>
                      <a:pt x="556" y="543"/>
                    </a:lnTo>
                    <a:lnTo>
                      <a:pt x="557" y="567"/>
                    </a:lnTo>
                    <a:lnTo>
                      <a:pt x="557" y="568"/>
                    </a:lnTo>
                    <a:lnTo>
                      <a:pt x="557" y="570"/>
                    </a:lnTo>
                    <a:lnTo>
                      <a:pt x="559" y="572"/>
                    </a:lnTo>
                    <a:lnTo>
                      <a:pt x="560" y="572"/>
                    </a:lnTo>
                    <a:lnTo>
                      <a:pt x="561" y="572"/>
                    </a:lnTo>
                    <a:lnTo>
                      <a:pt x="562" y="572"/>
                    </a:lnTo>
                    <a:lnTo>
                      <a:pt x="563" y="570"/>
                    </a:lnTo>
                    <a:lnTo>
                      <a:pt x="564" y="569"/>
                    </a:lnTo>
                    <a:lnTo>
                      <a:pt x="571" y="557"/>
                    </a:lnTo>
                    <a:lnTo>
                      <a:pt x="578" y="543"/>
                    </a:lnTo>
                    <a:lnTo>
                      <a:pt x="584" y="529"/>
                    </a:lnTo>
                    <a:lnTo>
                      <a:pt x="590" y="515"/>
                    </a:lnTo>
                    <a:lnTo>
                      <a:pt x="595" y="527"/>
                    </a:lnTo>
                    <a:lnTo>
                      <a:pt x="602" y="539"/>
                    </a:lnTo>
                    <a:lnTo>
                      <a:pt x="608" y="551"/>
                    </a:lnTo>
                    <a:lnTo>
                      <a:pt x="615" y="563"/>
                    </a:lnTo>
                    <a:lnTo>
                      <a:pt x="609" y="583"/>
                    </a:lnTo>
                    <a:lnTo>
                      <a:pt x="605" y="602"/>
                    </a:lnTo>
                    <a:lnTo>
                      <a:pt x="602" y="621"/>
                    </a:lnTo>
                    <a:lnTo>
                      <a:pt x="603" y="641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5" y="645"/>
                    </a:lnTo>
                    <a:lnTo>
                      <a:pt x="606" y="645"/>
                    </a:lnTo>
                    <a:lnTo>
                      <a:pt x="607" y="645"/>
                    </a:lnTo>
                    <a:lnTo>
                      <a:pt x="609" y="645"/>
                    </a:lnTo>
                    <a:lnTo>
                      <a:pt x="610" y="644"/>
                    </a:lnTo>
                    <a:lnTo>
                      <a:pt x="610" y="643"/>
                    </a:lnTo>
                    <a:lnTo>
                      <a:pt x="617" y="631"/>
                    </a:lnTo>
                    <a:lnTo>
                      <a:pt x="623" y="620"/>
                    </a:lnTo>
                    <a:lnTo>
                      <a:pt x="629" y="607"/>
                    </a:lnTo>
                    <a:lnTo>
                      <a:pt x="633" y="596"/>
                    </a:lnTo>
                    <a:lnTo>
                      <a:pt x="641" y="607"/>
                    </a:lnTo>
                    <a:lnTo>
                      <a:pt x="650" y="619"/>
                    </a:lnTo>
                    <a:lnTo>
                      <a:pt x="656" y="630"/>
                    </a:lnTo>
                    <a:lnTo>
                      <a:pt x="664" y="642"/>
                    </a:lnTo>
                    <a:lnTo>
                      <a:pt x="659" y="659"/>
                    </a:lnTo>
                    <a:lnTo>
                      <a:pt x="655" y="676"/>
                    </a:lnTo>
                    <a:lnTo>
                      <a:pt x="654" y="694"/>
                    </a:lnTo>
                    <a:lnTo>
                      <a:pt x="655" y="712"/>
                    </a:lnTo>
                    <a:lnTo>
                      <a:pt x="655" y="713"/>
                    </a:lnTo>
                    <a:lnTo>
                      <a:pt x="655" y="716"/>
                    </a:lnTo>
                    <a:lnTo>
                      <a:pt x="656" y="717"/>
                    </a:lnTo>
                    <a:lnTo>
                      <a:pt x="658" y="717"/>
                    </a:lnTo>
                    <a:lnTo>
                      <a:pt x="659" y="717"/>
                    </a:lnTo>
                    <a:lnTo>
                      <a:pt x="660" y="717"/>
                    </a:lnTo>
                    <a:lnTo>
                      <a:pt x="661" y="716"/>
                    </a:lnTo>
                    <a:lnTo>
                      <a:pt x="662" y="714"/>
                    </a:lnTo>
                    <a:lnTo>
                      <a:pt x="668" y="704"/>
                    </a:lnTo>
                    <a:lnTo>
                      <a:pt x="674" y="693"/>
                    </a:lnTo>
                    <a:lnTo>
                      <a:pt x="679" y="681"/>
                    </a:lnTo>
                    <a:lnTo>
                      <a:pt x="684" y="669"/>
                    </a:lnTo>
                    <a:lnTo>
                      <a:pt x="697" y="686"/>
                    </a:lnTo>
                    <a:lnTo>
                      <a:pt x="709" y="703"/>
                    </a:lnTo>
                    <a:lnTo>
                      <a:pt x="722" y="719"/>
                    </a:lnTo>
                    <a:lnTo>
                      <a:pt x="736" y="735"/>
                    </a:lnTo>
                    <a:lnTo>
                      <a:pt x="750" y="751"/>
                    </a:lnTo>
                    <a:lnTo>
                      <a:pt x="762" y="767"/>
                    </a:lnTo>
                    <a:lnTo>
                      <a:pt x="776" y="784"/>
                    </a:lnTo>
                    <a:lnTo>
                      <a:pt x="790" y="800"/>
                    </a:lnTo>
                    <a:lnTo>
                      <a:pt x="804" y="815"/>
                    </a:lnTo>
                    <a:lnTo>
                      <a:pt x="817" y="831"/>
                    </a:lnTo>
                    <a:lnTo>
                      <a:pt x="830" y="847"/>
                    </a:lnTo>
                    <a:lnTo>
                      <a:pt x="844" y="863"/>
                    </a:lnTo>
                    <a:lnTo>
                      <a:pt x="858" y="879"/>
                    </a:lnTo>
                    <a:lnTo>
                      <a:pt x="871" y="894"/>
                    </a:lnTo>
                    <a:lnTo>
                      <a:pt x="884" y="910"/>
                    </a:lnTo>
                    <a:lnTo>
                      <a:pt x="897" y="926"/>
                    </a:lnTo>
                    <a:lnTo>
                      <a:pt x="922" y="959"/>
                    </a:lnTo>
                    <a:lnTo>
                      <a:pt x="948" y="991"/>
                    </a:lnTo>
                    <a:lnTo>
                      <a:pt x="974" y="1022"/>
                    </a:lnTo>
                    <a:lnTo>
                      <a:pt x="1000" y="1054"/>
                    </a:lnTo>
                    <a:lnTo>
                      <a:pt x="1025" y="1087"/>
                    </a:lnTo>
                    <a:lnTo>
                      <a:pt x="1050" y="1119"/>
                    </a:lnTo>
                    <a:lnTo>
                      <a:pt x="1077" y="1151"/>
                    </a:lnTo>
                    <a:lnTo>
                      <a:pt x="1102" y="1182"/>
                    </a:lnTo>
                    <a:lnTo>
                      <a:pt x="1127" y="1215"/>
                    </a:lnTo>
                    <a:lnTo>
                      <a:pt x="1153" y="1247"/>
                    </a:lnTo>
                    <a:lnTo>
                      <a:pt x="1178" y="1279"/>
                    </a:lnTo>
                    <a:lnTo>
                      <a:pt x="1204" y="1311"/>
                    </a:lnTo>
                    <a:lnTo>
                      <a:pt x="1229" y="1344"/>
                    </a:lnTo>
                    <a:lnTo>
                      <a:pt x="1254" y="1376"/>
                    </a:lnTo>
                    <a:lnTo>
                      <a:pt x="1280" y="1408"/>
                    </a:lnTo>
                    <a:lnTo>
                      <a:pt x="1305" y="1439"/>
                    </a:lnTo>
                    <a:lnTo>
                      <a:pt x="1330" y="1473"/>
                    </a:lnTo>
                    <a:lnTo>
                      <a:pt x="1356" y="1505"/>
                    </a:lnTo>
                    <a:lnTo>
                      <a:pt x="1381" y="1537"/>
                    </a:lnTo>
                    <a:lnTo>
                      <a:pt x="1406" y="1569"/>
                    </a:lnTo>
                    <a:lnTo>
                      <a:pt x="1430" y="1602"/>
                    </a:lnTo>
                    <a:lnTo>
                      <a:pt x="1456" y="1634"/>
                    </a:lnTo>
                    <a:lnTo>
                      <a:pt x="1481" y="1666"/>
                    </a:lnTo>
                    <a:lnTo>
                      <a:pt x="1505" y="1700"/>
                    </a:lnTo>
                    <a:lnTo>
                      <a:pt x="1531" y="1732"/>
                    </a:lnTo>
                    <a:lnTo>
                      <a:pt x="1555" y="1765"/>
                    </a:lnTo>
                    <a:lnTo>
                      <a:pt x="1579" y="1798"/>
                    </a:lnTo>
                    <a:lnTo>
                      <a:pt x="1604" y="1831"/>
                    </a:lnTo>
                    <a:lnTo>
                      <a:pt x="1629" y="1863"/>
                    </a:lnTo>
                    <a:lnTo>
                      <a:pt x="1653" y="1897"/>
                    </a:lnTo>
                    <a:lnTo>
                      <a:pt x="1677" y="1930"/>
                    </a:lnTo>
                    <a:lnTo>
                      <a:pt x="1701" y="1964"/>
                    </a:lnTo>
                    <a:lnTo>
                      <a:pt x="1680" y="1967"/>
                    </a:lnTo>
                    <a:lnTo>
                      <a:pt x="1663" y="1972"/>
                    </a:lnTo>
                    <a:lnTo>
                      <a:pt x="1649" y="1979"/>
                    </a:lnTo>
                    <a:lnTo>
                      <a:pt x="1639" y="1985"/>
                    </a:lnTo>
                    <a:lnTo>
                      <a:pt x="1629" y="1995"/>
                    </a:lnTo>
                    <a:lnTo>
                      <a:pt x="1618" y="2007"/>
                    </a:lnTo>
                    <a:lnTo>
                      <a:pt x="1608" y="2022"/>
                    </a:lnTo>
                    <a:lnTo>
                      <a:pt x="1594" y="2040"/>
                    </a:lnTo>
                    <a:lnTo>
                      <a:pt x="1567" y="2008"/>
                    </a:lnTo>
                    <a:lnTo>
                      <a:pt x="1541" y="1976"/>
                    </a:lnTo>
                    <a:lnTo>
                      <a:pt x="1514" y="1945"/>
                    </a:lnTo>
                    <a:lnTo>
                      <a:pt x="1488" y="1913"/>
                    </a:lnTo>
                    <a:lnTo>
                      <a:pt x="1463" y="1881"/>
                    </a:lnTo>
                    <a:lnTo>
                      <a:pt x="1436" y="1848"/>
                    </a:lnTo>
                    <a:lnTo>
                      <a:pt x="1410" y="1816"/>
                    </a:lnTo>
                    <a:lnTo>
                      <a:pt x="1384" y="1784"/>
                    </a:lnTo>
                    <a:lnTo>
                      <a:pt x="1358" y="1752"/>
                    </a:lnTo>
                    <a:lnTo>
                      <a:pt x="1331" y="1719"/>
                    </a:lnTo>
                    <a:lnTo>
                      <a:pt x="1306" y="1686"/>
                    </a:lnTo>
                    <a:lnTo>
                      <a:pt x="1280" y="1654"/>
                    </a:lnTo>
                    <a:lnTo>
                      <a:pt x="1254" y="1620"/>
                    </a:lnTo>
                    <a:lnTo>
                      <a:pt x="1228" y="1588"/>
                    </a:lnTo>
                    <a:lnTo>
                      <a:pt x="1202" y="1554"/>
                    </a:lnTo>
                    <a:lnTo>
                      <a:pt x="1177" y="1522"/>
                    </a:lnTo>
                    <a:lnTo>
                      <a:pt x="1151" y="1489"/>
                    </a:lnTo>
                    <a:lnTo>
                      <a:pt x="1125" y="1455"/>
                    </a:lnTo>
                    <a:lnTo>
                      <a:pt x="1100" y="1423"/>
                    </a:lnTo>
                    <a:lnTo>
                      <a:pt x="1075" y="1390"/>
                    </a:lnTo>
                    <a:lnTo>
                      <a:pt x="1049" y="1356"/>
                    </a:lnTo>
                    <a:lnTo>
                      <a:pt x="1024" y="1323"/>
                    </a:lnTo>
                    <a:lnTo>
                      <a:pt x="998" y="1291"/>
                    </a:lnTo>
                    <a:lnTo>
                      <a:pt x="973" y="1257"/>
                    </a:lnTo>
                    <a:lnTo>
                      <a:pt x="948" y="1224"/>
                    </a:lnTo>
                    <a:lnTo>
                      <a:pt x="922" y="1191"/>
                    </a:lnTo>
                    <a:lnTo>
                      <a:pt x="897" y="1158"/>
                    </a:lnTo>
                    <a:lnTo>
                      <a:pt x="872" y="1125"/>
                    </a:lnTo>
                    <a:lnTo>
                      <a:pt x="846" y="1092"/>
                    </a:lnTo>
                    <a:lnTo>
                      <a:pt x="821" y="1060"/>
                    </a:lnTo>
                    <a:lnTo>
                      <a:pt x="797" y="1027"/>
                    </a:lnTo>
                    <a:lnTo>
                      <a:pt x="772" y="994"/>
                    </a:lnTo>
                    <a:lnTo>
                      <a:pt x="758" y="976"/>
                    </a:lnTo>
                    <a:lnTo>
                      <a:pt x="744" y="958"/>
                    </a:lnTo>
                    <a:lnTo>
                      <a:pt x="730" y="939"/>
                    </a:lnTo>
                    <a:lnTo>
                      <a:pt x="716" y="920"/>
                    </a:lnTo>
                    <a:lnTo>
                      <a:pt x="702" y="901"/>
                    </a:lnTo>
                    <a:lnTo>
                      <a:pt x="689" y="882"/>
                    </a:lnTo>
                    <a:lnTo>
                      <a:pt x="676" y="863"/>
                    </a:lnTo>
                    <a:lnTo>
                      <a:pt x="662" y="843"/>
                    </a:lnTo>
                    <a:lnTo>
                      <a:pt x="655" y="834"/>
                    </a:lnTo>
                    <a:lnTo>
                      <a:pt x="648" y="825"/>
                    </a:lnTo>
                    <a:lnTo>
                      <a:pt x="641" y="816"/>
                    </a:lnTo>
                    <a:lnTo>
                      <a:pt x="635" y="805"/>
                    </a:lnTo>
                    <a:lnTo>
                      <a:pt x="547" y="805"/>
                    </a:lnTo>
                    <a:lnTo>
                      <a:pt x="554" y="815"/>
                    </a:lnTo>
                    <a:lnTo>
                      <a:pt x="561" y="824"/>
                    </a:lnTo>
                    <a:lnTo>
                      <a:pt x="568" y="833"/>
                    </a:lnTo>
                    <a:lnTo>
                      <a:pt x="576" y="843"/>
                    </a:lnTo>
                    <a:lnTo>
                      <a:pt x="600" y="876"/>
                    </a:lnTo>
                    <a:lnTo>
                      <a:pt x="625" y="910"/>
                    </a:lnTo>
                    <a:lnTo>
                      <a:pt x="654" y="948"/>
                    </a:lnTo>
                    <a:lnTo>
                      <a:pt x="683" y="988"/>
                    </a:lnTo>
                    <a:lnTo>
                      <a:pt x="715" y="1030"/>
                    </a:lnTo>
                    <a:lnTo>
                      <a:pt x="747" y="1074"/>
                    </a:lnTo>
                    <a:lnTo>
                      <a:pt x="782" y="1120"/>
                    </a:lnTo>
                    <a:lnTo>
                      <a:pt x="818" y="1167"/>
                    </a:lnTo>
                    <a:lnTo>
                      <a:pt x="853" y="1215"/>
                    </a:lnTo>
                    <a:lnTo>
                      <a:pt x="890" y="1264"/>
                    </a:lnTo>
                    <a:lnTo>
                      <a:pt x="928" y="1315"/>
                    </a:lnTo>
                    <a:lnTo>
                      <a:pt x="966" y="1365"/>
                    </a:lnTo>
                    <a:lnTo>
                      <a:pt x="1005" y="1416"/>
                    </a:lnTo>
                    <a:lnTo>
                      <a:pt x="1045" y="1467"/>
                    </a:lnTo>
                    <a:lnTo>
                      <a:pt x="1083" y="1519"/>
                    </a:lnTo>
                    <a:lnTo>
                      <a:pt x="1122" y="1569"/>
                    </a:lnTo>
                    <a:lnTo>
                      <a:pt x="1161" y="1619"/>
                    </a:lnTo>
                    <a:lnTo>
                      <a:pt x="1199" y="1669"/>
                    </a:lnTo>
                    <a:lnTo>
                      <a:pt x="1236" y="1717"/>
                    </a:lnTo>
                    <a:lnTo>
                      <a:pt x="1273" y="1764"/>
                    </a:lnTo>
                    <a:lnTo>
                      <a:pt x="1308" y="1809"/>
                    </a:lnTo>
                    <a:lnTo>
                      <a:pt x="1343" y="1853"/>
                    </a:lnTo>
                    <a:lnTo>
                      <a:pt x="1376" y="1896"/>
                    </a:lnTo>
                    <a:lnTo>
                      <a:pt x="1407" y="1935"/>
                    </a:lnTo>
                    <a:lnTo>
                      <a:pt x="1438" y="1973"/>
                    </a:lnTo>
                    <a:lnTo>
                      <a:pt x="1467" y="2007"/>
                    </a:lnTo>
                    <a:lnTo>
                      <a:pt x="1494" y="2040"/>
                    </a:lnTo>
                    <a:lnTo>
                      <a:pt x="1518" y="2068"/>
                    </a:lnTo>
                    <a:lnTo>
                      <a:pt x="1541" y="2095"/>
                    </a:lnTo>
                    <a:lnTo>
                      <a:pt x="1561" y="2117"/>
                    </a:lnTo>
                    <a:lnTo>
                      <a:pt x="1578" y="2135"/>
                    </a:lnTo>
                    <a:lnTo>
                      <a:pt x="1593" y="2150"/>
                    </a:lnTo>
                    <a:lnTo>
                      <a:pt x="1595" y="2151"/>
                    </a:lnTo>
                    <a:lnTo>
                      <a:pt x="1602" y="2155"/>
                    </a:lnTo>
                    <a:lnTo>
                      <a:pt x="1610" y="2159"/>
                    </a:lnTo>
                    <a:lnTo>
                      <a:pt x="1618" y="2163"/>
                    </a:lnTo>
                    <a:lnTo>
                      <a:pt x="1680" y="2114"/>
                    </a:lnTo>
                    <a:lnTo>
                      <a:pt x="1675" y="2110"/>
                    </a:lnTo>
                    <a:lnTo>
                      <a:pt x="1668" y="2105"/>
                    </a:lnTo>
                    <a:lnTo>
                      <a:pt x="1662" y="2101"/>
                    </a:lnTo>
                    <a:lnTo>
                      <a:pt x="1655" y="2095"/>
                    </a:lnTo>
                    <a:lnTo>
                      <a:pt x="1649" y="2090"/>
                    </a:lnTo>
                    <a:lnTo>
                      <a:pt x="1642" y="2086"/>
                    </a:lnTo>
                    <a:lnTo>
                      <a:pt x="1638" y="2082"/>
                    </a:lnTo>
                    <a:lnTo>
                      <a:pt x="1633" y="2079"/>
                    </a:lnTo>
                    <a:lnTo>
                      <a:pt x="1645" y="2061"/>
                    </a:lnTo>
                    <a:lnTo>
                      <a:pt x="1654" y="2049"/>
                    </a:lnTo>
                    <a:lnTo>
                      <a:pt x="1663" y="2038"/>
                    </a:lnTo>
                    <a:lnTo>
                      <a:pt x="1673" y="2030"/>
                    </a:lnTo>
                    <a:lnTo>
                      <a:pt x="1684" y="2025"/>
                    </a:lnTo>
                    <a:lnTo>
                      <a:pt x="1696" y="2019"/>
                    </a:lnTo>
                    <a:lnTo>
                      <a:pt x="1711" y="2012"/>
                    </a:lnTo>
                    <a:lnTo>
                      <a:pt x="1730" y="2004"/>
                    </a:lnTo>
                    <a:lnTo>
                      <a:pt x="1743" y="2028"/>
                    </a:lnTo>
                    <a:lnTo>
                      <a:pt x="1756" y="2059"/>
                    </a:lnTo>
                    <a:lnTo>
                      <a:pt x="1770" y="2094"/>
                    </a:lnTo>
                    <a:lnTo>
                      <a:pt x="1784" y="2128"/>
                    </a:lnTo>
                    <a:lnTo>
                      <a:pt x="1797" y="2162"/>
                    </a:lnTo>
                    <a:lnTo>
                      <a:pt x="1806" y="2188"/>
                    </a:lnTo>
                    <a:lnTo>
                      <a:pt x="1813" y="2207"/>
                    </a:lnTo>
                    <a:lnTo>
                      <a:pt x="1815" y="2214"/>
                    </a:lnTo>
                    <a:lnTo>
                      <a:pt x="1812" y="2211"/>
                    </a:lnTo>
                    <a:lnTo>
                      <a:pt x="1802" y="2204"/>
                    </a:lnTo>
                    <a:lnTo>
                      <a:pt x="1787" y="2194"/>
                    </a:lnTo>
                    <a:lnTo>
                      <a:pt x="1770" y="2180"/>
                    </a:lnTo>
                    <a:lnTo>
                      <a:pt x="1748" y="2165"/>
                    </a:lnTo>
                    <a:lnTo>
                      <a:pt x="1726" y="2148"/>
                    </a:lnTo>
                    <a:lnTo>
                      <a:pt x="1703" y="2132"/>
                    </a:lnTo>
                    <a:lnTo>
                      <a:pt x="1680" y="2114"/>
                    </a:lnTo>
                    <a:lnTo>
                      <a:pt x="1618" y="2163"/>
                    </a:lnTo>
                    <a:lnTo>
                      <a:pt x="1633" y="2171"/>
                    </a:lnTo>
                    <a:lnTo>
                      <a:pt x="1650" y="2179"/>
                    </a:lnTo>
                    <a:lnTo>
                      <a:pt x="1670" y="2189"/>
                    </a:lnTo>
                    <a:lnTo>
                      <a:pt x="1691" y="2200"/>
                    </a:lnTo>
                    <a:lnTo>
                      <a:pt x="1713" y="2211"/>
                    </a:lnTo>
                    <a:lnTo>
                      <a:pt x="1734" y="2222"/>
                    </a:lnTo>
                    <a:lnTo>
                      <a:pt x="1758" y="2233"/>
                    </a:lnTo>
                    <a:lnTo>
                      <a:pt x="1779" y="2244"/>
                    </a:lnTo>
                    <a:lnTo>
                      <a:pt x="1800" y="2254"/>
                    </a:lnTo>
                    <a:lnTo>
                      <a:pt x="1821" y="2264"/>
                    </a:lnTo>
                    <a:lnTo>
                      <a:pt x="1839" y="2272"/>
                    </a:lnTo>
                    <a:lnTo>
                      <a:pt x="1855" y="2279"/>
                    </a:lnTo>
                    <a:lnTo>
                      <a:pt x="1868" y="2285"/>
                    </a:lnTo>
                    <a:lnTo>
                      <a:pt x="1878" y="2288"/>
                    </a:lnTo>
                    <a:lnTo>
                      <a:pt x="1885" y="2291"/>
                    </a:lnTo>
                    <a:lnTo>
                      <a:pt x="1888" y="2290"/>
                    </a:lnTo>
                    <a:lnTo>
                      <a:pt x="1885" y="2277"/>
                    </a:lnTo>
                    <a:lnTo>
                      <a:pt x="1877" y="2244"/>
                    </a:lnTo>
                    <a:lnTo>
                      <a:pt x="1866" y="2195"/>
                    </a:lnTo>
                    <a:lnTo>
                      <a:pt x="1852" y="2140"/>
                    </a:lnTo>
                    <a:lnTo>
                      <a:pt x="1838" y="2086"/>
                    </a:lnTo>
                    <a:lnTo>
                      <a:pt x="1825" y="2037"/>
                    </a:lnTo>
                    <a:lnTo>
                      <a:pt x="1817" y="2004"/>
                    </a:lnTo>
                    <a:lnTo>
                      <a:pt x="1814" y="19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Freeform 28"/>
            <p:cNvSpPr>
              <a:spLocks/>
            </p:cNvSpPr>
            <p:nvPr/>
          </p:nvSpPr>
          <p:spPr bwMode="auto">
            <a:xfrm rot="3724851">
              <a:off x="1070911" y="5525089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3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er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6987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Inference 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733448"/>
            <a:ext cx="7868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Assuming friends are similar, infer from limited data.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11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nfer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6987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Inference 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2754766" y="4693483"/>
            <a:ext cx="4571163" cy="1561564"/>
            <a:chOff x="2754766" y="4693483"/>
            <a:chExt cx="4571163" cy="1561564"/>
          </a:xfrm>
        </p:grpSpPr>
        <p:sp>
          <p:nvSpPr>
            <p:cNvPr id="6" name="TextBox 5"/>
            <p:cNvSpPr txBox="1"/>
            <p:nvPr/>
          </p:nvSpPr>
          <p:spPr>
            <a:xfrm>
              <a:off x="2754766" y="5793382"/>
              <a:ext cx="952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“yes”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77000" y="4693483"/>
              <a:ext cx="84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“no”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07420" y="1687130"/>
            <a:ext cx="5390853" cy="1099635"/>
            <a:chOff x="2107420" y="1687130"/>
            <a:chExt cx="5390853" cy="1099635"/>
          </a:xfrm>
        </p:grpSpPr>
        <p:sp>
          <p:nvSpPr>
            <p:cNvPr id="2" name="TextBox 1"/>
            <p:cNvSpPr txBox="1"/>
            <p:nvPr/>
          </p:nvSpPr>
          <p:spPr>
            <a:xfrm>
              <a:off x="6546101" y="2325100"/>
              <a:ext cx="952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“yes”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07420" y="1687130"/>
              <a:ext cx="84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“no”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84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er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6987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Inference 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281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</a:p>
        </p:txBody>
      </p:sp>
      <p:pic>
        <p:nvPicPr>
          <p:cNvPr id="5" name="Picture 4" descr="socNet2c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6" y="760450"/>
            <a:ext cx="9144000" cy="6519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855" y="437688"/>
            <a:ext cx="1875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“vertex”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>
                <a:latin typeface="+mn-lt"/>
              </a:rPr>
              <a:t>or “node”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0296" y="5655583"/>
            <a:ext cx="2374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“edge” = </a:t>
            </a:r>
          </a:p>
          <a:p>
            <a:pPr algn="l"/>
            <a:r>
              <a:rPr lang="en-US" sz="3200" dirty="0" smtClean="0"/>
              <a:t>pair of nodes</a:t>
            </a:r>
            <a:endParaRPr lang="en-US" sz="3200" dirty="0" smtClean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482385" y="1514906"/>
            <a:ext cx="680470" cy="3901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 flipV="1">
            <a:off x="5801915" y="6069745"/>
            <a:ext cx="878381" cy="124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68268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e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6987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Inference 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  <p:sp>
        <p:nvSpPr>
          <p:cNvPr id="19" name="Freeform 28"/>
          <p:cNvSpPr>
            <a:spLocks/>
          </p:cNvSpPr>
          <p:nvPr/>
        </p:nvSpPr>
        <p:spPr bwMode="auto">
          <a:xfrm rot="3724851">
            <a:off x="7063524" y="-2347591"/>
            <a:ext cx="725275" cy="793423"/>
          </a:xfrm>
          <a:custGeom>
            <a:avLst/>
            <a:gdLst/>
            <a:ahLst/>
            <a:cxnLst>
              <a:cxn ang="0">
                <a:pos x="1529" y="1633"/>
              </a:cxn>
              <a:cxn ang="0">
                <a:pos x="1058" y="1039"/>
              </a:cxn>
              <a:cxn ang="0">
                <a:pos x="684" y="554"/>
              </a:cxn>
              <a:cxn ang="0">
                <a:pos x="616" y="247"/>
              </a:cxn>
              <a:cxn ang="0">
                <a:pos x="614" y="63"/>
              </a:cxn>
              <a:cxn ang="0">
                <a:pos x="518" y="2"/>
              </a:cxn>
              <a:cxn ang="0">
                <a:pos x="352" y="41"/>
              </a:cxn>
              <a:cxn ang="0">
                <a:pos x="183" y="144"/>
              </a:cxn>
              <a:cxn ang="0">
                <a:pos x="109" y="346"/>
              </a:cxn>
              <a:cxn ang="0">
                <a:pos x="289" y="156"/>
              </a:cxn>
              <a:cxn ang="0">
                <a:pos x="471" y="61"/>
              </a:cxn>
              <a:cxn ang="0">
                <a:pos x="546" y="108"/>
              </a:cxn>
              <a:cxn ang="0">
                <a:pos x="360" y="287"/>
              </a:cxn>
              <a:cxn ang="0">
                <a:pos x="121" y="444"/>
              </a:cxn>
              <a:cxn ang="0">
                <a:pos x="92" y="387"/>
              </a:cxn>
              <a:cxn ang="0">
                <a:pos x="117" y="515"/>
              </a:cxn>
              <a:cxn ang="0">
                <a:pos x="200" y="470"/>
              </a:cxn>
              <a:cxn ang="0">
                <a:pos x="377" y="347"/>
              </a:cxn>
              <a:cxn ang="0">
                <a:pos x="533" y="197"/>
              </a:cxn>
              <a:cxn ang="0">
                <a:pos x="563" y="226"/>
              </a:cxn>
              <a:cxn ang="0">
                <a:pos x="365" y="419"/>
              </a:cxn>
              <a:cxn ang="0">
                <a:pos x="136" y="539"/>
              </a:cxn>
              <a:cxn ang="0">
                <a:pos x="226" y="581"/>
              </a:cxn>
              <a:cxn ang="0">
                <a:pos x="374" y="630"/>
              </a:cxn>
              <a:cxn ang="0">
                <a:pos x="492" y="729"/>
              </a:cxn>
              <a:cxn ang="0">
                <a:pos x="603" y="765"/>
              </a:cxn>
              <a:cxn ang="0">
                <a:pos x="633" y="733"/>
              </a:cxn>
              <a:cxn ang="0">
                <a:pos x="608" y="719"/>
              </a:cxn>
              <a:cxn ang="0">
                <a:pos x="539" y="687"/>
              </a:cxn>
              <a:cxn ang="0">
                <a:pos x="578" y="666"/>
              </a:cxn>
              <a:cxn ang="0">
                <a:pos x="540" y="650"/>
              </a:cxn>
              <a:cxn ang="0">
                <a:pos x="470" y="619"/>
              </a:cxn>
              <a:cxn ang="0">
                <a:pos x="518" y="602"/>
              </a:cxn>
              <a:cxn ang="0">
                <a:pos x="465" y="587"/>
              </a:cxn>
              <a:cxn ang="0">
                <a:pos x="381" y="553"/>
              </a:cxn>
              <a:cxn ang="0">
                <a:pos x="375" y="500"/>
              </a:cxn>
              <a:cxn ang="0">
                <a:pos x="541" y="356"/>
              </a:cxn>
              <a:cxn ang="0">
                <a:pos x="565" y="498"/>
              </a:cxn>
              <a:cxn ang="0">
                <a:pos x="564" y="569"/>
              </a:cxn>
              <a:cxn ang="0">
                <a:pos x="602" y="621"/>
              </a:cxn>
              <a:cxn ang="0">
                <a:pos x="623" y="620"/>
              </a:cxn>
              <a:cxn ang="0">
                <a:pos x="655" y="713"/>
              </a:cxn>
              <a:cxn ang="0">
                <a:pos x="684" y="669"/>
              </a:cxn>
              <a:cxn ang="0">
                <a:pos x="830" y="847"/>
              </a:cxn>
              <a:cxn ang="0">
                <a:pos x="1050" y="1119"/>
              </a:cxn>
              <a:cxn ang="0">
                <a:pos x="1330" y="1473"/>
              </a:cxn>
              <a:cxn ang="0">
                <a:pos x="1604" y="1831"/>
              </a:cxn>
              <a:cxn ang="0">
                <a:pos x="1608" y="2022"/>
              </a:cxn>
              <a:cxn ang="0">
                <a:pos x="1331" y="1719"/>
              </a:cxn>
              <a:cxn ang="0">
                <a:pos x="1049" y="1356"/>
              </a:cxn>
              <a:cxn ang="0">
                <a:pos x="772" y="994"/>
              </a:cxn>
              <a:cxn ang="0">
                <a:pos x="641" y="816"/>
              </a:cxn>
              <a:cxn ang="0">
                <a:pos x="715" y="1030"/>
              </a:cxn>
              <a:cxn ang="0">
                <a:pos x="1122" y="1569"/>
              </a:cxn>
              <a:cxn ang="0">
                <a:pos x="1494" y="2040"/>
              </a:cxn>
              <a:cxn ang="0">
                <a:pos x="1675" y="2110"/>
              </a:cxn>
              <a:cxn ang="0">
                <a:pos x="1673" y="2030"/>
              </a:cxn>
              <a:cxn ang="0">
                <a:pos x="1813" y="2207"/>
              </a:cxn>
              <a:cxn ang="0">
                <a:pos x="1633" y="2171"/>
              </a:cxn>
              <a:cxn ang="0">
                <a:pos x="1855" y="2279"/>
              </a:cxn>
              <a:cxn ang="0">
                <a:pos x="1817" y="2004"/>
              </a:cxn>
            </a:cxnLst>
            <a:rect l="0" t="0" r="r" b="b"/>
            <a:pathLst>
              <a:path w="1888" h="2291">
                <a:moveTo>
                  <a:pt x="1814" y="1991"/>
                </a:moveTo>
                <a:lnTo>
                  <a:pt x="1798" y="1970"/>
                </a:lnTo>
                <a:lnTo>
                  <a:pt x="1778" y="1946"/>
                </a:lnTo>
                <a:lnTo>
                  <a:pt x="1756" y="1917"/>
                </a:lnTo>
                <a:lnTo>
                  <a:pt x="1730" y="1885"/>
                </a:lnTo>
                <a:lnTo>
                  <a:pt x="1702" y="1849"/>
                </a:lnTo>
                <a:lnTo>
                  <a:pt x="1672" y="1811"/>
                </a:lnTo>
                <a:lnTo>
                  <a:pt x="1639" y="1770"/>
                </a:lnTo>
                <a:lnTo>
                  <a:pt x="1604" y="1727"/>
                </a:lnTo>
                <a:lnTo>
                  <a:pt x="1567" y="1681"/>
                </a:lnTo>
                <a:lnTo>
                  <a:pt x="1529" y="1633"/>
                </a:lnTo>
                <a:lnTo>
                  <a:pt x="1489" y="1583"/>
                </a:lnTo>
                <a:lnTo>
                  <a:pt x="1449" y="1531"/>
                </a:lnTo>
                <a:lnTo>
                  <a:pt x="1406" y="1478"/>
                </a:lnTo>
                <a:lnTo>
                  <a:pt x="1364" y="1425"/>
                </a:lnTo>
                <a:lnTo>
                  <a:pt x="1321" y="1370"/>
                </a:lnTo>
                <a:lnTo>
                  <a:pt x="1277" y="1315"/>
                </a:lnTo>
                <a:lnTo>
                  <a:pt x="1232" y="1259"/>
                </a:lnTo>
                <a:lnTo>
                  <a:pt x="1189" y="1204"/>
                </a:lnTo>
                <a:lnTo>
                  <a:pt x="1145" y="1149"/>
                </a:lnTo>
                <a:lnTo>
                  <a:pt x="1101" y="1094"/>
                </a:lnTo>
                <a:lnTo>
                  <a:pt x="1058" y="1039"/>
                </a:lnTo>
                <a:lnTo>
                  <a:pt x="1016" y="985"/>
                </a:lnTo>
                <a:lnTo>
                  <a:pt x="975" y="933"/>
                </a:lnTo>
                <a:lnTo>
                  <a:pt x="935" y="883"/>
                </a:lnTo>
                <a:lnTo>
                  <a:pt x="897" y="833"/>
                </a:lnTo>
                <a:lnTo>
                  <a:pt x="860" y="786"/>
                </a:lnTo>
                <a:lnTo>
                  <a:pt x="825" y="740"/>
                </a:lnTo>
                <a:lnTo>
                  <a:pt x="792" y="697"/>
                </a:lnTo>
                <a:lnTo>
                  <a:pt x="761" y="657"/>
                </a:lnTo>
                <a:lnTo>
                  <a:pt x="732" y="620"/>
                </a:lnTo>
                <a:lnTo>
                  <a:pt x="707" y="585"/>
                </a:lnTo>
                <a:lnTo>
                  <a:pt x="684" y="554"/>
                </a:lnTo>
                <a:lnTo>
                  <a:pt x="669" y="529"/>
                </a:lnTo>
                <a:lnTo>
                  <a:pt x="654" y="495"/>
                </a:lnTo>
                <a:lnTo>
                  <a:pt x="641" y="459"/>
                </a:lnTo>
                <a:lnTo>
                  <a:pt x="629" y="419"/>
                </a:lnTo>
                <a:lnTo>
                  <a:pt x="618" y="379"/>
                </a:lnTo>
                <a:lnTo>
                  <a:pt x="609" y="341"/>
                </a:lnTo>
                <a:lnTo>
                  <a:pt x="602" y="307"/>
                </a:lnTo>
                <a:lnTo>
                  <a:pt x="598" y="278"/>
                </a:lnTo>
                <a:lnTo>
                  <a:pt x="605" y="267"/>
                </a:lnTo>
                <a:lnTo>
                  <a:pt x="610" y="257"/>
                </a:lnTo>
                <a:lnTo>
                  <a:pt x="616" y="247"/>
                </a:lnTo>
                <a:lnTo>
                  <a:pt x="622" y="235"/>
                </a:lnTo>
                <a:lnTo>
                  <a:pt x="628" y="225"/>
                </a:lnTo>
                <a:lnTo>
                  <a:pt x="632" y="213"/>
                </a:lnTo>
                <a:lnTo>
                  <a:pt x="637" y="203"/>
                </a:lnTo>
                <a:lnTo>
                  <a:pt x="641" y="191"/>
                </a:lnTo>
                <a:lnTo>
                  <a:pt x="641" y="174"/>
                </a:lnTo>
                <a:lnTo>
                  <a:pt x="638" y="152"/>
                </a:lnTo>
                <a:lnTo>
                  <a:pt x="632" y="129"/>
                </a:lnTo>
                <a:lnTo>
                  <a:pt x="626" y="105"/>
                </a:lnTo>
                <a:lnTo>
                  <a:pt x="620" y="82"/>
                </a:lnTo>
                <a:lnTo>
                  <a:pt x="614" y="63"/>
                </a:lnTo>
                <a:lnTo>
                  <a:pt x="609" y="51"/>
                </a:lnTo>
                <a:lnTo>
                  <a:pt x="608" y="46"/>
                </a:lnTo>
                <a:lnTo>
                  <a:pt x="605" y="43"/>
                </a:lnTo>
                <a:lnTo>
                  <a:pt x="595" y="37"/>
                </a:lnTo>
                <a:lnTo>
                  <a:pt x="584" y="29"/>
                </a:lnTo>
                <a:lnTo>
                  <a:pt x="570" y="21"/>
                </a:lnTo>
                <a:lnTo>
                  <a:pt x="556" y="13"/>
                </a:lnTo>
                <a:lnTo>
                  <a:pt x="544" y="7"/>
                </a:lnTo>
                <a:lnTo>
                  <a:pt x="535" y="2"/>
                </a:lnTo>
                <a:lnTo>
                  <a:pt x="532" y="0"/>
                </a:lnTo>
                <a:lnTo>
                  <a:pt x="518" y="2"/>
                </a:lnTo>
                <a:lnTo>
                  <a:pt x="506" y="3"/>
                </a:lnTo>
                <a:lnTo>
                  <a:pt x="492" y="5"/>
                </a:lnTo>
                <a:lnTo>
                  <a:pt x="478" y="6"/>
                </a:lnTo>
                <a:lnTo>
                  <a:pt x="465" y="7"/>
                </a:lnTo>
                <a:lnTo>
                  <a:pt x="451" y="8"/>
                </a:lnTo>
                <a:lnTo>
                  <a:pt x="439" y="12"/>
                </a:lnTo>
                <a:lnTo>
                  <a:pt x="426" y="15"/>
                </a:lnTo>
                <a:lnTo>
                  <a:pt x="406" y="21"/>
                </a:lnTo>
                <a:lnTo>
                  <a:pt x="388" y="28"/>
                </a:lnTo>
                <a:lnTo>
                  <a:pt x="371" y="35"/>
                </a:lnTo>
                <a:lnTo>
                  <a:pt x="352" y="41"/>
                </a:lnTo>
                <a:lnTo>
                  <a:pt x="335" y="48"/>
                </a:lnTo>
                <a:lnTo>
                  <a:pt x="318" y="56"/>
                </a:lnTo>
                <a:lnTo>
                  <a:pt x="302" y="63"/>
                </a:lnTo>
                <a:lnTo>
                  <a:pt x="286" y="71"/>
                </a:lnTo>
                <a:lnTo>
                  <a:pt x="269" y="81"/>
                </a:lnTo>
                <a:lnTo>
                  <a:pt x="254" y="90"/>
                </a:lnTo>
                <a:lnTo>
                  <a:pt x="239" y="99"/>
                </a:lnTo>
                <a:lnTo>
                  <a:pt x="225" y="109"/>
                </a:lnTo>
                <a:lnTo>
                  <a:pt x="211" y="120"/>
                </a:lnTo>
                <a:lnTo>
                  <a:pt x="197" y="131"/>
                </a:lnTo>
                <a:lnTo>
                  <a:pt x="183" y="144"/>
                </a:lnTo>
                <a:lnTo>
                  <a:pt x="170" y="157"/>
                </a:lnTo>
                <a:lnTo>
                  <a:pt x="150" y="179"/>
                </a:lnTo>
                <a:lnTo>
                  <a:pt x="130" y="202"/>
                </a:lnTo>
                <a:lnTo>
                  <a:pt x="109" y="227"/>
                </a:lnTo>
                <a:lnTo>
                  <a:pt x="91" y="254"/>
                </a:lnTo>
                <a:lnTo>
                  <a:pt x="72" y="281"/>
                </a:lnTo>
                <a:lnTo>
                  <a:pt x="56" y="309"/>
                </a:lnTo>
                <a:lnTo>
                  <a:pt x="40" y="339"/>
                </a:lnTo>
                <a:lnTo>
                  <a:pt x="28" y="369"/>
                </a:lnTo>
                <a:lnTo>
                  <a:pt x="98" y="369"/>
                </a:lnTo>
                <a:lnTo>
                  <a:pt x="109" y="346"/>
                </a:lnTo>
                <a:lnTo>
                  <a:pt x="122" y="325"/>
                </a:lnTo>
                <a:lnTo>
                  <a:pt x="137" y="303"/>
                </a:lnTo>
                <a:lnTo>
                  <a:pt x="153" y="283"/>
                </a:lnTo>
                <a:lnTo>
                  <a:pt x="169" y="264"/>
                </a:lnTo>
                <a:lnTo>
                  <a:pt x="187" y="244"/>
                </a:lnTo>
                <a:lnTo>
                  <a:pt x="205" y="225"/>
                </a:lnTo>
                <a:lnTo>
                  <a:pt x="222" y="206"/>
                </a:lnTo>
                <a:lnTo>
                  <a:pt x="236" y="194"/>
                </a:lnTo>
                <a:lnTo>
                  <a:pt x="252" y="181"/>
                </a:lnTo>
                <a:lnTo>
                  <a:pt x="269" y="168"/>
                </a:lnTo>
                <a:lnTo>
                  <a:pt x="289" y="156"/>
                </a:lnTo>
                <a:lnTo>
                  <a:pt x="310" y="144"/>
                </a:lnTo>
                <a:lnTo>
                  <a:pt x="330" y="133"/>
                </a:lnTo>
                <a:lnTo>
                  <a:pt x="352" y="121"/>
                </a:lnTo>
                <a:lnTo>
                  <a:pt x="373" y="111"/>
                </a:lnTo>
                <a:lnTo>
                  <a:pt x="393" y="101"/>
                </a:lnTo>
                <a:lnTo>
                  <a:pt x="412" y="92"/>
                </a:lnTo>
                <a:lnTo>
                  <a:pt x="430" y="84"/>
                </a:lnTo>
                <a:lnTo>
                  <a:pt x="444" y="76"/>
                </a:lnTo>
                <a:lnTo>
                  <a:pt x="456" y="70"/>
                </a:lnTo>
                <a:lnTo>
                  <a:pt x="466" y="65"/>
                </a:lnTo>
                <a:lnTo>
                  <a:pt x="471" y="61"/>
                </a:lnTo>
                <a:lnTo>
                  <a:pt x="473" y="58"/>
                </a:lnTo>
                <a:lnTo>
                  <a:pt x="483" y="58"/>
                </a:lnTo>
                <a:lnTo>
                  <a:pt x="495" y="58"/>
                </a:lnTo>
                <a:lnTo>
                  <a:pt x="510" y="60"/>
                </a:lnTo>
                <a:lnTo>
                  <a:pt x="525" y="62"/>
                </a:lnTo>
                <a:lnTo>
                  <a:pt x="540" y="66"/>
                </a:lnTo>
                <a:lnTo>
                  <a:pt x="552" y="68"/>
                </a:lnTo>
                <a:lnTo>
                  <a:pt x="560" y="69"/>
                </a:lnTo>
                <a:lnTo>
                  <a:pt x="563" y="70"/>
                </a:lnTo>
                <a:lnTo>
                  <a:pt x="556" y="90"/>
                </a:lnTo>
                <a:lnTo>
                  <a:pt x="546" y="108"/>
                </a:lnTo>
                <a:lnTo>
                  <a:pt x="533" y="126"/>
                </a:lnTo>
                <a:lnTo>
                  <a:pt x="518" y="141"/>
                </a:lnTo>
                <a:lnTo>
                  <a:pt x="502" y="156"/>
                </a:lnTo>
                <a:lnTo>
                  <a:pt x="486" y="169"/>
                </a:lnTo>
                <a:lnTo>
                  <a:pt x="470" y="183"/>
                </a:lnTo>
                <a:lnTo>
                  <a:pt x="455" y="197"/>
                </a:lnTo>
                <a:lnTo>
                  <a:pt x="436" y="215"/>
                </a:lnTo>
                <a:lnTo>
                  <a:pt x="418" y="234"/>
                </a:lnTo>
                <a:lnTo>
                  <a:pt x="398" y="252"/>
                </a:lnTo>
                <a:lnTo>
                  <a:pt x="380" y="270"/>
                </a:lnTo>
                <a:lnTo>
                  <a:pt x="360" y="287"/>
                </a:lnTo>
                <a:lnTo>
                  <a:pt x="341" y="303"/>
                </a:lnTo>
                <a:lnTo>
                  <a:pt x="320" y="319"/>
                </a:lnTo>
                <a:lnTo>
                  <a:pt x="301" y="335"/>
                </a:lnTo>
                <a:lnTo>
                  <a:pt x="279" y="350"/>
                </a:lnTo>
                <a:lnTo>
                  <a:pt x="258" y="365"/>
                </a:lnTo>
                <a:lnTo>
                  <a:pt x="236" y="379"/>
                </a:lnTo>
                <a:lnTo>
                  <a:pt x="214" y="393"/>
                </a:lnTo>
                <a:lnTo>
                  <a:pt x="191" y="407"/>
                </a:lnTo>
                <a:lnTo>
                  <a:pt x="168" y="419"/>
                </a:lnTo>
                <a:lnTo>
                  <a:pt x="145" y="432"/>
                </a:lnTo>
                <a:lnTo>
                  <a:pt x="121" y="444"/>
                </a:lnTo>
                <a:lnTo>
                  <a:pt x="116" y="446"/>
                </a:lnTo>
                <a:lnTo>
                  <a:pt x="110" y="447"/>
                </a:lnTo>
                <a:lnTo>
                  <a:pt x="106" y="449"/>
                </a:lnTo>
                <a:lnTo>
                  <a:pt x="100" y="449"/>
                </a:lnTo>
                <a:lnTo>
                  <a:pt x="96" y="451"/>
                </a:lnTo>
                <a:lnTo>
                  <a:pt x="90" y="451"/>
                </a:lnTo>
                <a:lnTo>
                  <a:pt x="84" y="452"/>
                </a:lnTo>
                <a:lnTo>
                  <a:pt x="78" y="452"/>
                </a:lnTo>
                <a:lnTo>
                  <a:pt x="81" y="433"/>
                </a:lnTo>
                <a:lnTo>
                  <a:pt x="85" y="410"/>
                </a:lnTo>
                <a:lnTo>
                  <a:pt x="92" y="387"/>
                </a:lnTo>
                <a:lnTo>
                  <a:pt x="98" y="369"/>
                </a:lnTo>
                <a:lnTo>
                  <a:pt x="28" y="369"/>
                </a:lnTo>
                <a:lnTo>
                  <a:pt x="19" y="395"/>
                </a:lnTo>
                <a:lnTo>
                  <a:pt x="10" y="426"/>
                </a:lnTo>
                <a:lnTo>
                  <a:pt x="3" y="457"/>
                </a:lnTo>
                <a:lnTo>
                  <a:pt x="0" y="484"/>
                </a:lnTo>
                <a:lnTo>
                  <a:pt x="39" y="513"/>
                </a:lnTo>
                <a:lnTo>
                  <a:pt x="46" y="517"/>
                </a:lnTo>
                <a:lnTo>
                  <a:pt x="120" y="517"/>
                </a:lnTo>
                <a:lnTo>
                  <a:pt x="119" y="516"/>
                </a:lnTo>
                <a:lnTo>
                  <a:pt x="117" y="515"/>
                </a:lnTo>
                <a:lnTo>
                  <a:pt x="116" y="514"/>
                </a:lnTo>
                <a:lnTo>
                  <a:pt x="115" y="513"/>
                </a:lnTo>
                <a:lnTo>
                  <a:pt x="114" y="512"/>
                </a:lnTo>
                <a:lnTo>
                  <a:pt x="114" y="510"/>
                </a:lnTo>
                <a:lnTo>
                  <a:pt x="113" y="509"/>
                </a:lnTo>
                <a:lnTo>
                  <a:pt x="112" y="508"/>
                </a:lnTo>
                <a:lnTo>
                  <a:pt x="130" y="502"/>
                </a:lnTo>
                <a:lnTo>
                  <a:pt x="148" y="495"/>
                </a:lnTo>
                <a:lnTo>
                  <a:pt x="166" y="487"/>
                </a:lnTo>
                <a:lnTo>
                  <a:pt x="184" y="479"/>
                </a:lnTo>
                <a:lnTo>
                  <a:pt x="200" y="470"/>
                </a:lnTo>
                <a:lnTo>
                  <a:pt x="218" y="460"/>
                </a:lnTo>
                <a:lnTo>
                  <a:pt x="234" y="449"/>
                </a:lnTo>
                <a:lnTo>
                  <a:pt x="251" y="439"/>
                </a:lnTo>
                <a:lnTo>
                  <a:pt x="267" y="428"/>
                </a:lnTo>
                <a:lnTo>
                  <a:pt x="283" y="417"/>
                </a:lnTo>
                <a:lnTo>
                  <a:pt x="298" y="404"/>
                </a:lnTo>
                <a:lnTo>
                  <a:pt x="314" y="393"/>
                </a:lnTo>
                <a:lnTo>
                  <a:pt x="329" y="381"/>
                </a:lnTo>
                <a:lnTo>
                  <a:pt x="345" y="370"/>
                </a:lnTo>
                <a:lnTo>
                  <a:pt x="362" y="358"/>
                </a:lnTo>
                <a:lnTo>
                  <a:pt x="377" y="347"/>
                </a:lnTo>
                <a:lnTo>
                  <a:pt x="393" y="335"/>
                </a:lnTo>
                <a:lnTo>
                  <a:pt x="408" y="323"/>
                </a:lnTo>
                <a:lnTo>
                  <a:pt x="423" y="310"/>
                </a:lnTo>
                <a:lnTo>
                  <a:pt x="438" y="297"/>
                </a:lnTo>
                <a:lnTo>
                  <a:pt x="453" y="283"/>
                </a:lnTo>
                <a:lnTo>
                  <a:pt x="466" y="270"/>
                </a:lnTo>
                <a:lnTo>
                  <a:pt x="480" y="256"/>
                </a:lnTo>
                <a:lnTo>
                  <a:pt x="494" y="242"/>
                </a:lnTo>
                <a:lnTo>
                  <a:pt x="508" y="227"/>
                </a:lnTo>
                <a:lnTo>
                  <a:pt x="521" y="212"/>
                </a:lnTo>
                <a:lnTo>
                  <a:pt x="533" y="197"/>
                </a:lnTo>
                <a:lnTo>
                  <a:pt x="546" y="182"/>
                </a:lnTo>
                <a:lnTo>
                  <a:pt x="559" y="166"/>
                </a:lnTo>
                <a:lnTo>
                  <a:pt x="571" y="151"/>
                </a:lnTo>
                <a:lnTo>
                  <a:pt x="583" y="135"/>
                </a:lnTo>
                <a:lnTo>
                  <a:pt x="594" y="119"/>
                </a:lnTo>
                <a:lnTo>
                  <a:pt x="595" y="134"/>
                </a:lnTo>
                <a:lnTo>
                  <a:pt x="597" y="151"/>
                </a:lnTo>
                <a:lnTo>
                  <a:pt x="595" y="168"/>
                </a:lnTo>
                <a:lnTo>
                  <a:pt x="591" y="183"/>
                </a:lnTo>
                <a:lnTo>
                  <a:pt x="577" y="205"/>
                </a:lnTo>
                <a:lnTo>
                  <a:pt x="563" y="226"/>
                </a:lnTo>
                <a:lnTo>
                  <a:pt x="548" y="247"/>
                </a:lnTo>
                <a:lnTo>
                  <a:pt x="532" y="266"/>
                </a:lnTo>
                <a:lnTo>
                  <a:pt x="516" y="286"/>
                </a:lnTo>
                <a:lnTo>
                  <a:pt x="499" y="304"/>
                </a:lnTo>
                <a:lnTo>
                  <a:pt x="480" y="321"/>
                </a:lnTo>
                <a:lnTo>
                  <a:pt x="463" y="339"/>
                </a:lnTo>
                <a:lnTo>
                  <a:pt x="443" y="356"/>
                </a:lnTo>
                <a:lnTo>
                  <a:pt x="424" y="372"/>
                </a:lnTo>
                <a:lnTo>
                  <a:pt x="404" y="388"/>
                </a:lnTo>
                <a:lnTo>
                  <a:pt x="385" y="404"/>
                </a:lnTo>
                <a:lnTo>
                  <a:pt x="365" y="419"/>
                </a:lnTo>
                <a:lnTo>
                  <a:pt x="344" y="434"/>
                </a:lnTo>
                <a:lnTo>
                  <a:pt x="324" y="449"/>
                </a:lnTo>
                <a:lnTo>
                  <a:pt x="303" y="464"/>
                </a:lnTo>
                <a:lnTo>
                  <a:pt x="284" y="477"/>
                </a:lnTo>
                <a:lnTo>
                  <a:pt x="265" y="491"/>
                </a:lnTo>
                <a:lnTo>
                  <a:pt x="244" y="504"/>
                </a:lnTo>
                <a:lnTo>
                  <a:pt x="225" y="515"/>
                </a:lnTo>
                <a:lnTo>
                  <a:pt x="203" y="525"/>
                </a:lnTo>
                <a:lnTo>
                  <a:pt x="181" y="534"/>
                </a:lnTo>
                <a:lnTo>
                  <a:pt x="159" y="538"/>
                </a:lnTo>
                <a:lnTo>
                  <a:pt x="136" y="539"/>
                </a:lnTo>
                <a:lnTo>
                  <a:pt x="134" y="536"/>
                </a:lnTo>
                <a:lnTo>
                  <a:pt x="129" y="529"/>
                </a:lnTo>
                <a:lnTo>
                  <a:pt x="123" y="522"/>
                </a:lnTo>
                <a:lnTo>
                  <a:pt x="120" y="517"/>
                </a:lnTo>
                <a:lnTo>
                  <a:pt x="46" y="517"/>
                </a:lnTo>
                <a:lnTo>
                  <a:pt x="167" y="607"/>
                </a:lnTo>
                <a:lnTo>
                  <a:pt x="177" y="604"/>
                </a:lnTo>
                <a:lnTo>
                  <a:pt x="189" y="598"/>
                </a:lnTo>
                <a:lnTo>
                  <a:pt x="201" y="592"/>
                </a:lnTo>
                <a:lnTo>
                  <a:pt x="213" y="587"/>
                </a:lnTo>
                <a:lnTo>
                  <a:pt x="226" y="581"/>
                </a:lnTo>
                <a:lnTo>
                  <a:pt x="237" y="575"/>
                </a:lnTo>
                <a:lnTo>
                  <a:pt x="249" y="569"/>
                </a:lnTo>
                <a:lnTo>
                  <a:pt x="258" y="565"/>
                </a:lnTo>
                <a:lnTo>
                  <a:pt x="268" y="568"/>
                </a:lnTo>
                <a:lnTo>
                  <a:pt x="280" y="574"/>
                </a:lnTo>
                <a:lnTo>
                  <a:pt x="294" y="581"/>
                </a:lnTo>
                <a:lnTo>
                  <a:pt x="309" y="589"/>
                </a:lnTo>
                <a:lnTo>
                  <a:pt x="324" y="598"/>
                </a:lnTo>
                <a:lnTo>
                  <a:pt x="340" y="608"/>
                </a:lnTo>
                <a:lnTo>
                  <a:pt x="357" y="619"/>
                </a:lnTo>
                <a:lnTo>
                  <a:pt x="374" y="630"/>
                </a:lnTo>
                <a:lnTo>
                  <a:pt x="390" y="642"/>
                </a:lnTo>
                <a:lnTo>
                  <a:pt x="406" y="652"/>
                </a:lnTo>
                <a:lnTo>
                  <a:pt x="423" y="664"/>
                </a:lnTo>
                <a:lnTo>
                  <a:pt x="436" y="675"/>
                </a:lnTo>
                <a:lnTo>
                  <a:pt x="450" y="686"/>
                </a:lnTo>
                <a:lnTo>
                  <a:pt x="462" y="696"/>
                </a:lnTo>
                <a:lnTo>
                  <a:pt x="471" y="705"/>
                </a:lnTo>
                <a:lnTo>
                  <a:pt x="479" y="713"/>
                </a:lnTo>
                <a:lnTo>
                  <a:pt x="481" y="716"/>
                </a:lnTo>
                <a:lnTo>
                  <a:pt x="485" y="721"/>
                </a:lnTo>
                <a:lnTo>
                  <a:pt x="492" y="729"/>
                </a:lnTo>
                <a:lnTo>
                  <a:pt x="500" y="741"/>
                </a:lnTo>
                <a:lnTo>
                  <a:pt x="510" y="755"/>
                </a:lnTo>
                <a:lnTo>
                  <a:pt x="521" y="770"/>
                </a:lnTo>
                <a:lnTo>
                  <a:pt x="533" y="787"/>
                </a:lnTo>
                <a:lnTo>
                  <a:pt x="547" y="805"/>
                </a:lnTo>
                <a:lnTo>
                  <a:pt x="635" y="805"/>
                </a:lnTo>
                <a:lnTo>
                  <a:pt x="629" y="797"/>
                </a:lnTo>
                <a:lnTo>
                  <a:pt x="623" y="789"/>
                </a:lnTo>
                <a:lnTo>
                  <a:pt x="616" y="781"/>
                </a:lnTo>
                <a:lnTo>
                  <a:pt x="610" y="773"/>
                </a:lnTo>
                <a:lnTo>
                  <a:pt x="603" y="765"/>
                </a:lnTo>
                <a:lnTo>
                  <a:pt x="598" y="757"/>
                </a:lnTo>
                <a:lnTo>
                  <a:pt x="592" y="750"/>
                </a:lnTo>
                <a:lnTo>
                  <a:pt x="587" y="743"/>
                </a:lnTo>
                <a:lnTo>
                  <a:pt x="593" y="742"/>
                </a:lnTo>
                <a:lnTo>
                  <a:pt x="599" y="741"/>
                </a:lnTo>
                <a:lnTo>
                  <a:pt x="605" y="740"/>
                </a:lnTo>
                <a:lnTo>
                  <a:pt x="610" y="739"/>
                </a:lnTo>
                <a:lnTo>
                  <a:pt x="616" y="737"/>
                </a:lnTo>
                <a:lnTo>
                  <a:pt x="622" y="736"/>
                </a:lnTo>
                <a:lnTo>
                  <a:pt x="628" y="734"/>
                </a:lnTo>
                <a:lnTo>
                  <a:pt x="633" y="733"/>
                </a:lnTo>
                <a:lnTo>
                  <a:pt x="635" y="733"/>
                </a:lnTo>
                <a:lnTo>
                  <a:pt x="636" y="732"/>
                </a:lnTo>
                <a:lnTo>
                  <a:pt x="637" y="731"/>
                </a:lnTo>
                <a:lnTo>
                  <a:pt x="637" y="729"/>
                </a:lnTo>
                <a:lnTo>
                  <a:pt x="636" y="728"/>
                </a:lnTo>
                <a:lnTo>
                  <a:pt x="635" y="727"/>
                </a:lnTo>
                <a:lnTo>
                  <a:pt x="633" y="726"/>
                </a:lnTo>
                <a:lnTo>
                  <a:pt x="632" y="726"/>
                </a:lnTo>
                <a:lnTo>
                  <a:pt x="624" y="722"/>
                </a:lnTo>
                <a:lnTo>
                  <a:pt x="616" y="720"/>
                </a:lnTo>
                <a:lnTo>
                  <a:pt x="608" y="719"/>
                </a:lnTo>
                <a:lnTo>
                  <a:pt x="600" y="718"/>
                </a:lnTo>
                <a:lnTo>
                  <a:pt x="591" y="718"/>
                </a:lnTo>
                <a:lnTo>
                  <a:pt x="583" y="718"/>
                </a:lnTo>
                <a:lnTo>
                  <a:pt x="573" y="718"/>
                </a:lnTo>
                <a:lnTo>
                  <a:pt x="565" y="718"/>
                </a:lnTo>
                <a:lnTo>
                  <a:pt x="561" y="712"/>
                </a:lnTo>
                <a:lnTo>
                  <a:pt x="556" y="708"/>
                </a:lnTo>
                <a:lnTo>
                  <a:pt x="553" y="702"/>
                </a:lnTo>
                <a:lnTo>
                  <a:pt x="548" y="697"/>
                </a:lnTo>
                <a:lnTo>
                  <a:pt x="544" y="691"/>
                </a:lnTo>
                <a:lnTo>
                  <a:pt x="539" y="687"/>
                </a:lnTo>
                <a:lnTo>
                  <a:pt x="534" y="681"/>
                </a:lnTo>
                <a:lnTo>
                  <a:pt x="530" y="676"/>
                </a:lnTo>
                <a:lnTo>
                  <a:pt x="535" y="675"/>
                </a:lnTo>
                <a:lnTo>
                  <a:pt x="541" y="674"/>
                </a:lnTo>
                <a:lnTo>
                  <a:pt x="547" y="673"/>
                </a:lnTo>
                <a:lnTo>
                  <a:pt x="554" y="672"/>
                </a:lnTo>
                <a:lnTo>
                  <a:pt x="560" y="671"/>
                </a:lnTo>
                <a:lnTo>
                  <a:pt x="565" y="669"/>
                </a:lnTo>
                <a:lnTo>
                  <a:pt x="571" y="667"/>
                </a:lnTo>
                <a:lnTo>
                  <a:pt x="577" y="666"/>
                </a:lnTo>
                <a:lnTo>
                  <a:pt x="578" y="666"/>
                </a:lnTo>
                <a:lnTo>
                  <a:pt x="579" y="665"/>
                </a:lnTo>
                <a:lnTo>
                  <a:pt x="580" y="664"/>
                </a:lnTo>
                <a:lnTo>
                  <a:pt x="580" y="663"/>
                </a:lnTo>
                <a:lnTo>
                  <a:pt x="579" y="661"/>
                </a:lnTo>
                <a:lnTo>
                  <a:pt x="578" y="660"/>
                </a:lnTo>
                <a:lnTo>
                  <a:pt x="577" y="659"/>
                </a:lnTo>
                <a:lnTo>
                  <a:pt x="576" y="659"/>
                </a:lnTo>
                <a:lnTo>
                  <a:pt x="567" y="656"/>
                </a:lnTo>
                <a:lnTo>
                  <a:pt x="559" y="653"/>
                </a:lnTo>
                <a:lnTo>
                  <a:pt x="549" y="651"/>
                </a:lnTo>
                <a:lnTo>
                  <a:pt x="540" y="650"/>
                </a:lnTo>
                <a:lnTo>
                  <a:pt x="532" y="650"/>
                </a:lnTo>
                <a:lnTo>
                  <a:pt x="523" y="650"/>
                </a:lnTo>
                <a:lnTo>
                  <a:pt x="514" y="650"/>
                </a:lnTo>
                <a:lnTo>
                  <a:pt x="504" y="651"/>
                </a:lnTo>
                <a:lnTo>
                  <a:pt x="500" y="646"/>
                </a:lnTo>
                <a:lnTo>
                  <a:pt x="495" y="642"/>
                </a:lnTo>
                <a:lnTo>
                  <a:pt x="491" y="637"/>
                </a:lnTo>
                <a:lnTo>
                  <a:pt x="485" y="633"/>
                </a:lnTo>
                <a:lnTo>
                  <a:pt x="480" y="628"/>
                </a:lnTo>
                <a:lnTo>
                  <a:pt x="476" y="623"/>
                </a:lnTo>
                <a:lnTo>
                  <a:pt x="470" y="619"/>
                </a:lnTo>
                <a:lnTo>
                  <a:pt x="465" y="614"/>
                </a:lnTo>
                <a:lnTo>
                  <a:pt x="472" y="613"/>
                </a:lnTo>
                <a:lnTo>
                  <a:pt x="478" y="612"/>
                </a:lnTo>
                <a:lnTo>
                  <a:pt x="485" y="611"/>
                </a:lnTo>
                <a:lnTo>
                  <a:pt x="491" y="610"/>
                </a:lnTo>
                <a:lnTo>
                  <a:pt x="496" y="608"/>
                </a:lnTo>
                <a:lnTo>
                  <a:pt x="503" y="607"/>
                </a:lnTo>
                <a:lnTo>
                  <a:pt x="509" y="605"/>
                </a:lnTo>
                <a:lnTo>
                  <a:pt x="516" y="604"/>
                </a:lnTo>
                <a:lnTo>
                  <a:pt x="517" y="603"/>
                </a:lnTo>
                <a:lnTo>
                  <a:pt x="518" y="602"/>
                </a:lnTo>
                <a:lnTo>
                  <a:pt x="519" y="600"/>
                </a:lnTo>
                <a:lnTo>
                  <a:pt x="519" y="599"/>
                </a:lnTo>
                <a:lnTo>
                  <a:pt x="519" y="598"/>
                </a:lnTo>
                <a:lnTo>
                  <a:pt x="518" y="597"/>
                </a:lnTo>
                <a:lnTo>
                  <a:pt x="517" y="596"/>
                </a:lnTo>
                <a:lnTo>
                  <a:pt x="516" y="596"/>
                </a:lnTo>
                <a:lnTo>
                  <a:pt x="506" y="592"/>
                </a:lnTo>
                <a:lnTo>
                  <a:pt x="496" y="590"/>
                </a:lnTo>
                <a:lnTo>
                  <a:pt x="486" y="588"/>
                </a:lnTo>
                <a:lnTo>
                  <a:pt x="476" y="587"/>
                </a:lnTo>
                <a:lnTo>
                  <a:pt x="465" y="587"/>
                </a:lnTo>
                <a:lnTo>
                  <a:pt x="455" y="588"/>
                </a:lnTo>
                <a:lnTo>
                  <a:pt x="444" y="588"/>
                </a:lnTo>
                <a:lnTo>
                  <a:pt x="434" y="589"/>
                </a:lnTo>
                <a:lnTo>
                  <a:pt x="427" y="584"/>
                </a:lnTo>
                <a:lnTo>
                  <a:pt x="421" y="580"/>
                </a:lnTo>
                <a:lnTo>
                  <a:pt x="415" y="575"/>
                </a:lnTo>
                <a:lnTo>
                  <a:pt x="408" y="570"/>
                </a:lnTo>
                <a:lnTo>
                  <a:pt x="402" y="566"/>
                </a:lnTo>
                <a:lnTo>
                  <a:pt x="395" y="561"/>
                </a:lnTo>
                <a:lnTo>
                  <a:pt x="388" y="557"/>
                </a:lnTo>
                <a:lnTo>
                  <a:pt x="381" y="553"/>
                </a:lnTo>
                <a:lnTo>
                  <a:pt x="374" y="548"/>
                </a:lnTo>
                <a:lnTo>
                  <a:pt x="367" y="545"/>
                </a:lnTo>
                <a:lnTo>
                  <a:pt x="360" y="542"/>
                </a:lnTo>
                <a:lnTo>
                  <a:pt x="354" y="539"/>
                </a:lnTo>
                <a:lnTo>
                  <a:pt x="347" y="537"/>
                </a:lnTo>
                <a:lnTo>
                  <a:pt x="339" y="535"/>
                </a:lnTo>
                <a:lnTo>
                  <a:pt x="332" y="532"/>
                </a:lnTo>
                <a:lnTo>
                  <a:pt x="324" y="531"/>
                </a:lnTo>
                <a:lnTo>
                  <a:pt x="341" y="521"/>
                </a:lnTo>
                <a:lnTo>
                  <a:pt x="358" y="510"/>
                </a:lnTo>
                <a:lnTo>
                  <a:pt x="375" y="500"/>
                </a:lnTo>
                <a:lnTo>
                  <a:pt x="393" y="489"/>
                </a:lnTo>
                <a:lnTo>
                  <a:pt x="409" y="477"/>
                </a:lnTo>
                <a:lnTo>
                  <a:pt x="425" y="466"/>
                </a:lnTo>
                <a:lnTo>
                  <a:pt x="441" y="453"/>
                </a:lnTo>
                <a:lnTo>
                  <a:pt x="456" y="440"/>
                </a:lnTo>
                <a:lnTo>
                  <a:pt x="471" y="428"/>
                </a:lnTo>
                <a:lnTo>
                  <a:pt x="486" y="414"/>
                </a:lnTo>
                <a:lnTo>
                  <a:pt x="500" y="400"/>
                </a:lnTo>
                <a:lnTo>
                  <a:pt x="515" y="386"/>
                </a:lnTo>
                <a:lnTo>
                  <a:pt x="527" y="371"/>
                </a:lnTo>
                <a:lnTo>
                  <a:pt x="541" y="356"/>
                </a:lnTo>
                <a:lnTo>
                  <a:pt x="553" y="341"/>
                </a:lnTo>
                <a:lnTo>
                  <a:pt x="565" y="325"/>
                </a:lnTo>
                <a:lnTo>
                  <a:pt x="559" y="354"/>
                </a:lnTo>
                <a:lnTo>
                  <a:pt x="555" y="383"/>
                </a:lnTo>
                <a:lnTo>
                  <a:pt x="555" y="413"/>
                </a:lnTo>
                <a:lnTo>
                  <a:pt x="561" y="441"/>
                </a:lnTo>
                <a:lnTo>
                  <a:pt x="564" y="449"/>
                </a:lnTo>
                <a:lnTo>
                  <a:pt x="568" y="459"/>
                </a:lnTo>
                <a:lnTo>
                  <a:pt x="570" y="467"/>
                </a:lnTo>
                <a:lnTo>
                  <a:pt x="573" y="476"/>
                </a:lnTo>
                <a:lnTo>
                  <a:pt x="565" y="498"/>
                </a:lnTo>
                <a:lnTo>
                  <a:pt x="560" y="521"/>
                </a:lnTo>
                <a:lnTo>
                  <a:pt x="556" y="543"/>
                </a:lnTo>
                <a:lnTo>
                  <a:pt x="557" y="567"/>
                </a:lnTo>
                <a:lnTo>
                  <a:pt x="557" y="568"/>
                </a:lnTo>
                <a:lnTo>
                  <a:pt x="557" y="570"/>
                </a:lnTo>
                <a:lnTo>
                  <a:pt x="559" y="572"/>
                </a:lnTo>
                <a:lnTo>
                  <a:pt x="560" y="572"/>
                </a:lnTo>
                <a:lnTo>
                  <a:pt x="561" y="572"/>
                </a:lnTo>
                <a:lnTo>
                  <a:pt x="562" y="572"/>
                </a:lnTo>
                <a:lnTo>
                  <a:pt x="563" y="570"/>
                </a:lnTo>
                <a:lnTo>
                  <a:pt x="564" y="569"/>
                </a:lnTo>
                <a:lnTo>
                  <a:pt x="571" y="557"/>
                </a:lnTo>
                <a:lnTo>
                  <a:pt x="578" y="543"/>
                </a:lnTo>
                <a:lnTo>
                  <a:pt x="584" y="529"/>
                </a:lnTo>
                <a:lnTo>
                  <a:pt x="590" y="515"/>
                </a:lnTo>
                <a:lnTo>
                  <a:pt x="595" y="527"/>
                </a:lnTo>
                <a:lnTo>
                  <a:pt x="602" y="539"/>
                </a:lnTo>
                <a:lnTo>
                  <a:pt x="608" y="551"/>
                </a:lnTo>
                <a:lnTo>
                  <a:pt x="615" y="563"/>
                </a:lnTo>
                <a:lnTo>
                  <a:pt x="609" y="583"/>
                </a:lnTo>
                <a:lnTo>
                  <a:pt x="605" y="602"/>
                </a:lnTo>
                <a:lnTo>
                  <a:pt x="602" y="621"/>
                </a:lnTo>
                <a:lnTo>
                  <a:pt x="603" y="641"/>
                </a:lnTo>
                <a:lnTo>
                  <a:pt x="603" y="642"/>
                </a:lnTo>
                <a:lnTo>
                  <a:pt x="605" y="644"/>
                </a:lnTo>
                <a:lnTo>
                  <a:pt x="605" y="645"/>
                </a:lnTo>
                <a:lnTo>
                  <a:pt x="606" y="645"/>
                </a:lnTo>
                <a:lnTo>
                  <a:pt x="607" y="645"/>
                </a:lnTo>
                <a:lnTo>
                  <a:pt x="609" y="645"/>
                </a:lnTo>
                <a:lnTo>
                  <a:pt x="610" y="644"/>
                </a:lnTo>
                <a:lnTo>
                  <a:pt x="610" y="643"/>
                </a:lnTo>
                <a:lnTo>
                  <a:pt x="617" y="631"/>
                </a:lnTo>
                <a:lnTo>
                  <a:pt x="623" y="620"/>
                </a:lnTo>
                <a:lnTo>
                  <a:pt x="629" y="607"/>
                </a:lnTo>
                <a:lnTo>
                  <a:pt x="633" y="596"/>
                </a:lnTo>
                <a:lnTo>
                  <a:pt x="641" y="607"/>
                </a:lnTo>
                <a:lnTo>
                  <a:pt x="650" y="619"/>
                </a:lnTo>
                <a:lnTo>
                  <a:pt x="656" y="630"/>
                </a:lnTo>
                <a:lnTo>
                  <a:pt x="664" y="642"/>
                </a:lnTo>
                <a:lnTo>
                  <a:pt x="659" y="659"/>
                </a:lnTo>
                <a:lnTo>
                  <a:pt x="655" y="676"/>
                </a:lnTo>
                <a:lnTo>
                  <a:pt x="654" y="694"/>
                </a:lnTo>
                <a:lnTo>
                  <a:pt x="655" y="712"/>
                </a:lnTo>
                <a:lnTo>
                  <a:pt x="655" y="713"/>
                </a:lnTo>
                <a:lnTo>
                  <a:pt x="655" y="716"/>
                </a:lnTo>
                <a:lnTo>
                  <a:pt x="656" y="717"/>
                </a:lnTo>
                <a:lnTo>
                  <a:pt x="658" y="717"/>
                </a:lnTo>
                <a:lnTo>
                  <a:pt x="659" y="717"/>
                </a:lnTo>
                <a:lnTo>
                  <a:pt x="660" y="717"/>
                </a:lnTo>
                <a:lnTo>
                  <a:pt x="661" y="716"/>
                </a:lnTo>
                <a:lnTo>
                  <a:pt x="662" y="714"/>
                </a:lnTo>
                <a:lnTo>
                  <a:pt x="668" y="704"/>
                </a:lnTo>
                <a:lnTo>
                  <a:pt x="674" y="693"/>
                </a:lnTo>
                <a:lnTo>
                  <a:pt x="679" y="681"/>
                </a:lnTo>
                <a:lnTo>
                  <a:pt x="684" y="669"/>
                </a:lnTo>
                <a:lnTo>
                  <a:pt x="697" y="686"/>
                </a:lnTo>
                <a:lnTo>
                  <a:pt x="709" y="703"/>
                </a:lnTo>
                <a:lnTo>
                  <a:pt x="722" y="719"/>
                </a:lnTo>
                <a:lnTo>
                  <a:pt x="736" y="735"/>
                </a:lnTo>
                <a:lnTo>
                  <a:pt x="750" y="751"/>
                </a:lnTo>
                <a:lnTo>
                  <a:pt x="762" y="767"/>
                </a:lnTo>
                <a:lnTo>
                  <a:pt x="776" y="784"/>
                </a:lnTo>
                <a:lnTo>
                  <a:pt x="790" y="800"/>
                </a:lnTo>
                <a:lnTo>
                  <a:pt x="804" y="815"/>
                </a:lnTo>
                <a:lnTo>
                  <a:pt x="817" y="831"/>
                </a:lnTo>
                <a:lnTo>
                  <a:pt x="830" y="847"/>
                </a:lnTo>
                <a:lnTo>
                  <a:pt x="844" y="863"/>
                </a:lnTo>
                <a:lnTo>
                  <a:pt x="858" y="879"/>
                </a:lnTo>
                <a:lnTo>
                  <a:pt x="871" y="894"/>
                </a:lnTo>
                <a:lnTo>
                  <a:pt x="884" y="910"/>
                </a:lnTo>
                <a:lnTo>
                  <a:pt x="897" y="926"/>
                </a:lnTo>
                <a:lnTo>
                  <a:pt x="922" y="959"/>
                </a:lnTo>
                <a:lnTo>
                  <a:pt x="948" y="991"/>
                </a:lnTo>
                <a:lnTo>
                  <a:pt x="974" y="1022"/>
                </a:lnTo>
                <a:lnTo>
                  <a:pt x="1000" y="1054"/>
                </a:lnTo>
                <a:lnTo>
                  <a:pt x="1025" y="1087"/>
                </a:lnTo>
                <a:lnTo>
                  <a:pt x="1050" y="1119"/>
                </a:lnTo>
                <a:lnTo>
                  <a:pt x="1077" y="1151"/>
                </a:lnTo>
                <a:lnTo>
                  <a:pt x="1102" y="1182"/>
                </a:lnTo>
                <a:lnTo>
                  <a:pt x="1127" y="1215"/>
                </a:lnTo>
                <a:lnTo>
                  <a:pt x="1153" y="1247"/>
                </a:lnTo>
                <a:lnTo>
                  <a:pt x="1178" y="1279"/>
                </a:lnTo>
                <a:lnTo>
                  <a:pt x="1204" y="1311"/>
                </a:lnTo>
                <a:lnTo>
                  <a:pt x="1229" y="1344"/>
                </a:lnTo>
                <a:lnTo>
                  <a:pt x="1254" y="1376"/>
                </a:lnTo>
                <a:lnTo>
                  <a:pt x="1280" y="1408"/>
                </a:lnTo>
                <a:lnTo>
                  <a:pt x="1305" y="1439"/>
                </a:lnTo>
                <a:lnTo>
                  <a:pt x="1330" y="1473"/>
                </a:lnTo>
                <a:lnTo>
                  <a:pt x="1356" y="1505"/>
                </a:lnTo>
                <a:lnTo>
                  <a:pt x="1381" y="1537"/>
                </a:lnTo>
                <a:lnTo>
                  <a:pt x="1406" y="1569"/>
                </a:lnTo>
                <a:lnTo>
                  <a:pt x="1430" y="1602"/>
                </a:lnTo>
                <a:lnTo>
                  <a:pt x="1456" y="1634"/>
                </a:lnTo>
                <a:lnTo>
                  <a:pt x="1481" y="1666"/>
                </a:lnTo>
                <a:lnTo>
                  <a:pt x="1505" y="1700"/>
                </a:lnTo>
                <a:lnTo>
                  <a:pt x="1531" y="1732"/>
                </a:lnTo>
                <a:lnTo>
                  <a:pt x="1555" y="1765"/>
                </a:lnTo>
                <a:lnTo>
                  <a:pt x="1579" y="1798"/>
                </a:lnTo>
                <a:lnTo>
                  <a:pt x="1604" y="1831"/>
                </a:lnTo>
                <a:lnTo>
                  <a:pt x="1629" y="1863"/>
                </a:lnTo>
                <a:lnTo>
                  <a:pt x="1653" y="1897"/>
                </a:lnTo>
                <a:lnTo>
                  <a:pt x="1677" y="1930"/>
                </a:lnTo>
                <a:lnTo>
                  <a:pt x="1701" y="1964"/>
                </a:lnTo>
                <a:lnTo>
                  <a:pt x="1680" y="1967"/>
                </a:lnTo>
                <a:lnTo>
                  <a:pt x="1663" y="1972"/>
                </a:lnTo>
                <a:lnTo>
                  <a:pt x="1649" y="1979"/>
                </a:lnTo>
                <a:lnTo>
                  <a:pt x="1639" y="1985"/>
                </a:lnTo>
                <a:lnTo>
                  <a:pt x="1629" y="1995"/>
                </a:lnTo>
                <a:lnTo>
                  <a:pt x="1618" y="2007"/>
                </a:lnTo>
                <a:lnTo>
                  <a:pt x="1608" y="2022"/>
                </a:lnTo>
                <a:lnTo>
                  <a:pt x="1594" y="2040"/>
                </a:lnTo>
                <a:lnTo>
                  <a:pt x="1567" y="2008"/>
                </a:lnTo>
                <a:lnTo>
                  <a:pt x="1541" y="1976"/>
                </a:lnTo>
                <a:lnTo>
                  <a:pt x="1514" y="1945"/>
                </a:lnTo>
                <a:lnTo>
                  <a:pt x="1488" y="1913"/>
                </a:lnTo>
                <a:lnTo>
                  <a:pt x="1463" y="1881"/>
                </a:lnTo>
                <a:lnTo>
                  <a:pt x="1436" y="1848"/>
                </a:lnTo>
                <a:lnTo>
                  <a:pt x="1410" y="1816"/>
                </a:lnTo>
                <a:lnTo>
                  <a:pt x="1384" y="1784"/>
                </a:lnTo>
                <a:lnTo>
                  <a:pt x="1358" y="1752"/>
                </a:lnTo>
                <a:lnTo>
                  <a:pt x="1331" y="1719"/>
                </a:lnTo>
                <a:lnTo>
                  <a:pt x="1306" y="1686"/>
                </a:lnTo>
                <a:lnTo>
                  <a:pt x="1280" y="1654"/>
                </a:lnTo>
                <a:lnTo>
                  <a:pt x="1254" y="1620"/>
                </a:lnTo>
                <a:lnTo>
                  <a:pt x="1228" y="1588"/>
                </a:lnTo>
                <a:lnTo>
                  <a:pt x="1202" y="1554"/>
                </a:lnTo>
                <a:lnTo>
                  <a:pt x="1177" y="1522"/>
                </a:lnTo>
                <a:lnTo>
                  <a:pt x="1151" y="1489"/>
                </a:lnTo>
                <a:lnTo>
                  <a:pt x="1125" y="1455"/>
                </a:lnTo>
                <a:lnTo>
                  <a:pt x="1100" y="1423"/>
                </a:lnTo>
                <a:lnTo>
                  <a:pt x="1075" y="1390"/>
                </a:lnTo>
                <a:lnTo>
                  <a:pt x="1049" y="1356"/>
                </a:lnTo>
                <a:lnTo>
                  <a:pt x="1024" y="1323"/>
                </a:lnTo>
                <a:lnTo>
                  <a:pt x="998" y="1291"/>
                </a:lnTo>
                <a:lnTo>
                  <a:pt x="973" y="1257"/>
                </a:lnTo>
                <a:lnTo>
                  <a:pt x="948" y="1224"/>
                </a:lnTo>
                <a:lnTo>
                  <a:pt x="922" y="1191"/>
                </a:lnTo>
                <a:lnTo>
                  <a:pt x="897" y="1158"/>
                </a:lnTo>
                <a:lnTo>
                  <a:pt x="872" y="1125"/>
                </a:lnTo>
                <a:lnTo>
                  <a:pt x="846" y="1092"/>
                </a:lnTo>
                <a:lnTo>
                  <a:pt x="821" y="1060"/>
                </a:lnTo>
                <a:lnTo>
                  <a:pt x="797" y="1027"/>
                </a:lnTo>
                <a:lnTo>
                  <a:pt x="772" y="994"/>
                </a:lnTo>
                <a:lnTo>
                  <a:pt x="758" y="976"/>
                </a:lnTo>
                <a:lnTo>
                  <a:pt x="744" y="958"/>
                </a:lnTo>
                <a:lnTo>
                  <a:pt x="730" y="939"/>
                </a:lnTo>
                <a:lnTo>
                  <a:pt x="716" y="920"/>
                </a:lnTo>
                <a:lnTo>
                  <a:pt x="702" y="901"/>
                </a:lnTo>
                <a:lnTo>
                  <a:pt x="689" y="882"/>
                </a:lnTo>
                <a:lnTo>
                  <a:pt x="676" y="863"/>
                </a:lnTo>
                <a:lnTo>
                  <a:pt x="662" y="843"/>
                </a:lnTo>
                <a:lnTo>
                  <a:pt x="655" y="834"/>
                </a:lnTo>
                <a:lnTo>
                  <a:pt x="648" y="825"/>
                </a:lnTo>
                <a:lnTo>
                  <a:pt x="641" y="816"/>
                </a:lnTo>
                <a:lnTo>
                  <a:pt x="635" y="805"/>
                </a:lnTo>
                <a:lnTo>
                  <a:pt x="547" y="805"/>
                </a:lnTo>
                <a:lnTo>
                  <a:pt x="554" y="815"/>
                </a:lnTo>
                <a:lnTo>
                  <a:pt x="561" y="824"/>
                </a:lnTo>
                <a:lnTo>
                  <a:pt x="568" y="833"/>
                </a:lnTo>
                <a:lnTo>
                  <a:pt x="576" y="843"/>
                </a:lnTo>
                <a:lnTo>
                  <a:pt x="600" y="876"/>
                </a:lnTo>
                <a:lnTo>
                  <a:pt x="625" y="910"/>
                </a:lnTo>
                <a:lnTo>
                  <a:pt x="654" y="948"/>
                </a:lnTo>
                <a:lnTo>
                  <a:pt x="683" y="988"/>
                </a:lnTo>
                <a:lnTo>
                  <a:pt x="715" y="1030"/>
                </a:lnTo>
                <a:lnTo>
                  <a:pt x="747" y="1074"/>
                </a:lnTo>
                <a:lnTo>
                  <a:pt x="782" y="1120"/>
                </a:lnTo>
                <a:lnTo>
                  <a:pt x="818" y="1167"/>
                </a:lnTo>
                <a:lnTo>
                  <a:pt x="853" y="1215"/>
                </a:lnTo>
                <a:lnTo>
                  <a:pt x="890" y="1264"/>
                </a:lnTo>
                <a:lnTo>
                  <a:pt x="928" y="1315"/>
                </a:lnTo>
                <a:lnTo>
                  <a:pt x="966" y="1365"/>
                </a:lnTo>
                <a:lnTo>
                  <a:pt x="1005" y="1416"/>
                </a:lnTo>
                <a:lnTo>
                  <a:pt x="1045" y="1467"/>
                </a:lnTo>
                <a:lnTo>
                  <a:pt x="1083" y="1519"/>
                </a:lnTo>
                <a:lnTo>
                  <a:pt x="1122" y="1569"/>
                </a:lnTo>
                <a:lnTo>
                  <a:pt x="1161" y="1619"/>
                </a:lnTo>
                <a:lnTo>
                  <a:pt x="1199" y="1669"/>
                </a:lnTo>
                <a:lnTo>
                  <a:pt x="1236" y="1717"/>
                </a:lnTo>
                <a:lnTo>
                  <a:pt x="1273" y="1764"/>
                </a:lnTo>
                <a:lnTo>
                  <a:pt x="1308" y="1809"/>
                </a:lnTo>
                <a:lnTo>
                  <a:pt x="1343" y="1853"/>
                </a:lnTo>
                <a:lnTo>
                  <a:pt x="1376" y="1896"/>
                </a:lnTo>
                <a:lnTo>
                  <a:pt x="1407" y="1935"/>
                </a:lnTo>
                <a:lnTo>
                  <a:pt x="1438" y="1973"/>
                </a:lnTo>
                <a:lnTo>
                  <a:pt x="1467" y="2007"/>
                </a:lnTo>
                <a:lnTo>
                  <a:pt x="1494" y="2040"/>
                </a:lnTo>
                <a:lnTo>
                  <a:pt x="1518" y="2068"/>
                </a:lnTo>
                <a:lnTo>
                  <a:pt x="1541" y="2095"/>
                </a:lnTo>
                <a:lnTo>
                  <a:pt x="1561" y="2117"/>
                </a:lnTo>
                <a:lnTo>
                  <a:pt x="1578" y="2135"/>
                </a:lnTo>
                <a:lnTo>
                  <a:pt x="1593" y="2150"/>
                </a:lnTo>
                <a:lnTo>
                  <a:pt x="1595" y="2151"/>
                </a:lnTo>
                <a:lnTo>
                  <a:pt x="1602" y="2155"/>
                </a:lnTo>
                <a:lnTo>
                  <a:pt x="1610" y="2159"/>
                </a:lnTo>
                <a:lnTo>
                  <a:pt x="1618" y="2163"/>
                </a:lnTo>
                <a:lnTo>
                  <a:pt x="1680" y="2114"/>
                </a:lnTo>
                <a:lnTo>
                  <a:pt x="1675" y="2110"/>
                </a:lnTo>
                <a:lnTo>
                  <a:pt x="1668" y="2105"/>
                </a:lnTo>
                <a:lnTo>
                  <a:pt x="1662" y="2101"/>
                </a:lnTo>
                <a:lnTo>
                  <a:pt x="1655" y="2095"/>
                </a:lnTo>
                <a:lnTo>
                  <a:pt x="1649" y="2090"/>
                </a:lnTo>
                <a:lnTo>
                  <a:pt x="1642" y="2086"/>
                </a:lnTo>
                <a:lnTo>
                  <a:pt x="1638" y="2082"/>
                </a:lnTo>
                <a:lnTo>
                  <a:pt x="1633" y="2079"/>
                </a:lnTo>
                <a:lnTo>
                  <a:pt x="1645" y="2061"/>
                </a:lnTo>
                <a:lnTo>
                  <a:pt x="1654" y="2049"/>
                </a:lnTo>
                <a:lnTo>
                  <a:pt x="1663" y="2038"/>
                </a:lnTo>
                <a:lnTo>
                  <a:pt x="1673" y="2030"/>
                </a:lnTo>
                <a:lnTo>
                  <a:pt x="1684" y="2025"/>
                </a:lnTo>
                <a:lnTo>
                  <a:pt x="1696" y="2019"/>
                </a:lnTo>
                <a:lnTo>
                  <a:pt x="1711" y="2012"/>
                </a:lnTo>
                <a:lnTo>
                  <a:pt x="1730" y="2004"/>
                </a:lnTo>
                <a:lnTo>
                  <a:pt x="1743" y="2028"/>
                </a:lnTo>
                <a:lnTo>
                  <a:pt x="1756" y="2059"/>
                </a:lnTo>
                <a:lnTo>
                  <a:pt x="1770" y="2094"/>
                </a:lnTo>
                <a:lnTo>
                  <a:pt x="1784" y="2128"/>
                </a:lnTo>
                <a:lnTo>
                  <a:pt x="1797" y="2162"/>
                </a:lnTo>
                <a:lnTo>
                  <a:pt x="1806" y="2188"/>
                </a:lnTo>
                <a:lnTo>
                  <a:pt x="1813" y="2207"/>
                </a:lnTo>
                <a:lnTo>
                  <a:pt x="1815" y="2214"/>
                </a:lnTo>
                <a:lnTo>
                  <a:pt x="1812" y="2211"/>
                </a:lnTo>
                <a:lnTo>
                  <a:pt x="1802" y="2204"/>
                </a:lnTo>
                <a:lnTo>
                  <a:pt x="1787" y="2194"/>
                </a:lnTo>
                <a:lnTo>
                  <a:pt x="1770" y="2180"/>
                </a:lnTo>
                <a:lnTo>
                  <a:pt x="1748" y="2165"/>
                </a:lnTo>
                <a:lnTo>
                  <a:pt x="1726" y="2148"/>
                </a:lnTo>
                <a:lnTo>
                  <a:pt x="1703" y="2132"/>
                </a:lnTo>
                <a:lnTo>
                  <a:pt x="1680" y="2114"/>
                </a:lnTo>
                <a:lnTo>
                  <a:pt x="1618" y="2163"/>
                </a:lnTo>
                <a:lnTo>
                  <a:pt x="1633" y="2171"/>
                </a:lnTo>
                <a:lnTo>
                  <a:pt x="1650" y="2179"/>
                </a:lnTo>
                <a:lnTo>
                  <a:pt x="1670" y="2189"/>
                </a:lnTo>
                <a:lnTo>
                  <a:pt x="1691" y="2200"/>
                </a:lnTo>
                <a:lnTo>
                  <a:pt x="1713" y="2211"/>
                </a:lnTo>
                <a:lnTo>
                  <a:pt x="1734" y="2222"/>
                </a:lnTo>
                <a:lnTo>
                  <a:pt x="1758" y="2233"/>
                </a:lnTo>
                <a:lnTo>
                  <a:pt x="1779" y="2244"/>
                </a:lnTo>
                <a:lnTo>
                  <a:pt x="1800" y="2254"/>
                </a:lnTo>
                <a:lnTo>
                  <a:pt x="1821" y="2264"/>
                </a:lnTo>
                <a:lnTo>
                  <a:pt x="1839" y="2272"/>
                </a:lnTo>
                <a:lnTo>
                  <a:pt x="1855" y="2279"/>
                </a:lnTo>
                <a:lnTo>
                  <a:pt x="1868" y="2285"/>
                </a:lnTo>
                <a:lnTo>
                  <a:pt x="1878" y="2288"/>
                </a:lnTo>
                <a:lnTo>
                  <a:pt x="1885" y="2291"/>
                </a:lnTo>
                <a:lnTo>
                  <a:pt x="1888" y="2290"/>
                </a:lnTo>
                <a:lnTo>
                  <a:pt x="1885" y="2277"/>
                </a:lnTo>
                <a:lnTo>
                  <a:pt x="1877" y="2244"/>
                </a:lnTo>
                <a:lnTo>
                  <a:pt x="1866" y="2195"/>
                </a:lnTo>
                <a:lnTo>
                  <a:pt x="1852" y="2140"/>
                </a:lnTo>
                <a:lnTo>
                  <a:pt x="1838" y="2086"/>
                </a:lnTo>
                <a:lnTo>
                  <a:pt x="1825" y="2037"/>
                </a:lnTo>
                <a:lnTo>
                  <a:pt x="1817" y="2004"/>
                </a:lnTo>
                <a:lnTo>
                  <a:pt x="1814" y="199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8"/>
          <p:cNvSpPr>
            <a:spLocks/>
          </p:cNvSpPr>
          <p:nvPr/>
        </p:nvSpPr>
        <p:spPr bwMode="auto">
          <a:xfrm rot="3724851">
            <a:off x="1024674" y="-2396274"/>
            <a:ext cx="725275" cy="793423"/>
          </a:xfrm>
          <a:custGeom>
            <a:avLst/>
            <a:gdLst/>
            <a:ahLst/>
            <a:cxnLst>
              <a:cxn ang="0">
                <a:pos x="1529" y="1633"/>
              </a:cxn>
              <a:cxn ang="0">
                <a:pos x="1058" y="1039"/>
              </a:cxn>
              <a:cxn ang="0">
                <a:pos x="684" y="554"/>
              </a:cxn>
              <a:cxn ang="0">
                <a:pos x="616" y="247"/>
              </a:cxn>
              <a:cxn ang="0">
                <a:pos x="614" y="63"/>
              </a:cxn>
              <a:cxn ang="0">
                <a:pos x="518" y="2"/>
              </a:cxn>
              <a:cxn ang="0">
                <a:pos x="352" y="41"/>
              </a:cxn>
              <a:cxn ang="0">
                <a:pos x="183" y="144"/>
              </a:cxn>
              <a:cxn ang="0">
                <a:pos x="109" y="346"/>
              </a:cxn>
              <a:cxn ang="0">
                <a:pos x="289" y="156"/>
              </a:cxn>
              <a:cxn ang="0">
                <a:pos x="471" y="61"/>
              </a:cxn>
              <a:cxn ang="0">
                <a:pos x="546" y="108"/>
              </a:cxn>
              <a:cxn ang="0">
                <a:pos x="360" y="287"/>
              </a:cxn>
              <a:cxn ang="0">
                <a:pos x="121" y="444"/>
              </a:cxn>
              <a:cxn ang="0">
                <a:pos x="92" y="387"/>
              </a:cxn>
              <a:cxn ang="0">
                <a:pos x="117" y="515"/>
              </a:cxn>
              <a:cxn ang="0">
                <a:pos x="200" y="470"/>
              </a:cxn>
              <a:cxn ang="0">
                <a:pos x="377" y="347"/>
              </a:cxn>
              <a:cxn ang="0">
                <a:pos x="533" y="197"/>
              </a:cxn>
              <a:cxn ang="0">
                <a:pos x="563" y="226"/>
              </a:cxn>
              <a:cxn ang="0">
                <a:pos x="365" y="419"/>
              </a:cxn>
              <a:cxn ang="0">
                <a:pos x="136" y="539"/>
              </a:cxn>
              <a:cxn ang="0">
                <a:pos x="226" y="581"/>
              </a:cxn>
              <a:cxn ang="0">
                <a:pos x="374" y="630"/>
              </a:cxn>
              <a:cxn ang="0">
                <a:pos x="492" y="729"/>
              </a:cxn>
              <a:cxn ang="0">
                <a:pos x="603" y="765"/>
              </a:cxn>
              <a:cxn ang="0">
                <a:pos x="633" y="733"/>
              </a:cxn>
              <a:cxn ang="0">
                <a:pos x="608" y="719"/>
              </a:cxn>
              <a:cxn ang="0">
                <a:pos x="539" y="687"/>
              </a:cxn>
              <a:cxn ang="0">
                <a:pos x="578" y="666"/>
              </a:cxn>
              <a:cxn ang="0">
                <a:pos x="540" y="650"/>
              </a:cxn>
              <a:cxn ang="0">
                <a:pos x="470" y="619"/>
              </a:cxn>
              <a:cxn ang="0">
                <a:pos x="518" y="602"/>
              </a:cxn>
              <a:cxn ang="0">
                <a:pos x="465" y="587"/>
              </a:cxn>
              <a:cxn ang="0">
                <a:pos x="381" y="553"/>
              </a:cxn>
              <a:cxn ang="0">
                <a:pos x="375" y="500"/>
              </a:cxn>
              <a:cxn ang="0">
                <a:pos x="541" y="356"/>
              </a:cxn>
              <a:cxn ang="0">
                <a:pos x="565" y="498"/>
              </a:cxn>
              <a:cxn ang="0">
                <a:pos x="564" y="569"/>
              </a:cxn>
              <a:cxn ang="0">
                <a:pos x="602" y="621"/>
              </a:cxn>
              <a:cxn ang="0">
                <a:pos x="623" y="620"/>
              </a:cxn>
              <a:cxn ang="0">
                <a:pos x="655" y="713"/>
              </a:cxn>
              <a:cxn ang="0">
                <a:pos x="684" y="669"/>
              </a:cxn>
              <a:cxn ang="0">
                <a:pos x="830" y="847"/>
              </a:cxn>
              <a:cxn ang="0">
                <a:pos x="1050" y="1119"/>
              </a:cxn>
              <a:cxn ang="0">
                <a:pos x="1330" y="1473"/>
              </a:cxn>
              <a:cxn ang="0">
                <a:pos x="1604" y="1831"/>
              </a:cxn>
              <a:cxn ang="0">
                <a:pos x="1608" y="2022"/>
              </a:cxn>
              <a:cxn ang="0">
                <a:pos x="1331" y="1719"/>
              </a:cxn>
              <a:cxn ang="0">
                <a:pos x="1049" y="1356"/>
              </a:cxn>
              <a:cxn ang="0">
                <a:pos x="772" y="994"/>
              </a:cxn>
              <a:cxn ang="0">
                <a:pos x="641" y="816"/>
              </a:cxn>
              <a:cxn ang="0">
                <a:pos x="715" y="1030"/>
              </a:cxn>
              <a:cxn ang="0">
                <a:pos x="1122" y="1569"/>
              </a:cxn>
              <a:cxn ang="0">
                <a:pos x="1494" y="2040"/>
              </a:cxn>
              <a:cxn ang="0">
                <a:pos x="1675" y="2110"/>
              </a:cxn>
              <a:cxn ang="0">
                <a:pos x="1673" y="2030"/>
              </a:cxn>
              <a:cxn ang="0">
                <a:pos x="1813" y="2207"/>
              </a:cxn>
              <a:cxn ang="0">
                <a:pos x="1633" y="2171"/>
              </a:cxn>
              <a:cxn ang="0">
                <a:pos x="1855" y="2279"/>
              </a:cxn>
              <a:cxn ang="0">
                <a:pos x="1817" y="2004"/>
              </a:cxn>
            </a:cxnLst>
            <a:rect l="0" t="0" r="r" b="b"/>
            <a:pathLst>
              <a:path w="1888" h="2291">
                <a:moveTo>
                  <a:pt x="1814" y="1991"/>
                </a:moveTo>
                <a:lnTo>
                  <a:pt x="1798" y="1970"/>
                </a:lnTo>
                <a:lnTo>
                  <a:pt x="1778" y="1946"/>
                </a:lnTo>
                <a:lnTo>
                  <a:pt x="1756" y="1917"/>
                </a:lnTo>
                <a:lnTo>
                  <a:pt x="1730" y="1885"/>
                </a:lnTo>
                <a:lnTo>
                  <a:pt x="1702" y="1849"/>
                </a:lnTo>
                <a:lnTo>
                  <a:pt x="1672" y="1811"/>
                </a:lnTo>
                <a:lnTo>
                  <a:pt x="1639" y="1770"/>
                </a:lnTo>
                <a:lnTo>
                  <a:pt x="1604" y="1727"/>
                </a:lnTo>
                <a:lnTo>
                  <a:pt x="1567" y="1681"/>
                </a:lnTo>
                <a:lnTo>
                  <a:pt x="1529" y="1633"/>
                </a:lnTo>
                <a:lnTo>
                  <a:pt x="1489" y="1583"/>
                </a:lnTo>
                <a:lnTo>
                  <a:pt x="1449" y="1531"/>
                </a:lnTo>
                <a:lnTo>
                  <a:pt x="1406" y="1478"/>
                </a:lnTo>
                <a:lnTo>
                  <a:pt x="1364" y="1425"/>
                </a:lnTo>
                <a:lnTo>
                  <a:pt x="1321" y="1370"/>
                </a:lnTo>
                <a:lnTo>
                  <a:pt x="1277" y="1315"/>
                </a:lnTo>
                <a:lnTo>
                  <a:pt x="1232" y="1259"/>
                </a:lnTo>
                <a:lnTo>
                  <a:pt x="1189" y="1204"/>
                </a:lnTo>
                <a:lnTo>
                  <a:pt x="1145" y="1149"/>
                </a:lnTo>
                <a:lnTo>
                  <a:pt x="1101" y="1094"/>
                </a:lnTo>
                <a:lnTo>
                  <a:pt x="1058" y="1039"/>
                </a:lnTo>
                <a:lnTo>
                  <a:pt x="1016" y="985"/>
                </a:lnTo>
                <a:lnTo>
                  <a:pt x="975" y="933"/>
                </a:lnTo>
                <a:lnTo>
                  <a:pt x="935" y="883"/>
                </a:lnTo>
                <a:lnTo>
                  <a:pt x="897" y="833"/>
                </a:lnTo>
                <a:lnTo>
                  <a:pt x="860" y="786"/>
                </a:lnTo>
                <a:lnTo>
                  <a:pt x="825" y="740"/>
                </a:lnTo>
                <a:lnTo>
                  <a:pt x="792" y="697"/>
                </a:lnTo>
                <a:lnTo>
                  <a:pt x="761" y="657"/>
                </a:lnTo>
                <a:lnTo>
                  <a:pt x="732" y="620"/>
                </a:lnTo>
                <a:lnTo>
                  <a:pt x="707" y="585"/>
                </a:lnTo>
                <a:lnTo>
                  <a:pt x="684" y="554"/>
                </a:lnTo>
                <a:lnTo>
                  <a:pt x="669" y="529"/>
                </a:lnTo>
                <a:lnTo>
                  <a:pt x="654" y="495"/>
                </a:lnTo>
                <a:lnTo>
                  <a:pt x="641" y="459"/>
                </a:lnTo>
                <a:lnTo>
                  <a:pt x="629" y="419"/>
                </a:lnTo>
                <a:lnTo>
                  <a:pt x="618" y="379"/>
                </a:lnTo>
                <a:lnTo>
                  <a:pt x="609" y="341"/>
                </a:lnTo>
                <a:lnTo>
                  <a:pt x="602" y="307"/>
                </a:lnTo>
                <a:lnTo>
                  <a:pt x="598" y="278"/>
                </a:lnTo>
                <a:lnTo>
                  <a:pt x="605" y="267"/>
                </a:lnTo>
                <a:lnTo>
                  <a:pt x="610" y="257"/>
                </a:lnTo>
                <a:lnTo>
                  <a:pt x="616" y="247"/>
                </a:lnTo>
                <a:lnTo>
                  <a:pt x="622" y="235"/>
                </a:lnTo>
                <a:lnTo>
                  <a:pt x="628" y="225"/>
                </a:lnTo>
                <a:lnTo>
                  <a:pt x="632" y="213"/>
                </a:lnTo>
                <a:lnTo>
                  <a:pt x="637" y="203"/>
                </a:lnTo>
                <a:lnTo>
                  <a:pt x="641" y="191"/>
                </a:lnTo>
                <a:lnTo>
                  <a:pt x="641" y="174"/>
                </a:lnTo>
                <a:lnTo>
                  <a:pt x="638" y="152"/>
                </a:lnTo>
                <a:lnTo>
                  <a:pt x="632" y="129"/>
                </a:lnTo>
                <a:lnTo>
                  <a:pt x="626" y="105"/>
                </a:lnTo>
                <a:lnTo>
                  <a:pt x="620" y="82"/>
                </a:lnTo>
                <a:lnTo>
                  <a:pt x="614" y="63"/>
                </a:lnTo>
                <a:lnTo>
                  <a:pt x="609" y="51"/>
                </a:lnTo>
                <a:lnTo>
                  <a:pt x="608" y="46"/>
                </a:lnTo>
                <a:lnTo>
                  <a:pt x="605" y="43"/>
                </a:lnTo>
                <a:lnTo>
                  <a:pt x="595" y="37"/>
                </a:lnTo>
                <a:lnTo>
                  <a:pt x="584" y="29"/>
                </a:lnTo>
                <a:lnTo>
                  <a:pt x="570" y="21"/>
                </a:lnTo>
                <a:lnTo>
                  <a:pt x="556" y="13"/>
                </a:lnTo>
                <a:lnTo>
                  <a:pt x="544" y="7"/>
                </a:lnTo>
                <a:lnTo>
                  <a:pt x="535" y="2"/>
                </a:lnTo>
                <a:lnTo>
                  <a:pt x="532" y="0"/>
                </a:lnTo>
                <a:lnTo>
                  <a:pt x="518" y="2"/>
                </a:lnTo>
                <a:lnTo>
                  <a:pt x="506" y="3"/>
                </a:lnTo>
                <a:lnTo>
                  <a:pt x="492" y="5"/>
                </a:lnTo>
                <a:lnTo>
                  <a:pt x="478" y="6"/>
                </a:lnTo>
                <a:lnTo>
                  <a:pt x="465" y="7"/>
                </a:lnTo>
                <a:lnTo>
                  <a:pt x="451" y="8"/>
                </a:lnTo>
                <a:lnTo>
                  <a:pt x="439" y="12"/>
                </a:lnTo>
                <a:lnTo>
                  <a:pt x="426" y="15"/>
                </a:lnTo>
                <a:lnTo>
                  <a:pt x="406" y="21"/>
                </a:lnTo>
                <a:lnTo>
                  <a:pt x="388" y="28"/>
                </a:lnTo>
                <a:lnTo>
                  <a:pt x="371" y="35"/>
                </a:lnTo>
                <a:lnTo>
                  <a:pt x="352" y="41"/>
                </a:lnTo>
                <a:lnTo>
                  <a:pt x="335" y="48"/>
                </a:lnTo>
                <a:lnTo>
                  <a:pt x="318" y="56"/>
                </a:lnTo>
                <a:lnTo>
                  <a:pt x="302" y="63"/>
                </a:lnTo>
                <a:lnTo>
                  <a:pt x="286" y="71"/>
                </a:lnTo>
                <a:lnTo>
                  <a:pt x="269" y="81"/>
                </a:lnTo>
                <a:lnTo>
                  <a:pt x="254" y="90"/>
                </a:lnTo>
                <a:lnTo>
                  <a:pt x="239" y="99"/>
                </a:lnTo>
                <a:lnTo>
                  <a:pt x="225" y="109"/>
                </a:lnTo>
                <a:lnTo>
                  <a:pt x="211" y="120"/>
                </a:lnTo>
                <a:lnTo>
                  <a:pt x="197" y="131"/>
                </a:lnTo>
                <a:lnTo>
                  <a:pt x="183" y="144"/>
                </a:lnTo>
                <a:lnTo>
                  <a:pt x="170" y="157"/>
                </a:lnTo>
                <a:lnTo>
                  <a:pt x="150" y="179"/>
                </a:lnTo>
                <a:lnTo>
                  <a:pt x="130" y="202"/>
                </a:lnTo>
                <a:lnTo>
                  <a:pt x="109" y="227"/>
                </a:lnTo>
                <a:lnTo>
                  <a:pt x="91" y="254"/>
                </a:lnTo>
                <a:lnTo>
                  <a:pt x="72" y="281"/>
                </a:lnTo>
                <a:lnTo>
                  <a:pt x="56" y="309"/>
                </a:lnTo>
                <a:lnTo>
                  <a:pt x="40" y="339"/>
                </a:lnTo>
                <a:lnTo>
                  <a:pt x="28" y="369"/>
                </a:lnTo>
                <a:lnTo>
                  <a:pt x="98" y="369"/>
                </a:lnTo>
                <a:lnTo>
                  <a:pt x="109" y="346"/>
                </a:lnTo>
                <a:lnTo>
                  <a:pt x="122" y="325"/>
                </a:lnTo>
                <a:lnTo>
                  <a:pt x="137" y="303"/>
                </a:lnTo>
                <a:lnTo>
                  <a:pt x="153" y="283"/>
                </a:lnTo>
                <a:lnTo>
                  <a:pt x="169" y="264"/>
                </a:lnTo>
                <a:lnTo>
                  <a:pt x="187" y="244"/>
                </a:lnTo>
                <a:lnTo>
                  <a:pt x="205" y="225"/>
                </a:lnTo>
                <a:lnTo>
                  <a:pt x="222" y="206"/>
                </a:lnTo>
                <a:lnTo>
                  <a:pt x="236" y="194"/>
                </a:lnTo>
                <a:lnTo>
                  <a:pt x="252" y="181"/>
                </a:lnTo>
                <a:lnTo>
                  <a:pt x="269" y="168"/>
                </a:lnTo>
                <a:lnTo>
                  <a:pt x="289" y="156"/>
                </a:lnTo>
                <a:lnTo>
                  <a:pt x="310" y="144"/>
                </a:lnTo>
                <a:lnTo>
                  <a:pt x="330" y="133"/>
                </a:lnTo>
                <a:lnTo>
                  <a:pt x="352" y="121"/>
                </a:lnTo>
                <a:lnTo>
                  <a:pt x="373" y="111"/>
                </a:lnTo>
                <a:lnTo>
                  <a:pt x="393" y="101"/>
                </a:lnTo>
                <a:lnTo>
                  <a:pt x="412" y="92"/>
                </a:lnTo>
                <a:lnTo>
                  <a:pt x="430" y="84"/>
                </a:lnTo>
                <a:lnTo>
                  <a:pt x="444" y="76"/>
                </a:lnTo>
                <a:lnTo>
                  <a:pt x="456" y="70"/>
                </a:lnTo>
                <a:lnTo>
                  <a:pt x="466" y="65"/>
                </a:lnTo>
                <a:lnTo>
                  <a:pt x="471" y="61"/>
                </a:lnTo>
                <a:lnTo>
                  <a:pt x="473" y="58"/>
                </a:lnTo>
                <a:lnTo>
                  <a:pt x="483" y="58"/>
                </a:lnTo>
                <a:lnTo>
                  <a:pt x="495" y="58"/>
                </a:lnTo>
                <a:lnTo>
                  <a:pt x="510" y="60"/>
                </a:lnTo>
                <a:lnTo>
                  <a:pt x="525" y="62"/>
                </a:lnTo>
                <a:lnTo>
                  <a:pt x="540" y="66"/>
                </a:lnTo>
                <a:lnTo>
                  <a:pt x="552" y="68"/>
                </a:lnTo>
                <a:lnTo>
                  <a:pt x="560" y="69"/>
                </a:lnTo>
                <a:lnTo>
                  <a:pt x="563" y="70"/>
                </a:lnTo>
                <a:lnTo>
                  <a:pt x="556" y="90"/>
                </a:lnTo>
                <a:lnTo>
                  <a:pt x="546" y="108"/>
                </a:lnTo>
                <a:lnTo>
                  <a:pt x="533" y="126"/>
                </a:lnTo>
                <a:lnTo>
                  <a:pt x="518" y="141"/>
                </a:lnTo>
                <a:lnTo>
                  <a:pt x="502" y="156"/>
                </a:lnTo>
                <a:lnTo>
                  <a:pt x="486" y="169"/>
                </a:lnTo>
                <a:lnTo>
                  <a:pt x="470" y="183"/>
                </a:lnTo>
                <a:lnTo>
                  <a:pt x="455" y="197"/>
                </a:lnTo>
                <a:lnTo>
                  <a:pt x="436" y="215"/>
                </a:lnTo>
                <a:lnTo>
                  <a:pt x="418" y="234"/>
                </a:lnTo>
                <a:lnTo>
                  <a:pt x="398" y="252"/>
                </a:lnTo>
                <a:lnTo>
                  <a:pt x="380" y="270"/>
                </a:lnTo>
                <a:lnTo>
                  <a:pt x="360" y="287"/>
                </a:lnTo>
                <a:lnTo>
                  <a:pt x="341" y="303"/>
                </a:lnTo>
                <a:lnTo>
                  <a:pt x="320" y="319"/>
                </a:lnTo>
                <a:lnTo>
                  <a:pt x="301" y="335"/>
                </a:lnTo>
                <a:lnTo>
                  <a:pt x="279" y="350"/>
                </a:lnTo>
                <a:lnTo>
                  <a:pt x="258" y="365"/>
                </a:lnTo>
                <a:lnTo>
                  <a:pt x="236" y="379"/>
                </a:lnTo>
                <a:lnTo>
                  <a:pt x="214" y="393"/>
                </a:lnTo>
                <a:lnTo>
                  <a:pt x="191" y="407"/>
                </a:lnTo>
                <a:lnTo>
                  <a:pt x="168" y="419"/>
                </a:lnTo>
                <a:lnTo>
                  <a:pt x="145" y="432"/>
                </a:lnTo>
                <a:lnTo>
                  <a:pt x="121" y="444"/>
                </a:lnTo>
                <a:lnTo>
                  <a:pt x="116" y="446"/>
                </a:lnTo>
                <a:lnTo>
                  <a:pt x="110" y="447"/>
                </a:lnTo>
                <a:lnTo>
                  <a:pt x="106" y="449"/>
                </a:lnTo>
                <a:lnTo>
                  <a:pt x="100" y="449"/>
                </a:lnTo>
                <a:lnTo>
                  <a:pt x="96" y="451"/>
                </a:lnTo>
                <a:lnTo>
                  <a:pt x="90" y="451"/>
                </a:lnTo>
                <a:lnTo>
                  <a:pt x="84" y="452"/>
                </a:lnTo>
                <a:lnTo>
                  <a:pt x="78" y="452"/>
                </a:lnTo>
                <a:lnTo>
                  <a:pt x="81" y="433"/>
                </a:lnTo>
                <a:lnTo>
                  <a:pt x="85" y="410"/>
                </a:lnTo>
                <a:lnTo>
                  <a:pt x="92" y="387"/>
                </a:lnTo>
                <a:lnTo>
                  <a:pt x="98" y="369"/>
                </a:lnTo>
                <a:lnTo>
                  <a:pt x="28" y="369"/>
                </a:lnTo>
                <a:lnTo>
                  <a:pt x="19" y="395"/>
                </a:lnTo>
                <a:lnTo>
                  <a:pt x="10" y="426"/>
                </a:lnTo>
                <a:lnTo>
                  <a:pt x="3" y="457"/>
                </a:lnTo>
                <a:lnTo>
                  <a:pt x="0" y="484"/>
                </a:lnTo>
                <a:lnTo>
                  <a:pt x="39" y="513"/>
                </a:lnTo>
                <a:lnTo>
                  <a:pt x="46" y="517"/>
                </a:lnTo>
                <a:lnTo>
                  <a:pt x="120" y="517"/>
                </a:lnTo>
                <a:lnTo>
                  <a:pt x="119" y="516"/>
                </a:lnTo>
                <a:lnTo>
                  <a:pt x="117" y="515"/>
                </a:lnTo>
                <a:lnTo>
                  <a:pt x="116" y="514"/>
                </a:lnTo>
                <a:lnTo>
                  <a:pt x="115" y="513"/>
                </a:lnTo>
                <a:lnTo>
                  <a:pt x="114" y="512"/>
                </a:lnTo>
                <a:lnTo>
                  <a:pt x="114" y="510"/>
                </a:lnTo>
                <a:lnTo>
                  <a:pt x="113" y="509"/>
                </a:lnTo>
                <a:lnTo>
                  <a:pt x="112" y="508"/>
                </a:lnTo>
                <a:lnTo>
                  <a:pt x="130" y="502"/>
                </a:lnTo>
                <a:lnTo>
                  <a:pt x="148" y="495"/>
                </a:lnTo>
                <a:lnTo>
                  <a:pt x="166" y="487"/>
                </a:lnTo>
                <a:lnTo>
                  <a:pt x="184" y="479"/>
                </a:lnTo>
                <a:lnTo>
                  <a:pt x="200" y="470"/>
                </a:lnTo>
                <a:lnTo>
                  <a:pt x="218" y="460"/>
                </a:lnTo>
                <a:lnTo>
                  <a:pt x="234" y="449"/>
                </a:lnTo>
                <a:lnTo>
                  <a:pt x="251" y="439"/>
                </a:lnTo>
                <a:lnTo>
                  <a:pt x="267" y="428"/>
                </a:lnTo>
                <a:lnTo>
                  <a:pt x="283" y="417"/>
                </a:lnTo>
                <a:lnTo>
                  <a:pt x="298" y="404"/>
                </a:lnTo>
                <a:lnTo>
                  <a:pt x="314" y="393"/>
                </a:lnTo>
                <a:lnTo>
                  <a:pt x="329" y="381"/>
                </a:lnTo>
                <a:lnTo>
                  <a:pt x="345" y="370"/>
                </a:lnTo>
                <a:lnTo>
                  <a:pt x="362" y="358"/>
                </a:lnTo>
                <a:lnTo>
                  <a:pt x="377" y="347"/>
                </a:lnTo>
                <a:lnTo>
                  <a:pt x="393" y="335"/>
                </a:lnTo>
                <a:lnTo>
                  <a:pt x="408" y="323"/>
                </a:lnTo>
                <a:lnTo>
                  <a:pt x="423" y="310"/>
                </a:lnTo>
                <a:lnTo>
                  <a:pt x="438" y="297"/>
                </a:lnTo>
                <a:lnTo>
                  <a:pt x="453" y="283"/>
                </a:lnTo>
                <a:lnTo>
                  <a:pt x="466" y="270"/>
                </a:lnTo>
                <a:lnTo>
                  <a:pt x="480" y="256"/>
                </a:lnTo>
                <a:lnTo>
                  <a:pt x="494" y="242"/>
                </a:lnTo>
                <a:lnTo>
                  <a:pt x="508" y="227"/>
                </a:lnTo>
                <a:lnTo>
                  <a:pt x="521" y="212"/>
                </a:lnTo>
                <a:lnTo>
                  <a:pt x="533" y="197"/>
                </a:lnTo>
                <a:lnTo>
                  <a:pt x="546" y="182"/>
                </a:lnTo>
                <a:lnTo>
                  <a:pt x="559" y="166"/>
                </a:lnTo>
                <a:lnTo>
                  <a:pt x="571" y="151"/>
                </a:lnTo>
                <a:lnTo>
                  <a:pt x="583" y="135"/>
                </a:lnTo>
                <a:lnTo>
                  <a:pt x="594" y="119"/>
                </a:lnTo>
                <a:lnTo>
                  <a:pt x="595" y="134"/>
                </a:lnTo>
                <a:lnTo>
                  <a:pt x="597" y="151"/>
                </a:lnTo>
                <a:lnTo>
                  <a:pt x="595" y="168"/>
                </a:lnTo>
                <a:lnTo>
                  <a:pt x="591" y="183"/>
                </a:lnTo>
                <a:lnTo>
                  <a:pt x="577" y="205"/>
                </a:lnTo>
                <a:lnTo>
                  <a:pt x="563" y="226"/>
                </a:lnTo>
                <a:lnTo>
                  <a:pt x="548" y="247"/>
                </a:lnTo>
                <a:lnTo>
                  <a:pt x="532" y="266"/>
                </a:lnTo>
                <a:lnTo>
                  <a:pt x="516" y="286"/>
                </a:lnTo>
                <a:lnTo>
                  <a:pt x="499" y="304"/>
                </a:lnTo>
                <a:lnTo>
                  <a:pt x="480" y="321"/>
                </a:lnTo>
                <a:lnTo>
                  <a:pt x="463" y="339"/>
                </a:lnTo>
                <a:lnTo>
                  <a:pt x="443" y="356"/>
                </a:lnTo>
                <a:lnTo>
                  <a:pt x="424" y="372"/>
                </a:lnTo>
                <a:lnTo>
                  <a:pt x="404" y="388"/>
                </a:lnTo>
                <a:lnTo>
                  <a:pt x="385" y="404"/>
                </a:lnTo>
                <a:lnTo>
                  <a:pt x="365" y="419"/>
                </a:lnTo>
                <a:lnTo>
                  <a:pt x="344" y="434"/>
                </a:lnTo>
                <a:lnTo>
                  <a:pt x="324" y="449"/>
                </a:lnTo>
                <a:lnTo>
                  <a:pt x="303" y="464"/>
                </a:lnTo>
                <a:lnTo>
                  <a:pt x="284" y="477"/>
                </a:lnTo>
                <a:lnTo>
                  <a:pt x="265" y="491"/>
                </a:lnTo>
                <a:lnTo>
                  <a:pt x="244" y="504"/>
                </a:lnTo>
                <a:lnTo>
                  <a:pt x="225" y="515"/>
                </a:lnTo>
                <a:lnTo>
                  <a:pt x="203" y="525"/>
                </a:lnTo>
                <a:lnTo>
                  <a:pt x="181" y="534"/>
                </a:lnTo>
                <a:lnTo>
                  <a:pt x="159" y="538"/>
                </a:lnTo>
                <a:lnTo>
                  <a:pt x="136" y="539"/>
                </a:lnTo>
                <a:lnTo>
                  <a:pt x="134" y="536"/>
                </a:lnTo>
                <a:lnTo>
                  <a:pt x="129" y="529"/>
                </a:lnTo>
                <a:lnTo>
                  <a:pt x="123" y="522"/>
                </a:lnTo>
                <a:lnTo>
                  <a:pt x="120" y="517"/>
                </a:lnTo>
                <a:lnTo>
                  <a:pt x="46" y="517"/>
                </a:lnTo>
                <a:lnTo>
                  <a:pt x="167" y="607"/>
                </a:lnTo>
                <a:lnTo>
                  <a:pt x="177" y="604"/>
                </a:lnTo>
                <a:lnTo>
                  <a:pt x="189" y="598"/>
                </a:lnTo>
                <a:lnTo>
                  <a:pt x="201" y="592"/>
                </a:lnTo>
                <a:lnTo>
                  <a:pt x="213" y="587"/>
                </a:lnTo>
                <a:lnTo>
                  <a:pt x="226" y="581"/>
                </a:lnTo>
                <a:lnTo>
                  <a:pt x="237" y="575"/>
                </a:lnTo>
                <a:lnTo>
                  <a:pt x="249" y="569"/>
                </a:lnTo>
                <a:lnTo>
                  <a:pt x="258" y="565"/>
                </a:lnTo>
                <a:lnTo>
                  <a:pt x="268" y="568"/>
                </a:lnTo>
                <a:lnTo>
                  <a:pt x="280" y="574"/>
                </a:lnTo>
                <a:lnTo>
                  <a:pt x="294" y="581"/>
                </a:lnTo>
                <a:lnTo>
                  <a:pt x="309" y="589"/>
                </a:lnTo>
                <a:lnTo>
                  <a:pt x="324" y="598"/>
                </a:lnTo>
                <a:lnTo>
                  <a:pt x="340" y="608"/>
                </a:lnTo>
                <a:lnTo>
                  <a:pt x="357" y="619"/>
                </a:lnTo>
                <a:lnTo>
                  <a:pt x="374" y="630"/>
                </a:lnTo>
                <a:lnTo>
                  <a:pt x="390" y="642"/>
                </a:lnTo>
                <a:lnTo>
                  <a:pt x="406" y="652"/>
                </a:lnTo>
                <a:lnTo>
                  <a:pt x="423" y="664"/>
                </a:lnTo>
                <a:lnTo>
                  <a:pt x="436" y="675"/>
                </a:lnTo>
                <a:lnTo>
                  <a:pt x="450" y="686"/>
                </a:lnTo>
                <a:lnTo>
                  <a:pt x="462" y="696"/>
                </a:lnTo>
                <a:lnTo>
                  <a:pt x="471" y="705"/>
                </a:lnTo>
                <a:lnTo>
                  <a:pt x="479" y="713"/>
                </a:lnTo>
                <a:lnTo>
                  <a:pt x="481" y="716"/>
                </a:lnTo>
                <a:lnTo>
                  <a:pt x="485" y="721"/>
                </a:lnTo>
                <a:lnTo>
                  <a:pt x="492" y="729"/>
                </a:lnTo>
                <a:lnTo>
                  <a:pt x="500" y="741"/>
                </a:lnTo>
                <a:lnTo>
                  <a:pt x="510" y="755"/>
                </a:lnTo>
                <a:lnTo>
                  <a:pt x="521" y="770"/>
                </a:lnTo>
                <a:lnTo>
                  <a:pt x="533" y="787"/>
                </a:lnTo>
                <a:lnTo>
                  <a:pt x="547" y="805"/>
                </a:lnTo>
                <a:lnTo>
                  <a:pt x="635" y="805"/>
                </a:lnTo>
                <a:lnTo>
                  <a:pt x="629" y="797"/>
                </a:lnTo>
                <a:lnTo>
                  <a:pt x="623" y="789"/>
                </a:lnTo>
                <a:lnTo>
                  <a:pt x="616" y="781"/>
                </a:lnTo>
                <a:lnTo>
                  <a:pt x="610" y="773"/>
                </a:lnTo>
                <a:lnTo>
                  <a:pt x="603" y="765"/>
                </a:lnTo>
                <a:lnTo>
                  <a:pt x="598" y="757"/>
                </a:lnTo>
                <a:lnTo>
                  <a:pt x="592" y="750"/>
                </a:lnTo>
                <a:lnTo>
                  <a:pt x="587" y="743"/>
                </a:lnTo>
                <a:lnTo>
                  <a:pt x="593" y="742"/>
                </a:lnTo>
                <a:lnTo>
                  <a:pt x="599" y="741"/>
                </a:lnTo>
                <a:lnTo>
                  <a:pt x="605" y="740"/>
                </a:lnTo>
                <a:lnTo>
                  <a:pt x="610" y="739"/>
                </a:lnTo>
                <a:lnTo>
                  <a:pt x="616" y="737"/>
                </a:lnTo>
                <a:lnTo>
                  <a:pt x="622" y="736"/>
                </a:lnTo>
                <a:lnTo>
                  <a:pt x="628" y="734"/>
                </a:lnTo>
                <a:lnTo>
                  <a:pt x="633" y="733"/>
                </a:lnTo>
                <a:lnTo>
                  <a:pt x="635" y="733"/>
                </a:lnTo>
                <a:lnTo>
                  <a:pt x="636" y="732"/>
                </a:lnTo>
                <a:lnTo>
                  <a:pt x="637" y="731"/>
                </a:lnTo>
                <a:lnTo>
                  <a:pt x="637" y="729"/>
                </a:lnTo>
                <a:lnTo>
                  <a:pt x="636" y="728"/>
                </a:lnTo>
                <a:lnTo>
                  <a:pt x="635" y="727"/>
                </a:lnTo>
                <a:lnTo>
                  <a:pt x="633" y="726"/>
                </a:lnTo>
                <a:lnTo>
                  <a:pt x="632" y="726"/>
                </a:lnTo>
                <a:lnTo>
                  <a:pt x="624" y="722"/>
                </a:lnTo>
                <a:lnTo>
                  <a:pt x="616" y="720"/>
                </a:lnTo>
                <a:lnTo>
                  <a:pt x="608" y="719"/>
                </a:lnTo>
                <a:lnTo>
                  <a:pt x="600" y="718"/>
                </a:lnTo>
                <a:lnTo>
                  <a:pt x="591" y="718"/>
                </a:lnTo>
                <a:lnTo>
                  <a:pt x="583" y="718"/>
                </a:lnTo>
                <a:lnTo>
                  <a:pt x="573" y="718"/>
                </a:lnTo>
                <a:lnTo>
                  <a:pt x="565" y="718"/>
                </a:lnTo>
                <a:lnTo>
                  <a:pt x="561" y="712"/>
                </a:lnTo>
                <a:lnTo>
                  <a:pt x="556" y="708"/>
                </a:lnTo>
                <a:lnTo>
                  <a:pt x="553" y="702"/>
                </a:lnTo>
                <a:lnTo>
                  <a:pt x="548" y="697"/>
                </a:lnTo>
                <a:lnTo>
                  <a:pt x="544" y="691"/>
                </a:lnTo>
                <a:lnTo>
                  <a:pt x="539" y="687"/>
                </a:lnTo>
                <a:lnTo>
                  <a:pt x="534" y="681"/>
                </a:lnTo>
                <a:lnTo>
                  <a:pt x="530" y="676"/>
                </a:lnTo>
                <a:lnTo>
                  <a:pt x="535" y="675"/>
                </a:lnTo>
                <a:lnTo>
                  <a:pt x="541" y="674"/>
                </a:lnTo>
                <a:lnTo>
                  <a:pt x="547" y="673"/>
                </a:lnTo>
                <a:lnTo>
                  <a:pt x="554" y="672"/>
                </a:lnTo>
                <a:lnTo>
                  <a:pt x="560" y="671"/>
                </a:lnTo>
                <a:lnTo>
                  <a:pt x="565" y="669"/>
                </a:lnTo>
                <a:lnTo>
                  <a:pt x="571" y="667"/>
                </a:lnTo>
                <a:lnTo>
                  <a:pt x="577" y="666"/>
                </a:lnTo>
                <a:lnTo>
                  <a:pt x="578" y="666"/>
                </a:lnTo>
                <a:lnTo>
                  <a:pt x="579" y="665"/>
                </a:lnTo>
                <a:lnTo>
                  <a:pt x="580" y="664"/>
                </a:lnTo>
                <a:lnTo>
                  <a:pt x="580" y="663"/>
                </a:lnTo>
                <a:lnTo>
                  <a:pt x="579" y="661"/>
                </a:lnTo>
                <a:lnTo>
                  <a:pt x="578" y="660"/>
                </a:lnTo>
                <a:lnTo>
                  <a:pt x="577" y="659"/>
                </a:lnTo>
                <a:lnTo>
                  <a:pt x="576" y="659"/>
                </a:lnTo>
                <a:lnTo>
                  <a:pt x="567" y="656"/>
                </a:lnTo>
                <a:lnTo>
                  <a:pt x="559" y="653"/>
                </a:lnTo>
                <a:lnTo>
                  <a:pt x="549" y="651"/>
                </a:lnTo>
                <a:lnTo>
                  <a:pt x="540" y="650"/>
                </a:lnTo>
                <a:lnTo>
                  <a:pt x="532" y="650"/>
                </a:lnTo>
                <a:lnTo>
                  <a:pt x="523" y="650"/>
                </a:lnTo>
                <a:lnTo>
                  <a:pt x="514" y="650"/>
                </a:lnTo>
                <a:lnTo>
                  <a:pt x="504" y="651"/>
                </a:lnTo>
                <a:lnTo>
                  <a:pt x="500" y="646"/>
                </a:lnTo>
                <a:lnTo>
                  <a:pt x="495" y="642"/>
                </a:lnTo>
                <a:lnTo>
                  <a:pt x="491" y="637"/>
                </a:lnTo>
                <a:lnTo>
                  <a:pt x="485" y="633"/>
                </a:lnTo>
                <a:lnTo>
                  <a:pt x="480" y="628"/>
                </a:lnTo>
                <a:lnTo>
                  <a:pt x="476" y="623"/>
                </a:lnTo>
                <a:lnTo>
                  <a:pt x="470" y="619"/>
                </a:lnTo>
                <a:lnTo>
                  <a:pt x="465" y="614"/>
                </a:lnTo>
                <a:lnTo>
                  <a:pt x="472" y="613"/>
                </a:lnTo>
                <a:lnTo>
                  <a:pt x="478" y="612"/>
                </a:lnTo>
                <a:lnTo>
                  <a:pt x="485" y="611"/>
                </a:lnTo>
                <a:lnTo>
                  <a:pt x="491" y="610"/>
                </a:lnTo>
                <a:lnTo>
                  <a:pt x="496" y="608"/>
                </a:lnTo>
                <a:lnTo>
                  <a:pt x="503" y="607"/>
                </a:lnTo>
                <a:lnTo>
                  <a:pt x="509" y="605"/>
                </a:lnTo>
                <a:lnTo>
                  <a:pt x="516" y="604"/>
                </a:lnTo>
                <a:lnTo>
                  <a:pt x="517" y="603"/>
                </a:lnTo>
                <a:lnTo>
                  <a:pt x="518" y="602"/>
                </a:lnTo>
                <a:lnTo>
                  <a:pt x="519" y="600"/>
                </a:lnTo>
                <a:lnTo>
                  <a:pt x="519" y="599"/>
                </a:lnTo>
                <a:lnTo>
                  <a:pt x="519" y="598"/>
                </a:lnTo>
                <a:lnTo>
                  <a:pt x="518" y="597"/>
                </a:lnTo>
                <a:lnTo>
                  <a:pt x="517" y="596"/>
                </a:lnTo>
                <a:lnTo>
                  <a:pt x="516" y="596"/>
                </a:lnTo>
                <a:lnTo>
                  <a:pt x="506" y="592"/>
                </a:lnTo>
                <a:lnTo>
                  <a:pt x="496" y="590"/>
                </a:lnTo>
                <a:lnTo>
                  <a:pt x="486" y="588"/>
                </a:lnTo>
                <a:lnTo>
                  <a:pt x="476" y="587"/>
                </a:lnTo>
                <a:lnTo>
                  <a:pt x="465" y="587"/>
                </a:lnTo>
                <a:lnTo>
                  <a:pt x="455" y="588"/>
                </a:lnTo>
                <a:lnTo>
                  <a:pt x="444" y="588"/>
                </a:lnTo>
                <a:lnTo>
                  <a:pt x="434" y="589"/>
                </a:lnTo>
                <a:lnTo>
                  <a:pt x="427" y="584"/>
                </a:lnTo>
                <a:lnTo>
                  <a:pt x="421" y="580"/>
                </a:lnTo>
                <a:lnTo>
                  <a:pt x="415" y="575"/>
                </a:lnTo>
                <a:lnTo>
                  <a:pt x="408" y="570"/>
                </a:lnTo>
                <a:lnTo>
                  <a:pt x="402" y="566"/>
                </a:lnTo>
                <a:lnTo>
                  <a:pt x="395" y="561"/>
                </a:lnTo>
                <a:lnTo>
                  <a:pt x="388" y="557"/>
                </a:lnTo>
                <a:lnTo>
                  <a:pt x="381" y="553"/>
                </a:lnTo>
                <a:lnTo>
                  <a:pt x="374" y="548"/>
                </a:lnTo>
                <a:lnTo>
                  <a:pt x="367" y="545"/>
                </a:lnTo>
                <a:lnTo>
                  <a:pt x="360" y="542"/>
                </a:lnTo>
                <a:lnTo>
                  <a:pt x="354" y="539"/>
                </a:lnTo>
                <a:lnTo>
                  <a:pt x="347" y="537"/>
                </a:lnTo>
                <a:lnTo>
                  <a:pt x="339" y="535"/>
                </a:lnTo>
                <a:lnTo>
                  <a:pt x="332" y="532"/>
                </a:lnTo>
                <a:lnTo>
                  <a:pt x="324" y="531"/>
                </a:lnTo>
                <a:lnTo>
                  <a:pt x="341" y="521"/>
                </a:lnTo>
                <a:lnTo>
                  <a:pt x="358" y="510"/>
                </a:lnTo>
                <a:lnTo>
                  <a:pt x="375" y="500"/>
                </a:lnTo>
                <a:lnTo>
                  <a:pt x="393" y="489"/>
                </a:lnTo>
                <a:lnTo>
                  <a:pt x="409" y="477"/>
                </a:lnTo>
                <a:lnTo>
                  <a:pt x="425" y="466"/>
                </a:lnTo>
                <a:lnTo>
                  <a:pt x="441" y="453"/>
                </a:lnTo>
                <a:lnTo>
                  <a:pt x="456" y="440"/>
                </a:lnTo>
                <a:lnTo>
                  <a:pt x="471" y="428"/>
                </a:lnTo>
                <a:lnTo>
                  <a:pt x="486" y="414"/>
                </a:lnTo>
                <a:lnTo>
                  <a:pt x="500" y="400"/>
                </a:lnTo>
                <a:lnTo>
                  <a:pt x="515" y="386"/>
                </a:lnTo>
                <a:lnTo>
                  <a:pt x="527" y="371"/>
                </a:lnTo>
                <a:lnTo>
                  <a:pt x="541" y="356"/>
                </a:lnTo>
                <a:lnTo>
                  <a:pt x="553" y="341"/>
                </a:lnTo>
                <a:lnTo>
                  <a:pt x="565" y="325"/>
                </a:lnTo>
                <a:lnTo>
                  <a:pt x="559" y="354"/>
                </a:lnTo>
                <a:lnTo>
                  <a:pt x="555" y="383"/>
                </a:lnTo>
                <a:lnTo>
                  <a:pt x="555" y="413"/>
                </a:lnTo>
                <a:lnTo>
                  <a:pt x="561" y="441"/>
                </a:lnTo>
                <a:lnTo>
                  <a:pt x="564" y="449"/>
                </a:lnTo>
                <a:lnTo>
                  <a:pt x="568" y="459"/>
                </a:lnTo>
                <a:lnTo>
                  <a:pt x="570" y="467"/>
                </a:lnTo>
                <a:lnTo>
                  <a:pt x="573" y="476"/>
                </a:lnTo>
                <a:lnTo>
                  <a:pt x="565" y="498"/>
                </a:lnTo>
                <a:lnTo>
                  <a:pt x="560" y="521"/>
                </a:lnTo>
                <a:lnTo>
                  <a:pt x="556" y="543"/>
                </a:lnTo>
                <a:lnTo>
                  <a:pt x="557" y="567"/>
                </a:lnTo>
                <a:lnTo>
                  <a:pt x="557" y="568"/>
                </a:lnTo>
                <a:lnTo>
                  <a:pt x="557" y="570"/>
                </a:lnTo>
                <a:lnTo>
                  <a:pt x="559" y="572"/>
                </a:lnTo>
                <a:lnTo>
                  <a:pt x="560" y="572"/>
                </a:lnTo>
                <a:lnTo>
                  <a:pt x="561" y="572"/>
                </a:lnTo>
                <a:lnTo>
                  <a:pt x="562" y="572"/>
                </a:lnTo>
                <a:lnTo>
                  <a:pt x="563" y="570"/>
                </a:lnTo>
                <a:lnTo>
                  <a:pt x="564" y="569"/>
                </a:lnTo>
                <a:lnTo>
                  <a:pt x="571" y="557"/>
                </a:lnTo>
                <a:lnTo>
                  <a:pt x="578" y="543"/>
                </a:lnTo>
                <a:lnTo>
                  <a:pt x="584" y="529"/>
                </a:lnTo>
                <a:lnTo>
                  <a:pt x="590" y="515"/>
                </a:lnTo>
                <a:lnTo>
                  <a:pt x="595" y="527"/>
                </a:lnTo>
                <a:lnTo>
                  <a:pt x="602" y="539"/>
                </a:lnTo>
                <a:lnTo>
                  <a:pt x="608" y="551"/>
                </a:lnTo>
                <a:lnTo>
                  <a:pt x="615" y="563"/>
                </a:lnTo>
                <a:lnTo>
                  <a:pt x="609" y="583"/>
                </a:lnTo>
                <a:lnTo>
                  <a:pt x="605" y="602"/>
                </a:lnTo>
                <a:lnTo>
                  <a:pt x="602" y="621"/>
                </a:lnTo>
                <a:lnTo>
                  <a:pt x="603" y="641"/>
                </a:lnTo>
                <a:lnTo>
                  <a:pt x="603" y="642"/>
                </a:lnTo>
                <a:lnTo>
                  <a:pt x="605" y="644"/>
                </a:lnTo>
                <a:lnTo>
                  <a:pt x="605" y="645"/>
                </a:lnTo>
                <a:lnTo>
                  <a:pt x="606" y="645"/>
                </a:lnTo>
                <a:lnTo>
                  <a:pt x="607" y="645"/>
                </a:lnTo>
                <a:lnTo>
                  <a:pt x="609" y="645"/>
                </a:lnTo>
                <a:lnTo>
                  <a:pt x="610" y="644"/>
                </a:lnTo>
                <a:lnTo>
                  <a:pt x="610" y="643"/>
                </a:lnTo>
                <a:lnTo>
                  <a:pt x="617" y="631"/>
                </a:lnTo>
                <a:lnTo>
                  <a:pt x="623" y="620"/>
                </a:lnTo>
                <a:lnTo>
                  <a:pt x="629" y="607"/>
                </a:lnTo>
                <a:lnTo>
                  <a:pt x="633" y="596"/>
                </a:lnTo>
                <a:lnTo>
                  <a:pt x="641" y="607"/>
                </a:lnTo>
                <a:lnTo>
                  <a:pt x="650" y="619"/>
                </a:lnTo>
                <a:lnTo>
                  <a:pt x="656" y="630"/>
                </a:lnTo>
                <a:lnTo>
                  <a:pt x="664" y="642"/>
                </a:lnTo>
                <a:lnTo>
                  <a:pt x="659" y="659"/>
                </a:lnTo>
                <a:lnTo>
                  <a:pt x="655" y="676"/>
                </a:lnTo>
                <a:lnTo>
                  <a:pt x="654" y="694"/>
                </a:lnTo>
                <a:lnTo>
                  <a:pt x="655" y="712"/>
                </a:lnTo>
                <a:lnTo>
                  <a:pt x="655" y="713"/>
                </a:lnTo>
                <a:lnTo>
                  <a:pt x="655" y="716"/>
                </a:lnTo>
                <a:lnTo>
                  <a:pt x="656" y="717"/>
                </a:lnTo>
                <a:lnTo>
                  <a:pt x="658" y="717"/>
                </a:lnTo>
                <a:lnTo>
                  <a:pt x="659" y="717"/>
                </a:lnTo>
                <a:lnTo>
                  <a:pt x="660" y="717"/>
                </a:lnTo>
                <a:lnTo>
                  <a:pt x="661" y="716"/>
                </a:lnTo>
                <a:lnTo>
                  <a:pt x="662" y="714"/>
                </a:lnTo>
                <a:lnTo>
                  <a:pt x="668" y="704"/>
                </a:lnTo>
                <a:lnTo>
                  <a:pt x="674" y="693"/>
                </a:lnTo>
                <a:lnTo>
                  <a:pt x="679" y="681"/>
                </a:lnTo>
                <a:lnTo>
                  <a:pt x="684" y="669"/>
                </a:lnTo>
                <a:lnTo>
                  <a:pt x="697" y="686"/>
                </a:lnTo>
                <a:lnTo>
                  <a:pt x="709" y="703"/>
                </a:lnTo>
                <a:lnTo>
                  <a:pt x="722" y="719"/>
                </a:lnTo>
                <a:lnTo>
                  <a:pt x="736" y="735"/>
                </a:lnTo>
                <a:lnTo>
                  <a:pt x="750" y="751"/>
                </a:lnTo>
                <a:lnTo>
                  <a:pt x="762" y="767"/>
                </a:lnTo>
                <a:lnTo>
                  <a:pt x="776" y="784"/>
                </a:lnTo>
                <a:lnTo>
                  <a:pt x="790" y="800"/>
                </a:lnTo>
                <a:lnTo>
                  <a:pt x="804" y="815"/>
                </a:lnTo>
                <a:lnTo>
                  <a:pt x="817" y="831"/>
                </a:lnTo>
                <a:lnTo>
                  <a:pt x="830" y="847"/>
                </a:lnTo>
                <a:lnTo>
                  <a:pt x="844" y="863"/>
                </a:lnTo>
                <a:lnTo>
                  <a:pt x="858" y="879"/>
                </a:lnTo>
                <a:lnTo>
                  <a:pt x="871" y="894"/>
                </a:lnTo>
                <a:lnTo>
                  <a:pt x="884" y="910"/>
                </a:lnTo>
                <a:lnTo>
                  <a:pt x="897" y="926"/>
                </a:lnTo>
                <a:lnTo>
                  <a:pt x="922" y="959"/>
                </a:lnTo>
                <a:lnTo>
                  <a:pt x="948" y="991"/>
                </a:lnTo>
                <a:lnTo>
                  <a:pt x="974" y="1022"/>
                </a:lnTo>
                <a:lnTo>
                  <a:pt x="1000" y="1054"/>
                </a:lnTo>
                <a:lnTo>
                  <a:pt x="1025" y="1087"/>
                </a:lnTo>
                <a:lnTo>
                  <a:pt x="1050" y="1119"/>
                </a:lnTo>
                <a:lnTo>
                  <a:pt x="1077" y="1151"/>
                </a:lnTo>
                <a:lnTo>
                  <a:pt x="1102" y="1182"/>
                </a:lnTo>
                <a:lnTo>
                  <a:pt x="1127" y="1215"/>
                </a:lnTo>
                <a:lnTo>
                  <a:pt x="1153" y="1247"/>
                </a:lnTo>
                <a:lnTo>
                  <a:pt x="1178" y="1279"/>
                </a:lnTo>
                <a:lnTo>
                  <a:pt x="1204" y="1311"/>
                </a:lnTo>
                <a:lnTo>
                  <a:pt x="1229" y="1344"/>
                </a:lnTo>
                <a:lnTo>
                  <a:pt x="1254" y="1376"/>
                </a:lnTo>
                <a:lnTo>
                  <a:pt x="1280" y="1408"/>
                </a:lnTo>
                <a:lnTo>
                  <a:pt x="1305" y="1439"/>
                </a:lnTo>
                <a:lnTo>
                  <a:pt x="1330" y="1473"/>
                </a:lnTo>
                <a:lnTo>
                  <a:pt x="1356" y="1505"/>
                </a:lnTo>
                <a:lnTo>
                  <a:pt x="1381" y="1537"/>
                </a:lnTo>
                <a:lnTo>
                  <a:pt x="1406" y="1569"/>
                </a:lnTo>
                <a:lnTo>
                  <a:pt x="1430" y="1602"/>
                </a:lnTo>
                <a:lnTo>
                  <a:pt x="1456" y="1634"/>
                </a:lnTo>
                <a:lnTo>
                  <a:pt x="1481" y="1666"/>
                </a:lnTo>
                <a:lnTo>
                  <a:pt x="1505" y="1700"/>
                </a:lnTo>
                <a:lnTo>
                  <a:pt x="1531" y="1732"/>
                </a:lnTo>
                <a:lnTo>
                  <a:pt x="1555" y="1765"/>
                </a:lnTo>
                <a:lnTo>
                  <a:pt x="1579" y="1798"/>
                </a:lnTo>
                <a:lnTo>
                  <a:pt x="1604" y="1831"/>
                </a:lnTo>
                <a:lnTo>
                  <a:pt x="1629" y="1863"/>
                </a:lnTo>
                <a:lnTo>
                  <a:pt x="1653" y="1897"/>
                </a:lnTo>
                <a:lnTo>
                  <a:pt x="1677" y="1930"/>
                </a:lnTo>
                <a:lnTo>
                  <a:pt x="1701" y="1964"/>
                </a:lnTo>
                <a:lnTo>
                  <a:pt x="1680" y="1967"/>
                </a:lnTo>
                <a:lnTo>
                  <a:pt x="1663" y="1972"/>
                </a:lnTo>
                <a:lnTo>
                  <a:pt x="1649" y="1979"/>
                </a:lnTo>
                <a:lnTo>
                  <a:pt x="1639" y="1985"/>
                </a:lnTo>
                <a:lnTo>
                  <a:pt x="1629" y="1995"/>
                </a:lnTo>
                <a:lnTo>
                  <a:pt x="1618" y="2007"/>
                </a:lnTo>
                <a:lnTo>
                  <a:pt x="1608" y="2022"/>
                </a:lnTo>
                <a:lnTo>
                  <a:pt x="1594" y="2040"/>
                </a:lnTo>
                <a:lnTo>
                  <a:pt x="1567" y="2008"/>
                </a:lnTo>
                <a:lnTo>
                  <a:pt x="1541" y="1976"/>
                </a:lnTo>
                <a:lnTo>
                  <a:pt x="1514" y="1945"/>
                </a:lnTo>
                <a:lnTo>
                  <a:pt x="1488" y="1913"/>
                </a:lnTo>
                <a:lnTo>
                  <a:pt x="1463" y="1881"/>
                </a:lnTo>
                <a:lnTo>
                  <a:pt x="1436" y="1848"/>
                </a:lnTo>
                <a:lnTo>
                  <a:pt x="1410" y="1816"/>
                </a:lnTo>
                <a:lnTo>
                  <a:pt x="1384" y="1784"/>
                </a:lnTo>
                <a:lnTo>
                  <a:pt x="1358" y="1752"/>
                </a:lnTo>
                <a:lnTo>
                  <a:pt x="1331" y="1719"/>
                </a:lnTo>
                <a:lnTo>
                  <a:pt x="1306" y="1686"/>
                </a:lnTo>
                <a:lnTo>
                  <a:pt x="1280" y="1654"/>
                </a:lnTo>
                <a:lnTo>
                  <a:pt x="1254" y="1620"/>
                </a:lnTo>
                <a:lnTo>
                  <a:pt x="1228" y="1588"/>
                </a:lnTo>
                <a:lnTo>
                  <a:pt x="1202" y="1554"/>
                </a:lnTo>
                <a:lnTo>
                  <a:pt x="1177" y="1522"/>
                </a:lnTo>
                <a:lnTo>
                  <a:pt x="1151" y="1489"/>
                </a:lnTo>
                <a:lnTo>
                  <a:pt x="1125" y="1455"/>
                </a:lnTo>
                <a:lnTo>
                  <a:pt x="1100" y="1423"/>
                </a:lnTo>
                <a:lnTo>
                  <a:pt x="1075" y="1390"/>
                </a:lnTo>
                <a:lnTo>
                  <a:pt x="1049" y="1356"/>
                </a:lnTo>
                <a:lnTo>
                  <a:pt x="1024" y="1323"/>
                </a:lnTo>
                <a:lnTo>
                  <a:pt x="998" y="1291"/>
                </a:lnTo>
                <a:lnTo>
                  <a:pt x="973" y="1257"/>
                </a:lnTo>
                <a:lnTo>
                  <a:pt x="948" y="1224"/>
                </a:lnTo>
                <a:lnTo>
                  <a:pt x="922" y="1191"/>
                </a:lnTo>
                <a:lnTo>
                  <a:pt x="897" y="1158"/>
                </a:lnTo>
                <a:lnTo>
                  <a:pt x="872" y="1125"/>
                </a:lnTo>
                <a:lnTo>
                  <a:pt x="846" y="1092"/>
                </a:lnTo>
                <a:lnTo>
                  <a:pt x="821" y="1060"/>
                </a:lnTo>
                <a:lnTo>
                  <a:pt x="797" y="1027"/>
                </a:lnTo>
                <a:lnTo>
                  <a:pt x="772" y="994"/>
                </a:lnTo>
                <a:lnTo>
                  <a:pt x="758" y="976"/>
                </a:lnTo>
                <a:lnTo>
                  <a:pt x="744" y="958"/>
                </a:lnTo>
                <a:lnTo>
                  <a:pt x="730" y="939"/>
                </a:lnTo>
                <a:lnTo>
                  <a:pt x="716" y="920"/>
                </a:lnTo>
                <a:lnTo>
                  <a:pt x="702" y="901"/>
                </a:lnTo>
                <a:lnTo>
                  <a:pt x="689" y="882"/>
                </a:lnTo>
                <a:lnTo>
                  <a:pt x="676" y="863"/>
                </a:lnTo>
                <a:lnTo>
                  <a:pt x="662" y="843"/>
                </a:lnTo>
                <a:lnTo>
                  <a:pt x="655" y="834"/>
                </a:lnTo>
                <a:lnTo>
                  <a:pt x="648" y="825"/>
                </a:lnTo>
                <a:lnTo>
                  <a:pt x="641" y="816"/>
                </a:lnTo>
                <a:lnTo>
                  <a:pt x="635" y="805"/>
                </a:lnTo>
                <a:lnTo>
                  <a:pt x="547" y="805"/>
                </a:lnTo>
                <a:lnTo>
                  <a:pt x="554" y="815"/>
                </a:lnTo>
                <a:lnTo>
                  <a:pt x="561" y="824"/>
                </a:lnTo>
                <a:lnTo>
                  <a:pt x="568" y="833"/>
                </a:lnTo>
                <a:lnTo>
                  <a:pt x="576" y="843"/>
                </a:lnTo>
                <a:lnTo>
                  <a:pt x="600" y="876"/>
                </a:lnTo>
                <a:lnTo>
                  <a:pt x="625" y="910"/>
                </a:lnTo>
                <a:lnTo>
                  <a:pt x="654" y="948"/>
                </a:lnTo>
                <a:lnTo>
                  <a:pt x="683" y="988"/>
                </a:lnTo>
                <a:lnTo>
                  <a:pt x="715" y="1030"/>
                </a:lnTo>
                <a:lnTo>
                  <a:pt x="747" y="1074"/>
                </a:lnTo>
                <a:lnTo>
                  <a:pt x="782" y="1120"/>
                </a:lnTo>
                <a:lnTo>
                  <a:pt x="818" y="1167"/>
                </a:lnTo>
                <a:lnTo>
                  <a:pt x="853" y="1215"/>
                </a:lnTo>
                <a:lnTo>
                  <a:pt x="890" y="1264"/>
                </a:lnTo>
                <a:lnTo>
                  <a:pt x="928" y="1315"/>
                </a:lnTo>
                <a:lnTo>
                  <a:pt x="966" y="1365"/>
                </a:lnTo>
                <a:lnTo>
                  <a:pt x="1005" y="1416"/>
                </a:lnTo>
                <a:lnTo>
                  <a:pt x="1045" y="1467"/>
                </a:lnTo>
                <a:lnTo>
                  <a:pt x="1083" y="1519"/>
                </a:lnTo>
                <a:lnTo>
                  <a:pt x="1122" y="1569"/>
                </a:lnTo>
                <a:lnTo>
                  <a:pt x="1161" y="1619"/>
                </a:lnTo>
                <a:lnTo>
                  <a:pt x="1199" y="1669"/>
                </a:lnTo>
                <a:lnTo>
                  <a:pt x="1236" y="1717"/>
                </a:lnTo>
                <a:lnTo>
                  <a:pt x="1273" y="1764"/>
                </a:lnTo>
                <a:lnTo>
                  <a:pt x="1308" y="1809"/>
                </a:lnTo>
                <a:lnTo>
                  <a:pt x="1343" y="1853"/>
                </a:lnTo>
                <a:lnTo>
                  <a:pt x="1376" y="1896"/>
                </a:lnTo>
                <a:lnTo>
                  <a:pt x="1407" y="1935"/>
                </a:lnTo>
                <a:lnTo>
                  <a:pt x="1438" y="1973"/>
                </a:lnTo>
                <a:lnTo>
                  <a:pt x="1467" y="2007"/>
                </a:lnTo>
                <a:lnTo>
                  <a:pt x="1494" y="2040"/>
                </a:lnTo>
                <a:lnTo>
                  <a:pt x="1518" y="2068"/>
                </a:lnTo>
                <a:lnTo>
                  <a:pt x="1541" y="2095"/>
                </a:lnTo>
                <a:lnTo>
                  <a:pt x="1561" y="2117"/>
                </a:lnTo>
                <a:lnTo>
                  <a:pt x="1578" y="2135"/>
                </a:lnTo>
                <a:lnTo>
                  <a:pt x="1593" y="2150"/>
                </a:lnTo>
                <a:lnTo>
                  <a:pt x="1595" y="2151"/>
                </a:lnTo>
                <a:lnTo>
                  <a:pt x="1602" y="2155"/>
                </a:lnTo>
                <a:lnTo>
                  <a:pt x="1610" y="2159"/>
                </a:lnTo>
                <a:lnTo>
                  <a:pt x="1618" y="2163"/>
                </a:lnTo>
                <a:lnTo>
                  <a:pt x="1680" y="2114"/>
                </a:lnTo>
                <a:lnTo>
                  <a:pt x="1675" y="2110"/>
                </a:lnTo>
                <a:lnTo>
                  <a:pt x="1668" y="2105"/>
                </a:lnTo>
                <a:lnTo>
                  <a:pt x="1662" y="2101"/>
                </a:lnTo>
                <a:lnTo>
                  <a:pt x="1655" y="2095"/>
                </a:lnTo>
                <a:lnTo>
                  <a:pt x="1649" y="2090"/>
                </a:lnTo>
                <a:lnTo>
                  <a:pt x="1642" y="2086"/>
                </a:lnTo>
                <a:lnTo>
                  <a:pt x="1638" y="2082"/>
                </a:lnTo>
                <a:lnTo>
                  <a:pt x="1633" y="2079"/>
                </a:lnTo>
                <a:lnTo>
                  <a:pt x="1645" y="2061"/>
                </a:lnTo>
                <a:lnTo>
                  <a:pt x="1654" y="2049"/>
                </a:lnTo>
                <a:lnTo>
                  <a:pt x="1663" y="2038"/>
                </a:lnTo>
                <a:lnTo>
                  <a:pt x="1673" y="2030"/>
                </a:lnTo>
                <a:lnTo>
                  <a:pt x="1684" y="2025"/>
                </a:lnTo>
                <a:lnTo>
                  <a:pt x="1696" y="2019"/>
                </a:lnTo>
                <a:lnTo>
                  <a:pt x="1711" y="2012"/>
                </a:lnTo>
                <a:lnTo>
                  <a:pt x="1730" y="2004"/>
                </a:lnTo>
                <a:lnTo>
                  <a:pt x="1743" y="2028"/>
                </a:lnTo>
                <a:lnTo>
                  <a:pt x="1756" y="2059"/>
                </a:lnTo>
                <a:lnTo>
                  <a:pt x="1770" y="2094"/>
                </a:lnTo>
                <a:lnTo>
                  <a:pt x="1784" y="2128"/>
                </a:lnTo>
                <a:lnTo>
                  <a:pt x="1797" y="2162"/>
                </a:lnTo>
                <a:lnTo>
                  <a:pt x="1806" y="2188"/>
                </a:lnTo>
                <a:lnTo>
                  <a:pt x="1813" y="2207"/>
                </a:lnTo>
                <a:lnTo>
                  <a:pt x="1815" y="2214"/>
                </a:lnTo>
                <a:lnTo>
                  <a:pt x="1812" y="2211"/>
                </a:lnTo>
                <a:lnTo>
                  <a:pt x="1802" y="2204"/>
                </a:lnTo>
                <a:lnTo>
                  <a:pt x="1787" y="2194"/>
                </a:lnTo>
                <a:lnTo>
                  <a:pt x="1770" y="2180"/>
                </a:lnTo>
                <a:lnTo>
                  <a:pt x="1748" y="2165"/>
                </a:lnTo>
                <a:lnTo>
                  <a:pt x="1726" y="2148"/>
                </a:lnTo>
                <a:lnTo>
                  <a:pt x="1703" y="2132"/>
                </a:lnTo>
                <a:lnTo>
                  <a:pt x="1680" y="2114"/>
                </a:lnTo>
                <a:lnTo>
                  <a:pt x="1618" y="2163"/>
                </a:lnTo>
                <a:lnTo>
                  <a:pt x="1633" y="2171"/>
                </a:lnTo>
                <a:lnTo>
                  <a:pt x="1650" y="2179"/>
                </a:lnTo>
                <a:lnTo>
                  <a:pt x="1670" y="2189"/>
                </a:lnTo>
                <a:lnTo>
                  <a:pt x="1691" y="2200"/>
                </a:lnTo>
                <a:lnTo>
                  <a:pt x="1713" y="2211"/>
                </a:lnTo>
                <a:lnTo>
                  <a:pt x="1734" y="2222"/>
                </a:lnTo>
                <a:lnTo>
                  <a:pt x="1758" y="2233"/>
                </a:lnTo>
                <a:lnTo>
                  <a:pt x="1779" y="2244"/>
                </a:lnTo>
                <a:lnTo>
                  <a:pt x="1800" y="2254"/>
                </a:lnTo>
                <a:lnTo>
                  <a:pt x="1821" y="2264"/>
                </a:lnTo>
                <a:lnTo>
                  <a:pt x="1839" y="2272"/>
                </a:lnTo>
                <a:lnTo>
                  <a:pt x="1855" y="2279"/>
                </a:lnTo>
                <a:lnTo>
                  <a:pt x="1868" y="2285"/>
                </a:lnTo>
                <a:lnTo>
                  <a:pt x="1878" y="2288"/>
                </a:lnTo>
                <a:lnTo>
                  <a:pt x="1885" y="2291"/>
                </a:lnTo>
                <a:lnTo>
                  <a:pt x="1888" y="2290"/>
                </a:lnTo>
                <a:lnTo>
                  <a:pt x="1885" y="2277"/>
                </a:lnTo>
                <a:lnTo>
                  <a:pt x="1877" y="2244"/>
                </a:lnTo>
                <a:lnTo>
                  <a:pt x="1866" y="2195"/>
                </a:lnTo>
                <a:lnTo>
                  <a:pt x="1852" y="2140"/>
                </a:lnTo>
                <a:lnTo>
                  <a:pt x="1838" y="2086"/>
                </a:lnTo>
                <a:lnTo>
                  <a:pt x="1825" y="2037"/>
                </a:lnTo>
                <a:lnTo>
                  <a:pt x="1817" y="2004"/>
                </a:lnTo>
                <a:lnTo>
                  <a:pt x="1814" y="199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21564" y="2858190"/>
            <a:ext cx="6692501" cy="1484947"/>
            <a:chOff x="1221564" y="2858190"/>
            <a:chExt cx="6692501" cy="1484947"/>
          </a:xfrm>
        </p:grpSpPr>
        <p:sp>
          <p:nvSpPr>
            <p:cNvPr id="24" name="Freeform 28"/>
            <p:cNvSpPr>
              <a:spLocks/>
            </p:cNvSpPr>
            <p:nvPr/>
          </p:nvSpPr>
          <p:spPr bwMode="auto">
            <a:xfrm rot="3724851">
              <a:off x="7101624" y="2838143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61893" y="3881472"/>
              <a:ext cx="952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“yes”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21564" y="3868378"/>
              <a:ext cx="84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“no”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 rot="3724851">
              <a:off x="1442307" y="2824116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63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er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6987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Inference 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21564" y="2858190"/>
            <a:ext cx="6692501" cy="1484947"/>
            <a:chOff x="1221564" y="2858190"/>
            <a:chExt cx="6692501" cy="1484947"/>
          </a:xfrm>
        </p:grpSpPr>
        <p:sp>
          <p:nvSpPr>
            <p:cNvPr id="15" name="Freeform 28"/>
            <p:cNvSpPr>
              <a:spLocks/>
            </p:cNvSpPr>
            <p:nvPr/>
          </p:nvSpPr>
          <p:spPr bwMode="auto">
            <a:xfrm rot="3724851">
              <a:off x="7101624" y="2838143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61893" y="3881472"/>
              <a:ext cx="952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“yes”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21564" y="3868378"/>
              <a:ext cx="84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“no”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 rot="3724851">
              <a:off x="1442307" y="2824116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7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er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1600" y="4724400"/>
            <a:ext cx="6324600" cy="914400"/>
            <a:chOff x="1371600" y="4724400"/>
            <a:chExt cx="6324600" cy="9144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371600" y="4953000"/>
              <a:ext cx="6324600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667000" y="5105400"/>
              <a:ext cx="4091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Estimate of Probability of “yes”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11942" y="5177135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</a:t>
              </a:r>
              <a:endParaRPr 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62800" y="5177135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1600200" y="4724400"/>
              <a:ext cx="0" cy="4572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315200" y="4724400"/>
              <a:ext cx="0" cy="4572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221564" y="2858190"/>
            <a:ext cx="6692501" cy="1484947"/>
            <a:chOff x="1221564" y="2858190"/>
            <a:chExt cx="6692501" cy="1484947"/>
          </a:xfrm>
        </p:grpSpPr>
        <p:sp>
          <p:nvSpPr>
            <p:cNvPr id="24" name="Freeform 28"/>
            <p:cNvSpPr>
              <a:spLocks/>
            </p:cNvSpPr>
            <p:nvPr/>
          </p:nvSpPr>
          <p:spPr bwMode="auto">
            <a:xfrm rot="3724851">
              <a:off x="7101624" y="2838143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61893" y="3881472"/>
              <a:ext cx="952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“yes”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21564" y="3868378"/>
              <a:ext cx="84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Georgia"/>
                  <a:cs typeface="Georgia"/>
                </a:rPr>
                <a:t>“no”</a:t>
              </a:r>
              <a:endParaRPr lang="en-US" sz="2400" i="1" dirty="0">
                <a:latin typeface="Georgia"/>
                <a:cs typeface="Georgia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 rot="3724851">
              <a:off x="1442307" y="2824116"/>
              <a:ext cx="725275" cy="793423"/>
            </a:xfrm>
            <a:custGeom>
              <a:avLst/>
              <a:gdLst/>
              <a:ahLst/>
              <a:cxnLst>
                <a:cxn ang="0">
                  <a:pos x="1529" y="1633"/>
                </a:cxn>
                <a:cxn ang="0">
                  <a:pos x="1058" y="1039"/>
                </a:cxn>
                <a:cxn ang="0">
                  <a:pos x="684" y="554"/>
                </a:cxn>
                <a:cxn ang="0">
                  <a:pos x="616" y="247"/>
                </a:cxn>
                <a:cxn ang="0">
                  <a:pos x="614" y="63"/>
                </a:cxn>
                <a:cxn ang="0">
                  <a:pos x="518" y="2"/>
                </a:cxn>
                <a:cxn ang="0">
                  <a:pos x="352" y="41"/>
                </a:cxn>
                <a:cxn ang="0">
                  <a:pos x="183" y="144"/>
                </a:cxn>
                <a:cxn ang="0">
                  <a:pos x="109" y="346"/>
                </a:cxn>
                <a:cxn ang="0">
                  <a:pos x="289" y="156"/>
                </a:cxn>
                <a:cxn ang="0">
                  <a:pos x="471" y="61"/>
                </a:cxn>
                <a:cxn ang="0">
                  <a:pos x="546" y="108"/>
                </a:cxn>
                <a:cxn ang="0">
                  <a:pos x="360" y="287"/>
                </a:cxn>
                <a:cxn ang="0">
                  <a:pos x="121" y="444"/>
                </a:cxn>
                <a:cxn ang="0">
                  <a:pos x="92" y="387"/>
                </a:cxn>
                <a:cxn ang="0">
                  <a:pos x="117" y="515"/>
                </a:cxn>
                <a:cxn ang="0">
                  <a:pos x="200" y="470"/>
                </a:cxn>
                <a:cxn ang="0">
                  <a:pos x="377" y="347"/>
                </a:cxn>
                <a:cxn ang="0">
                  <a:pos x="533" y="197"/>
                </a:cxn>
                <a:cxn ang="0">
                  <a:pos x="563" y="226"/>
                </a:cxn>
                <a:cxn ang="0">
                  <a:pos x="365" y="419"/>
                </a:cxn>
                <a:cxn ang="0">
                  <a:pos x="136" y="539"/>
                </a:cxn>
                <a:cxn ang="0">
                  <a:pos x="226" y="581"/>
                </a:cxn>
                <a:cxn ang="0">
                  <a:pos x="374" y="630"/>
                </a:cxn>
                <a:cxn ang="0">
                  <a:pos x="492" y="729"/>
                </a:cxn>
                <a:cxn ang="0">
                  <a:pos x="603" y="765"/>
                </a:cxn>
                <a:cxn ang="0">
                  <a:pos x="633" y="733"/>
                </a:cxn>
                <a:cxn ang="0">
                  <a:pos x="608" y="719"/>
                </a:cxn>
                <a:cxn ang="0">
                  <a:pos x="539" y="687"/>
                </a:cxn>
                <a:cxn ang="0">
                  <a:pos x="578" y="666"/>
                </a:cxn>
                <a:cxn ang="0">
                  <a:pos x="540" y="650"/>
                </a:cxn>
                <a:cxn ang="0">
                  <a:pos x="470" y="619"/>
                </a:cxn>
                <a:cxn ang="0">
                  <a:pos x="518" y="602"/>
                </a:cxn>
                <a:cxn ang="0">
                  <a:pos x="465" y="587"/>
                </a:cxn>
                <a:cxn ang="0">
                  <a:pos x="381" y="553"/>
                </a:cxn>
                <a:cxn ang="0">
                  <a:pos x="375" y="500"/>
                </a:cxn>
                <a:cxn ang="0">
                  <a:pos x="541" y="356"/>
                </a:cxn>
                <a:cxn ang="0">
                  <a:pos x="565" y="498"/>
                </a:cxn>
                <a:cxn ang="0">
                  <a:pos x="564" y="569"/>
                </a:cxn>
                <a:cxn ang="0">
                  <a:pos x="602" y="621"/>
                </a:cxn>
                <a:cxn ang="0">
                  <a:pos x="623" y="620"/>
                </a:cxn>
                <a:cxn ang="0">
                  <a:pos x="655" y="713"/>
                </a:cxn>
                <a:cxn ang="0">
                  <a:pos x="684" y="669"/>
                </a:cxn>
                <a:cxn ang="0">
                  <a:pos x="830" y="847"/>
                </a:cxn>
                <a:cxn ang="0">
                  <a:pos x="1050" y="1119"/>
                </a:cxn>
                <a:cxn ang="0">
                  <a:pos x="1330" y="1473"/>
                </a:cxn>
                <a:cxn ang="0">
                  <a:pos x="1604" y="1831"/>
                </a:cxn>
                <a:cxn ang="0">
                  <a:pos x="1608" y="2022"/>
                </a:cxn>
                <a:cxn ang="0">
                  <a:pos x="1331" y="1719"/>
                </a:cxn>
                <a:cxn ang="0">
                  <a:pos x="1049" y="1356"/>
                </a:cxn>
                <a:cxn ang="0">
                  <a:pos x="772" y="994"/>
                </a:cxn>
                <a:cxn ang="0">
                  <a:pos x="641" y="816"/>
                </a:cxn>
                <a:cxn ang="0">
                  <a:pos x="715" y="1030"/>
                </a:cxn>
                <a:cxn ang="0">
                  <a:pos x="1122" y="1569"/>
                </a:cxn>
                <a:cxn ang="0">
                  <a:pos x="1494" y="2040"/>
                </a:cxn>
                <a:cxn ang="0">
                  <a:pos x="1675" y="2110"/>
                </a:cxn>
                <a:cxn ang="0">
                  <a:pos x="1673" y="2030"/>
                </a:cxn>
                <a:cxn ang="0">
                  <a:pos x="1813" y="2207"/>
                </a:cxn>
                <a:cxn ang="0">
                  <a:pos x="1633" y="2171"/>
                </a:cxn>
                <a:cxn ang="0">
                  <a:pos x="1855" y="2279"/>
                </a:cxn>
                <a:cxn ang="0">
                  <a:pos x="1817" y="2004"/>
                </a:cxn>
              </a:cxnLst>
              <a:rect l="0" t="0" r="r" b="b"/>
              <a:pathLst>
                <a:path w="1888" h="2291">
                  <a:moveTo>
                    <a:pt x="1814" y="1991"/>
                  </a:moveTo>
                  <a:lnTo>
                    <a:pt x="1798" y="1970"/>
                  </a:lnTo>
                  <a:lnTo>
                    <a:pt x="1778" y="1946"/>
                  </a:lnTo>
                  <a:lnTo>
                    <a:pt x="1756" y="1917"/>
                  </a:lnTo>
                  <a:lnTo>
                    <a:pt x="1730" y="1885"/>
                  </a:lnTo>
                  <a:lnTo>
                    <a:pt x="1702" y="1849"/>
                  </a:lnTo>
                  <a:lnTo>
                    <a:pt x="1672" y="1811"/>
                  </a:lnTo>
                  <a:lnTo>
                    <a:pt x="1639" y="1770"/>
                  </a:lnTo>
                  <a:lnTo>
                    <a:pt x="1604" y="1727"/>
                  </a:lnTo>
                  <a:lnTo>
                    <a:pt x="1567" y="1681"/>
                  </a:lnTo>
                  <a:lnTo>
                    <a:pt x="1529" y="1633"/>
                  </a:lnTo>
                  <a:lnTo>
                    <a:pt x="1489" y="1583"/>
                  </a:lnTo>
                  <a:lnTo>
                    <a:pt x="1449" y="1531"/>
                  </a:lnTo>
                  <a:lnTo>
                    <a:pt x="1406" y="1478"/>
                  </a:lnTo>
                  <a:lnTo>
                    <a:pt x="1364" y="1425"/>
                  </a:lnTo>
                  <a:lnTo>
                    <a:pt x="1321" y="1370"/>
                  </a:lnTo>
                  <a:lnTo>
                    <a:pt x="1277" y="1315"/>
                  </a:lnTo>
                  <a:lnTo>
                    <a:pt x="1232" y="1259"/>
                  </a:lnTo>
                  <a:lnTo>
                    <a:pt x="1189" y="1204"/>
                  </a:lnTo>
                  <a:lnTo>
                    <a:pt x="1145" y="1149"/>
                  </a:lnTo>
                  <a:lnTo>
                    <a:pt x="1101" y="1094"/>
                  </a:lnTo>
                  <a:lnTo>
                    <a:pt x="1058" y="1039"/>
                  </a:lnTo>
                  <a:lnTo>
                    <a:pt x="1016" y="985"/>
                  </a:lnTo>
                  <a:lnTo>
                    <a:pt x="975" y="933"/>
                  </a:lnTo>
                  <a:lnTo>
                    <a:pt x="935" y="883"/>
                  </a:lnTo>
                  <a:lnTo>
                    <a:pt x="897" y="833"/>
                  </a:lnTo>
                  <a:lnTo>
                    <a:pt x="860" y="786"/>
                  </a:lnTo>
                  <a:lnTo>
                    <a:pt x="825" y="740"/>
                  </a:lnTo>
                  <a:lnTo>
                    <a:pt x="792" y="697"/>
                  </a:lnTo>
                  <a:lnTo>
                    <a:pt x="761" y="657"/>
                  </a:lnTo>
                  <a:lnTo>
                    <a:pt x="732" y="620"/>
                  </a:lnTo>
                  <a:lnTo>
                    <a:pt x="707" y="585"/>
                  </a:lnTo>
                  <a:lnTo>
                    <a:pt x="684" y="554"/>
                  </a:lnTo>
                  <a:lnTo>
                    <a:pt x="669" y="529"/>
                  </a:lnTo>
                  <a:lnTo>
                    <a:pt x="654" y="495"/>
                  </a:lnTo>
                  <a:lnTo>
                    <a:pt x="641" y="459"/>
                  </a:lnTo>
                  <a:lnTo>
                    <a:pt x="629" y="419"/>
                  </a:lnTo>
                  <a:lnTo>
                    <a:pt x="618" y="379"/>
                  </a:lnTo>
                  <a:lnTo>
                    <a:pt x="609" y="341"/>
                  </a:lnTo>
                  <a:lnTo>
                    <a:pt x="602" y="307"/>
                  </a:lnTo>
                  <a:lnTo>
                    <a:pt x="598" y="278"/>
                  </a:lnTo>
                  <a:lnTo>
                    <a:pt x="605" y="267"/>
                  </a:lnTo>
                  <a:lnTo>
                    <a:pt x="610" y="257"/>
                  </a:lnTo>
                  <a:lnTo>
                    <a:pt x="616" y="247"/>
                  </a:lnTo>
                  <a:lnTo>
                    <a:pt x="622" y="235"/>
                  </a:lnTo>
                  <a:lnTo>
                    <a:pt x="628" y="225"/>
                  </a:lnTo>
                  <a:lnTo>
                    <a:pt x="632" y="213"/>
                  </a:lnTo>
                  <a:lnTo>
                    <a:pt x="637" y="203"/>
                  </a:lnTo>
                  <a:lnTo>
                    <a:pt x="641" y="191"/>
                  </a:lnTo>
                  <a:lnTo>
                    <a:pt x="641" y="174"/>
                  </a:lnTo>
                  <a:lnTo>
                    <a:pt x="638" y="152"/>
                  </a:lnTo>
                  <a:lnTo>
                    <a:pt x="632" y="129"/>
                  </a:lnTo>
                  <a:lnTo>
                    <a:pt x="626" y="105"/>
                  </a:lnTo>
                  <a:lnTo>
                    <a:pt x="620" y="82"/>
                  </a:lnTo>
                  <a:lnTo>
                    <a:pt x="614" y="63"/>
                  </a:lnTo>
                  <a:lnTo>
                    <a:pt x="609" y="51"/>
                  </a:lnTo>
                  <a:lnTo>
                    <a:pt x="608" y="46"/>
                  </a:lnTo>
                  <a:lnTo>
                    <a:pt x="605" y="43"/>
                  </a:lnTo>
                  <a:lnTo>
                    <a:pt x="595" y="37"/>
                  </a:lnTo>
                  <a:lnTo>
                    <a:pt x="584" y="29"/>
                  </a:lnTo>
                  <a:lnTo>
                    <a:pt x="570" y="21"/>
                  </a:lnTo>
                  <a:lnTo>
                    <a:pt x="556" y="13"/>
                  </a:lnTo>
                  <a:lnTo>
                    <a:pt x="544" y="7"/>
                  </a:lnTo>
                  <a:lnTo>
                    <a:pt x="535" y="2"/>
                  </a:lnTo>
                  <a:lnTo>
                    <a:pt x="532" y="0"/>
                  </a:lnTo>
                  <a:lnTo>
                    <a:pt x="518" y="2"/>
                  </a:lnTo>
                  <a:lnTo>
                    <a:pt x="506" y="3"/>
                  </a:lnTo>
                  <a:lnTo>
                    <a:pt x="492" y="5"/>
                  </a:lnTo>
                  <a:lnTo>
                    <a:pt x="478" y="6"/>
                  </a:lnTo>
                  <a:lnTo>
                    <a:pt x="465" y="7"/>
                  </a:lnTo>
                  <a:lnTo>
                    <a:pt x="451" y="8"/>
                  </a:lnTo>
                  <a:lnTo>
                    <a:pt x="439" y="12"/>
                  </a:lnTo>
                  <a:lnTo>
                    <a:pt x="426" y="15"/>
                  </a:lnTo>
                  <a:lnTo>
                    <a:pt x="406" y="21"/>
                  </a:lnTo>
                  <a:lnTo>
                    <a:pt x="388" y="28"/>
                  </a:lnTo>
                  <a:lnTo>
                    <a:pt x="371" y="35"/>
                  </a:lnTo>
                  <a:lnTo>
                    <a:pt x="352" y="41"/>
                  </a:lnTo>
                  <a:lnTo>
                    <a:pt x="335" y="48"/>
                  </a:lnTo>
                  <a:lnTo>
                    <a:pt x="318" y="56"/>
                  </a:lnTo>
                  <a:lnTo>
                    <a:pt x="302" y="63"/>
                  </a:lnTo>
                  <a:lnTo>
                    <a:pt x="286" y="71"/>
                  </a:lnTo>
                  <a:lnTo>
                    <a:pt x="269" y="81"/>
                  </a:lnTo>
                  <a:lnTo>
                    <a:pt x="254" y="90"/>
                  </a:lnTo>
                  <a:lnTo>
                    <a:pt x="239" y="99"/>
                  </a:lnTo>
                  <a:lnTo>
                    <a:pt x="225" y="109"/>
                  </a:lnTo>
                  <a:lnTo>
                    <a:pt x="211" y="120"/>
                  </a:lnTo>
                  <a:lnTo>
                    <a:pt x="197" y="131"/>
                  </a:lnTo>
                  <a:lnTo>
                    <a:pt x="183" y="144"/>
                  </a:lnTo>
                  <a:lnTo>
                    <a:pt x="170" y="157"/>
                  </a:lnTo>
                  <a:lnTo>
                    <a:pt x="150" y="179"/>
                  </a:lnTo>
                  <a:lnTo>
                    <a:pt x="130" y="202"/>
                  </a:lnTo>
                  <a:lnTo>
                    <a:pt x="109" y="227"/>
                  </a:lnTo>
                  <a:lnTo>
                    <a:pt x="91" y="254"/>
                  </a:lnTo>
                  <a:lnTo>
                    <a:pt x="72" y="281"/>
                  </a:lnTo>
                  <a:lnTo>
                    <a:pt x="56" y="309"/>
                  </a:lnTo>
                  <a:lnTo>
                    <a:pt x="40" y="339"/>
                  </a:lnTo>
                  <a:lnTo>
                    <a:pt x="28" y="369"/>
                  </a:lnTo>
                  <a:lnTo>
                    <a:pt x="98" y="369"/>
                  </a:lnTo>
                  <a:lnTo>
                    <a:pt x="109" y="346"/>
                  </a:lnTo>
                  <a:lnTo>
                    <a:pt x="122" y="325"/>
                  </a:lnTo>
                  <a:lnTo>
                    <a:pt x="137" y="303"/>
                  </a:lnTo>
                  <a:lnTo>
                    <a:pt x="153" y="283"/>
                  </a:lnTo>
                  <a:lnTo>
                    <a:pt x="169" y="264"/>
                  </a:lnTo>
                  <a:lnTo>
                    <a:pt x="187" y="244"/>
                  </a:lnTo>
                  <a:lnTo>
                    <a:pt x="205" y="225"/>
                  </a:lnTo>
                  <a:lnTo>
                    <a:pt x="222" y="206"/>
                  </a:lnTo>
                  <a:lnTo>
                    <a:pt x="236" y="194"/>
                  </a:lnTo>
                  <a:lnTo>
                    <a:pt x="252" y="181"/>
                  </a:lnTo>
                  <a:lnTo>
                    <a:pt x="269" y="168"/>
                  </a:lnTo>
                  <a:lnTo>
                    <a:pt x="289" y="156"/>
                  </a:lnTo>
                  <a:lnTo>
                    <a:pt x="310" y="144"/>
                  </a:lnTo>
                  <a:lnTo>
                    <a:pt x="330" y="133"/>
                  </a:lnTo>
                  <a:lnTo>
                    <a:pt x="352" y="121"/>
                  </a:lnTo>
                  <a:lnTo>
                    <a:pt x="373" y="111"/>
                  </a:lnTo>
                  <a:lnTo>
                    <a:pt x="393" y="101"/>
                  </a:lnTo>
                  <a:lnTo>
                    <a:pt x="412" y="92"/>
                  </a:lnTo>
                  <a:lnTo>
                    <a:pt x="430" y="84"/>
                  </a:lnTo>
                  <a:lnTo>
                    <a:pt x="444" y="76"/>
                  </a:lnTo>
                  <a:lnTo>
                    <a:pt x="456" y="70"/>
                  </a:lnTo>
                  <a:lnTo>
                    <a:pt x="466" y="65"/>
                  </a:lnTo>
                  <a:lnTo>
                    <a:pt x="471" y="61"/>
                  </a:lnTo>
                  <a:lnTo>
                    <a:pt x="473" y="58"/>
                  </a:lnTo>
                  <a:lnTo>
                    <a:pt x="483" y="58"/>
                  </a:lnTo>
                  <a:lnTo>
                    <a:pt x="495" y="58"/>
                  </a:lnTo>
                  <a:lnTo>
                    <a:pt x="510" y="60"/>
                  </a:lnTo>
                  <a:lnTo>
                    <a:pt x="525" y="62"/>
                  </a:lnTo>
                  <a:lnTo>
                    <a:pt x="540" y="66"/>
                  </a:lnTo>
                  <a:lnTo>
                    <a:pt x="552" y="68"/>
                  </a:lnTo>
                  <a:lnTo>
                    <a:pt x="560" y="69"/>
                  </a:lnTo>
                  <a:lnTo>
                    <a:pt x="563" y="70"/>
                  </a:lnTo>
                  <a:lnTo>
                    <a:pt x="556" y="90"/>
                  </a:lnTo>
                  <a:lnTo>
                    <a:pt x="546" y="108"/>
                  </a:lnTo>
                  <a:lnTo>
                    <a:pt x="533" y="126"/>
                  </a:lnTo>
                  <a:lnTo>
                    <a:pt x="518" y="141"/>
                  </a:lnTo>
                  <a:lnTo>
                    <a:pt x="502" y="156"/>
                  </a:lnTo>
                  <a:lnTo>
                    <a:pt x="486" y="169"/>
                  </a:lnTo>
                  <a:lnTo>
                    <a:pt x="470" y="183"/>
                  </a:lnTo>
                  <a:lnTo>
                    <a:pt x="455" y="197"/>
                  </a:lnTo>
                  <a:lnTo>
                    <a:pt x="436" y="215"/>
                  </a:lnTo>
                  <a:lnTo>
                    <a:pt x="418" y="234"/>
                  </a:lnTo>
                  <a:lnTo>
                    <a:pt x="398" y="252"/>
                  </a:lnTo>
                  <a:lnTo>
                    <a:pt x="380" y="270"/>
                  </a:lnTo>
                  <a:lnTo>
                    <a:pt x="360" y="287"/>
                  </a:lnTo>
                  <a:lnTo>
                    <a:pt x="341" y="303"/>
                  </a:lnTo>
                  <a:lnTo>
                    <a:pt x="320" y="319"/>
                  </a:lnTo>
                  <a:lnTo>
                    <a:pt x="301" y="335"/>
                  </a:lnTo>
                  <a:lnTo>
                    <a:pt x="279" y="350"/>
                  </a:lnTo>
                  <a:lnTo>
                    <a:pt x="258" y="365"/>
                  </a:lnTo>
                  <a:lnTo>
                    <a:pt x="236" y="379"/>
                  </a:lnTo>
                  <a:lnTo>
                    <a:pt x="214" y="393"/>
                  </a:lnTo>
                  <a:lnTo>
                    <a:pt x="191" y="407"/>
                  </a:lnTo>
                  <a:lnTo>
                    <a:pt x="168" y="419"/>
                  </a:lnTo>
                  <a:lnTo>
                    <a:pt x="145" y="432"/>
                  </a:lnTo>
                  <a:lnTo>
                    <a:pt x="121" y="444"/>
                  </a:lnTo>
                  <a:lnTo>
                    <a:pt x="116" y="446"/>
                  </a:lnTo>
                  <a:lnTo>
                    <a:pt x="110" y="447"/>
                  </a:lnTo>
                  <a:lnTo>
                    <a:pt x="106" y="449"/>
                  </a:lnTo>
                  <a:lnTo>
                    <a:pt x="100" y="449"/>
                  </a:lnTo>
                  <a:lnTo>
                    <a:pt x="96" y="451"/>
                  </a:lnTo>
                  <a:lnTo>
                    <a:pt x="90" y="451"/>
                  </a:lnTo>
                  <a:lnTo>
                    <a:pt x="84" y="452"/>
                  </a:lnTo>
                  <a:lnTo>
                    <a:pt x="78" y="452"/>
                  </a:lnTo>
                  <a:lnTo>
                    <a:pt x="81" y="433"/>
                  </a:lnTo>
                  <a:lnTo>
                    <a:pt x="85" y="410"/>
                  </a:lnTo>
                  <a:lnTo>
                    <a:pt x="92" y="387"/>
                  </a:lnTo>
                  <a:lnTo>
                    <a:pt x="98" y="369"/>
                  </a:lnTo>
                  <a:lnTo>
                    <a:pt x="28" y="369"/>
                  </a:lnTo>
                  <a:lnTo>
                    <a:pt x="19" y="395"/>
                  </a:lnTo>
                  <a:lnTo>
                    <a:pt x="10" y="426"/>
                  </a:lnTo>
                  <a:lnTo>
                    <a:pt x="3" y="457"/>
                  </a:lnTo>
                  <a:lnTo>
                    <a:pt x="0" y="484"/>
                  </a:lnTo>
                  <a:lnTo>
                    <a:pt x="39" y="513"/>
                  </a:lnTo>
                  <a:lnTo>
                    <a:pt x="46" y="517"/>
                  </a:lnTo>
                  <a:lnTo>
                    <a:pt x="120" y="517"/>
                  </a:lnTo>
                  <a:lnTo>
                    <a:pt x="119" y="516"/>
                  </a:lnTo>
                  <a:lnTo>
                    <a:pt x="117" y="515"/>
                  </a:lnTo>
                  <a:lnTo>
                    <a:pt x="116" y="514"/>
                  </a:lnTo>
                  <a:lnTo>
                    <a:pt x="115" y="513"/>
                  </a:lnTo>
                  <a:lnTo>
                    <a:pt x="114" y="512"/>
                  </a:lnTo>
                  <a:lnTo>
                    <a:pt x="114" y="510"/>
                  </a:lnTo>
                  <a:lnTo>
                    <a:pt x="113" y="509"/>
                  </a:lnTo>
                  <a:lnTo>
                    <a:pt x="112" y="508"/>
                  </a:lnTo>
                  <a:lnTo>
                    <a:pt x="130" y="502"/>
                  </a:lnTo>
                  <a:lnTo>
                    <a:pt x="148" y="495"/>
                  </a:lnTo>
                  <a:lnTo>
                    <a:pt x="166" y="487"/>
                  </a:lnTo>
                  <a:lnTo>
                    <a:pt x="184" y="479"/>
                  </a:lnTo>
                  <a:lnTo>
                    <a:pt x="200" y="470"/>
                  </a:lnTo>
                  <a:lnTo>
                    <a:pt x="218" y="460"/>
                  </a:lnTo>
                  <a:lnTo>
                    <a:pt x="234" y="449"/>
                  </a:lnTo>
                  <a:lnTo>
                    <a:pt x="251" y="439"/>
                  </a:lnTo>
                  <a:lnTo>
                    <a:pt x="267" y="428"/>
                  </a:lnTo>
                  <a:lnTo>
                    <a:pt x="283" y="417"/>
                  </a:lnTo>
                  <a:lnTo>
                    <a:pt x="298" y="404"/>
                  </a:lnTo>
                  <a:lnTo>
                    <a:pt x="314" y="393"/>
                  </a:lnTo>
                  <a:lnTo>
                    <a:pt x="329" y="381"/>
                  </a:lnTo>
                  <a:lnTo>
                    <a:pt x="345" y="370"/>
                  </a:lnTo>
                  <a:lnTo>
                    <a:pt x="362" y="358"/>
                  </a:lnTo>
                  <a:lnTo>
                    <a:pt x="377" y="347"/>
                  </a:lnTo>
                  <a:lnTo>
                    <a:pt x="393" y="335"/>
                  </a:lnTo>
                  <a:lnTo>
                    <a:pt x="408" y="323"/>
                  </a:lnTo>
                  <a:lnTo>
                    <a:pt x="423" y="310"/>
                  </a:lnTo>
                  <a:lnTo>
                    <a:pt x="438" y="297"/>
                  </a:lnTo>
                  <a:lnTo>
                    <a:pt x="453" y="283"/>
                  </a:lnTo>
                  <a:lnTo>
                    <a:pt x="466" y="270"/>
                  </a:lnTo>
                  <a:lnTo>
                    <a:pt x="480" y="256"/>
                  </a:lnTo>
                  <a:lnTo>
                    <a:pt x="494" y="242"/>
                  </a:lnTo>
                  <a:lnTo>
                    <a:pt x="508" y="227"/>
                  </a:lnTo>
                  <a:lnTo>
                    <a:pt x="521" y="212"/>
                  </a:lnTo>
                  <a:lnTo>
                    <a:pt x="533" y="197"/>
                  </a:lnTo>
                  <a:lnTo>
                    <a:pt x="546" y="182"/>
                  </a:lnTo>
                  <a:lnTo>
                    <a:pt x="559" y="166"/>
                  </a:lnTo>
                  <a:lnTo>
                    <a:pt x="571" y="151"/>
                  </a:lnTo>
                  <a:lnTo>
                    <a:pt x="583" y="135"/>
                  </a:lnTo>
                  <a:lnTo>
                    <a:pt x="594" y="119"/>
                  </a:lnTo>
                  <a:lnTo>
                    <a:pt x="595" y="134"/>
                  </a:lnTo>
                  <a:lnTo>
                    <a:pt x="597" y="151"/>
                  </a:lnTo>
                  <a:lnTo>
                    <a:pt x="595" y="168"/>
                  </a:lnTo>
                  <a:lnTo>
                    <a:pt x="591" y="183"/>
                  </a:lnTo>
                  <a:lnTo>
                    <a:pt x="577" y="205"/>
                  </a:lnTo>
                  <a:lnTo>
                    <a:pt x="563" y="226"/>
                  </a:lnTo>
                  <a:lnTo>
                    <a:pt x="548" y="247"/>
                  </a:lnTo>
                  <a:lnTo>
                    <a:pt x="532" y="266"/>
                  </a:lnTo>
                  <a:lnTo>
                    <a:pt x="516" y="286"/>
                  </a:lnTo>
                  <a:lnTo>
                    <a:pt x="499" y="304"/>
                  </a:lnTo>
                  <a:lnTo>
                    <a:pt x="480" y="321"/>
                  </a:lnTo>
                  <a:lnTo>
                    <a:pt x="463" y="339"/>
                  </a:lnTo>
                  <a:lnTo>
                    <a:pt x="443" y="356"/>
                  </a:lnTo>
                  <a:lnTo>
                    <a:pt x="424" y="372"/>
                  </a:lnTo>
                  <a:lnTo>
                    <a:pt x="404" y="388"/>
                  </a:lnTo>
                  <a:lnTo>
                    <a:pt x="385" y="404"/>
                  </a:lnTo>
                  <a:lnTo>
                    <a:pt x="365" y="419"/>
                  </a:lnTo>
                  <a:lnTo>
                    <a:pt x="344" y="434"/>
                  </a:lnTo>
                  <a:lnTo>
                    <a:pt x="324" y="449"/>
                  </a:lnTo>
                  <a:lnTo>
                    <a:pt x="303" y="464"/>
                  </a:lnTo>
                  <a:lnTo>
                    <a:pt x="284" y="477"/>
                  </a:lnTo>
                  <a:lnTo>
                    <a:pt x="265" y="491"/>
                  </a:lnTo>
                  <a:lnTo>
                    <a:pt x="244" y="504"/>
                  </a:lnTo>
                  <a:lnTo>
                    <a:pt x="225" y="515"/>
                  </a:lnTo>
                  <a:lnTo>
                    <a:pt x="203" y="525"/>
                  </a:lnTo>
                  <a:lnTo>
                    <a:pt x="181" y="534"/>
                  </a:lnTo>
                  <a:lnTo>
                    <a:pt x="159" y="538"/>
                  </a:lnTo>
                  <a:lnTo>
                    <a:pt x="136" y="539"/>
                  </a:lnTo>
                  <a:lnTo>
                    <a:pt x="134" y="536"/>
                  </a:lnTo>
                  <a:lnTo>
                    <a:pt x="129" y="529"/>
                  </a:lnTo>
                  <a:lnTo>
                    <a:pt x="123" y="522"/>
                  </a:lnTo>
                  <a:lnTo>
                    <a:pt x="120" y="517"/>
                  </a:lnTo>
                  <a:lnTo>
                    <a:pt x="46" y="517"/>
                  </a:lnTo>
                  <a:lnTo>
                    <a:pt x="167" y="607"/>
                  </a:lnTo>
                  <a:lnTo>
                    <a:pt x="177" y="604"/>
                  </a:lnTo>
                  <a:lnTo>
                    <a:pt x="189" y="598"/>
                  </a:lnTo>
                  <a:lnTo>
                    <a:pt x="201" y="592"/>
                  </a:lnTo>
                  <a:lnTo>
                    <a:pt x="213" y="587"/>
                  </a:lnTo>
                  <a:lnTo>
                    <a:pt x="226" y="581"/>
                  </a:lnTo>
                  <a:lnTo>
                    <a:pt x="237" y="575"/>
                  </a:lnTo>
                  <a:lnTo>
                    <a:pt x="249" y="569"/>
                  </a:lnTo>
                  <a:lnTo>
                    <a:pt x="258" y="565"/>
                  </a:lnTo>
                  <a:lnTo>
                    <a:pt x="268" y="568"/>
                  </a:lnTo>
                  <a:lnTo>
                    <a:pt x="280" y="574"/>
                  </a:lnTo>
                  <a:lnTo>
                    <a:pt x="294" y="581"/>
                  </a:lnTo>
                  <a:lnTo>
                    <a:pt x="309" y="589"/>
                  </a:lnTo>
                  <a:lnTo>
                    <a:pt x="324" y="598"/>
                  </a:lnTo>
                  <a:lnTo>
                    <a:pt x="340" y="608"/>
                  </a:lnTo>
                  <a:lnTo>
                    <a:pt x="357" y="619"/>
                  </a:lnTo>
                  <a:lnTo>
                    <a:pt x="374" y="630"/>
                  </a:lnTo>
                  <a:lnTo>
                    <a:pt x="390" y="642"/>
                  </a:lnTo>
                  <a:lnTo>
                    <a:pt x="406" y="652"/>
                  </a:lnTo>
                  <a:lnTo>
                    <a:pt x="423" y="664"/>
                  </a:lnTo>
                  <a:lnTo>
                    <a:pt x="436" y="675"/>
                  </a:lnTo>
                  <a:lnTo>
                    <a:pt x="450" y="686"/>
                  </a:lnTo>
                  <a:lnTo>
                    <a:pt x="462" y="696"/>
                  </a:lnTo>
                  <a:lnTo>
                    <a:pt x="471" y="705"/>
                  </a:lnTo>
                  <a:lnTo>
                    <a:pt x="479" y="713"/>
                  </a:lnTo>
                  <a:lnTo>
                    <a:pt x="481" y="716"/>
                  </a:lnTo>
                  <a:lnTo>
                    <a:pt x="485" y="721"/>
                  </a:lnTo>
                  <a:lnTo>
                    <a:pt x="492" y="729"/>
                  </a:lnTo>
                  <a:lnTo>
                    <a:pt x="500" y="741"/>
                  </a:lnTo>
                  <a:lnTo>
                    <a:pt x="510" y="755"/>
                  </a:lnTo>
                  <a:lnTo>
                    <a:pt x="521" y="770"/>
                  </a:lnTo>
                  <a:lnTo>
                    <a:pt x="533" y="787"/>
                  </a:lnTo>
                  <a:lnTo>
                    <a:pt x="547" y="805"/>
                  </a:lnTo>
                  <a:lnTo>
                    <a:pt x="635" y="805"/>
                  </a:lnTo>
                  <a:lnTo>
                    <a:pt x="629" y="797"/>
                  </a:lnTo>
                  <a:lnTo>
                    <a:pt x="623" y="789"/>
                  </a:lnTo>
                  <a:lnTo>
                    <a:pt x="616" y="781"/>
                  </a:lnTo>
                  <a:lnTo>
                    <a:pt x="610" y="773"/>
                  </a:lnTo>
                  <a:lnTo>
                    <a:pt x="603" y="765"/>
                  </a:lnTo>
                  <a:lnTo>
                    <a:pt x="598" y="757"/>
                  </a:lnTo>
                  <a:lnTo>
                    <a:pt x="592" y="750"/>
                  </a:lnTo>
                  <a:lnTo>
                    <a:pt x="587" y="743"/>
                  </a:lnTo>
                  <a:lnTo>
                    <a:pt x="593" y="742"/>
                  </a:lnTo>
                  <a:lnTo>
                    <a:pt x="599" y="741"/>
                  </a:lnTo>
                  <a:lnTo>
                    <a:pt x="605" y="740"/>
                  </a:lnTo>
                  <a:lnTo>
                    <a:pt x="610" y="739"/>
                  </a:lnTo>
                  <a:lnTo>
                    <a:pt x="616" y="737"/>
                  </a:lnTo>
                  <a:lnTo>
                    <a:pt x="622" y="736"/>
                  </a:lnTo>
                  <a:lnTo>
                    <a:pt x="628" y="734"/>
                  </a:lnTo>
                  <a:lnTo>
                    <a:pt x="633" y="733"/>
                  </a:lnTo>
                  <a:lnTo>
                    <a:pt x="635" y="733"/>
                  </a:lnTo>
                  <a:lnTo>
                    <a:pt x="636" y="732"/>
                  </a:lnTo>
                  <a:lnTo>
                    <a:pt x="637" y="731"/>
                  </a:lnTo>
                  <a:lnTo>
                    <a:pt x="637" y="729"/>
                  </a:lnTo>
                  <a:lnTo>
                    <a:pt x="636" y="728"/>
                  </a:lnTo>
                  <a:lnTo>
                    <a:pt x="635" y="727"/>
                  </a:lnTo>
                  <a:lnTo>
                    <a:pt x="633" y="726"/>
                  </a:lnTo>
                  <a:lnTo>
                    <a:pt x="632" y="726"/>
                  </a:lnTo>
                  <a:lnTo>
                    <a:pt x="624" y="722"/>
                  </a:lnTo>
                  <a:lnTo>
                    <a:pt x="616" y="720"/>
                  </a:lnTo>
                  <a:lnTo>
                    <a:pt x="608" y="719"/>
                  </a:lnTo>
                  <a:lnTo>
                    <a:pt x="600" y="718"/>
                  </a:lnTo>
                  <a:lnTo>
                    <a:pt x="591" y="718"/>
                  </a:lnTo>
                  <a:lnTo>
                    <a:pt x="583" y="718"/>
                  </a:lnTo>
                  <a:lnTo>
                    <a:pt x="573" y="718"/>
                  </a:lnTo>
                  <a:lnTo>
                    <a:pt x="565" y="718"/>
                  </a:lnTo>
                  <a:lnTo>
                    <a:pt x="561" y="712"/>
                  </a:lnTo>
                  <a:lnTo>
                    <a:pt x="556" y="708"/>
                  </a:lnTo>
                  <a:lnTo>
                    <a:pt x="553" y="702"/>
                  </a:lnTo>
                  <a:lnTo>
                    <a:pt x="548" y="697"/>
                  </a:lnTo>
                  <a:lnTo>
                    <a:pt x="544" y="691"/>
                  </a:lnTo>
                  <a:lnTo>
                    <a:pt x="539" y="687"/>
                  </a:lnTo>
                  <a:lnTo>
                    <a:pt x="534" y="681"/>
                  </a:lnTo>
                  <a:lnTo>
                    <a:pt x="530" y="676"/>
                  </a:lnTo>
                  <a:lnTo>
                    <a:pt x="535" y="675"/>
                  </a:lnTo>
                  <a:lnTo>
                    <a:pt x="541" y="674"/>
                  </a:lnTo>
                  <a:lnTo>
                    <a:pt x="547" y="673"/>
                  </a:lnTo>
                  <a:lnTo>
                    <a:pt x="554" y="672"/>
                  </a:lnTo>
                  <a:lnTo>
                    <a:pt x="560" y="671"/>
                  </a:lnTo>
                  <a:lnTo>
                    <a:pt x="565" y="669"/>
                  </a:lnTo>
                  <a:lnTo>
                    <a:pt x="571" y="667"/>
                  </a:lnTo>
                  <a:lnTo>
                    <a:pt x="577" y="666"/>
                  </a:lnTo>
                  <a:lnTo>
                    <a:pt x="578" y="666"/>
                  </a:lnTo>
                  <a:lnTo>
                    <a:pt x="579" y="665"/>
                  </a:lnTo>
                  <a:lnTo>
                    <a:pt x="580" y="664"/>
                  </a:lnTo>
                  <a:lnTo>
                    <a:pt x="580" y="663"/>
                  </a:lnTo>
                  <a:lnTo>
                    <a:pt x="579" y="661"/>
                  </a:lnTo>
                  <a:lnTo>
                    <a:pt x="578" y="660"/>
                  </a:lnTo>
                  <a:lnTo>
                    <a:pt x="577" y="659"/>
                  </a:lnTo>
                  <a:lnTo>
                    <a:pt x="576" y="659"/>
                  </a:lnTo>
                  <a:lnTo>
                    <a:pt x="567" y="656"/>
                  </a:lnTo>
                  <a:lnTo>
                    <a:pt x="559" y="653"/>
                  </a:lnTo>
                  <a:lnTo>
                    <a:pt x="549" y="651"/>
                  </a:lnTo>
                  <a:lnTo>
                    <a:pt x="540" y="650"/>
                  </a:lnTo>
                  <a:lnTo>
                    <a:pt x="532" y="650"/>
                  </a:lnTo>
                  <a:lnTo>
                    <a:pt x="523" y="650"/>
                  </a:lnTo>
                  <a:lnTo>
                    <a:pt x="514" y="650"/>
                  </a:lnTo>
                  <a:lnTo>
                    <a:pt x="504" y="651"/>
                  </a:lnTo>
                  <a:lnTo>
                    <a:pt x="500" y="646"/>
                  </a:lnTo>
                  <a:lnTo>
                    <a:pt x="495" y="642"/>
                  </a:lnTo>
                  <a:lnTo>
                    <a:pt x="491" y="637"/>
                  </a:lnTo>
                  <a:lnTo>
                    <a:pt x="485" y="633"/>
                  </a:lnTo>
                  <a:lnTo>
                    <a:pt x="480" y="628"/>
                  </a:lnTo>
                  <a:lnTo>
                    <a:pt x="476" y="623"/>
                  </a:lnTo>
                  <a:lnTo>
                    <a:pt x="470" y="619"/>
                  </a:lnTo>
                  <a:lnTo>
                    <a:pt x="465" y="614"/>
                  </a:lnTo>
                  <a:lnTo>
                    <a:pt x="472" y="613"/>
                  </a:lnTo>
                  <a:lnTo>
                    <a:pt x="478" y="612"/>
                  </a:lnTo>
                  <a:lnTo>
                    <a:pt x="485" y="611"/>
                  </a:lnTo>
                  <a:lnTo>
                    <a:pt x="491" y="610"/>
                  </a:lnTo>
                  <a:lnTo>
                    <a:pt x="496" y="608"/>
                  </a:lnTo>
                  <a:lnTo>
                    <a:pt x="503" y="607"/>
                  </a:lnTo>
                  <a:lnTo>
                    <a:pt x="509" y="605"/>
                  </a:lnTo>
                  <a:lnTo>
                    <a:pt x="516" y="604"/>
                  </a:lnTo>
                  <a:lnTo>
                    <a:pt x="517" y="603"/>
                  </a:lnTo>
                  <a:lnTo>
                    <a:pt x="518" y="602"/>
                  </a:lnTo>
                  <a:lnTo>
                    <a:pt x="519" y="600"/>
                  </a:lnTo>
                  <a:lnTo>
                    <a:pt x="519" y="599"/>
                  </a:lnTo>
                  <a:lnTo>
                    <a:pt x="519" y="598"/>
                  </a:lnTo>
                  <a:lnTo>
                    <a:pt x="518" y="597"/>
                  </a:lnTo>
                  <a:lnTo>
                    <a:pt x="517" y="596"/>
                  </a:lnTo>
                  <a:lnTo>
                    <a:pt x="516" y="596"/>
                  </a:lnTo>
                  <a:lnTo>
                    <a:pt x="506" y="592"/>
                  </a:lnTo>
                  <a:lnTo>
                    <a:pt x="496" y="590"/>
                  </a:lnTo>
                  <a:lnTo>
                    <a:pt x="486" y="588"/>
                  </a:lnTo>
                  <a:lnTo>
                    <a:pt x="476" y="587"/>
                  </a:lnTo>
                  <a:lnTo>
                    <a:pt x="465" y="587"/>
                  </a:lnTo>
                  <a:lnTo>
                    <a:pt x="455" y="588"/>
                  </a:lnTo>
                  <a:lnTo>
                    <a:pt x="444" y="588"/>
                  </a:lnTo>
                  <a:lnTo>
                    <a:pt x="434" y="589"/>
                  </a:lnTo>
                  <a:lnTo>
                    <a:pt x="427" y="584"/>
                  </a:lnTo>
                  <a:lnTo>
                    <a:pt x="421" y="580"/>
                  </a:lnTo>
                  <a:lnTo>
                    <a:pt x="415" y="575"/>
                  </a:lnTo>
                  <a:lnTo>
                    <a:pt x="408" y="570"/>
                  </a:lnTo>
                  <a:lnTo>
                    <a:pt x="402" y="566"/>
                  </a:lnTo>
                  <a:lnTo>
                    <a:pt x="395" y="561"/>
                  </a:lnTo>
                  <a:lnTo>
                    <a:pt x="388" y="557"/>
                  </a:lnTo>
                  <a:lnTo>
                    <a:pt x="381" y="553"/>
                  </a:lnTo>
                  <a:lnTo>
                    <a:pt x="374" y="548"/>
                  </a:lnTo>
                  <a:lnTo>
                    <a:pt x="367" y="545"/>
                  </a:lnTo>
                  <a:lnTo>
                    <a:pt x="360" y="542"/>
                  </a:lnTo>
                  <a:lnTo>
                    <a:pt x="354" y="539"/>
                  </a:lnTo>
                  <a:lnTo>
                    <a:pt x="347" y="537"/>
                  </a:lnTo>
                  <a:lnTo>
                    <a:pt x="339" y="535"/>
                  </a:lnTo>
                  <a:lnTo>
                    <a:pt x="332" y="532"/>
                  </a:lnTo>
                  <a:lnTo>
                    <a:pt x="324" y="531"/>
                  </a:lnTo>
                  <a:lnTo>
                    <a:pt x="341" y="521"/>
                  </a:lnTo>
                  <a:lnTo>
                    <a:pt x="358" y="510"/>
                  </a:lnTo>
                  <a:lnTo>
                    <a:pt x="375" y="500"/>
                  </a:lnTo>
                  <a:lnTo>
                    <a:pt x="393" y="489"/>
                  </a:lnTo>
                  <a:lnTo>
                    <a:pt x="409" y="477"/>
                  </a:lnTo>
                  <a:lnTo>
                    <a:pt x="425" y="466"/>
                  </a:lnTo>
                  <a:lnTo>
                    <a:pt x="441" y="453"/>
                  </a:lnTo>
                  <a:lnTo>
                    <a:pt x="456" y="440"/>
                  </a:lnTo>
                  <a:lnTo>
                    <a:pt x="471" y="428"/>
                  </a:lnTo>
                  <a:lnTo>
                    <a:pt x="486" y="414"/>
                  </a:lnTo>
                  <a:lnTo>
                    <a:pt x="500" y="400"/>
                  </a:lnTo>
                  <a:lnTo>
                    <a:pt x="515" y="386"/>
                  </a:lnTo>
                  <a:lnTo>
                    <a:pt x="527" y="371"/>
                  </a:lnTo>
                  <a:lnTo>
                    <a:pt x="541" y="356"/>
                  </a:lnTo>
                  <a:lnTo>
                    <a:pt x="553" y="341"/>
                  </a:lnTo>
                  <a:lnTo>
                    <a:pt x="565" y="325"/>
                  </a:lnTo>
                  <a:lnTo>
                    <a:pt x="559" y="354"/>
                  </a:lnTo>
                  <a:lnTo>
                    <a:pt x="555" y="383"/>
                  </a:lnTo>
                  <a:lnTo>
                    <a:pt x="555" y="413"/>
                  </a:lnTo>
                  <a:lnTo>
                    <a:pt x="561" y="441"/>
                  </a:lnTo>
                  <a:lnTo>
                    <a:pt x="564" y="449"/>
                  </a:lnTo>
                  <a:lnTo>
                    <a:pt x="568" y="459"/>
                  </a:lnTo>
                  <a:lnTo>
                    <a:pt x="570" y="467"/>
                  </a:lnTo>
                  <a:lnTo>
                    <a:pt x="573" y="476"/>
                  </a:lnTo>
                  <a:lnTo>
                    <a:pt x="565" y="498"/>
                  </a:lnTo>
                  <a:lnTo>
                    <a:pt x="560" y="521"/>
                  </a:lnTo>
                  <a:lnTo>
                    <a:pt x="556" y="543"/>
                  </a:lnTo>
                  <a:lnTo>
                    <a:pt x="557" y="567"/>
                  </a:lnTo>
                  <a:lnTo>
                    <a:pt x="557" y="568"/>
                  </a:lnTo>
                  <a:lnTo>
                    <a:pt x="557" y="570"/>
                  </a:lnTo>
                  <a:lnTo>
                    <a:pt x="559" y="572"/>
                  </a:lnTo>
                  <a:lnTo>
                    <a:pt x="560" y="572"/>
                  </a:lnTo>
                  <a:lnTo>
                    <a:pt x="561" y="572"/>
                  </a:lnTo>
                  <a:lnTo>
                    <a:pt x="562" y="572"/>
                  </a:lnTo>
                  <a:lnTo>
                    <a:pt x="563" y="570"/>
                  </a:lnTo>
                  <a:lnTo>
                    <a:pt x="564" y="569"/>
                  </a:lnTo>
                  <a:lnTo>
                    <a:pt x="571" y="557"/>
                  </a:lnTo>
                  <a:lnTo>
                    <a:pt x="578" y="543"/>
                  </a:lnTo>
                  <a:lnTo>
                    <a:pt x="584" y="529"/>
                  </a:lnTo>
                  <a:lnTo>
                    <a:pt x="590" y="515"/>
                  </a:lnTo>
                  <a:lnTo>
                    <a:pt x="595" y="527"/>
                  </a:lnTo>
                  <a:lnTo>
                    <a:pt x="602" y="539"/>
                  </a:lnTo>
                  <a:lnTo>
                    <a:pt x="608" y="551"/>
                  </a:lnTo>
                  <a:lnTo>
                    <a:pt x="615" y="563"/>
                  </a:lnTo>
                  <a:lnTo>
                    <a:pt x="609" y="583"/>
                  </a:lnTo>
                  <a:lnTo>
                    <a:pt x="605" y="602"/>
                  </a:lnTo>
                  <a:lnTo>
                    <a:pt x="602" y="621"/>
                  </a:lnTo>
                  <a:lnTo>
                    <a:pt x="603" y="641"/>
                  </a:lnTo>
                  <a:lnTo>
                    <a:pt x="603" y="642"/>
                  </a:lnTo>
                  <a:lnTo>
                    <a:pt x="605" y="644"/>
                  </a:lnTo>
                  <a:lnTo>
                    <a:pt x="605" y="645"/>
                  </a:lnTo>
                  <a:lnTo>
                    <a:pt x="606" y="645"/>
                  </a:lnTo>
                  <a:lnTo>
                    <a:pt x="607" y="645"/>
                  </a:lnTo>
                  <a:lnTo>
                    <a:pt x="609" y="645"/>
                  </a:lnTo>
                  <a:lnTo>
                    <a:pt x="610" y="644"/>
                  </a:lnTo>
                  <a:lnTo>
                    <a:pt x="610" y="643"/>
                  </a:lnTo>
                  <a:lnTo>
                    <a:pt x="617" y="631"/>
                  </a:lnTo>
                  <a:lnTo>
                    <a:pt x="623" y="620"/>
                  </a:lnTo>
                  <a:lnTo>
                    <a:pt x="629" y="607"/>
                  </a:lnTo>
                  <a:lnTo>
                    <a:pt x="633" y="596"/>
                  </a:lnTo>
                  <a:lnTo>
                    <a:pt x="641" y="607"/>
                  </a:lnTo>
                  <a:lnTo>
                    <a:pt x="650" y="619"/>
                  </a:lnTo>
                  <a:lnTo>
                    <a:pt x="656" y="630"/>
                  </a:lnTo>
                  <a:lnTo>
                    <a:pt x="664" y="642"/>
                  </a:lnTo>
                  <a:lnTo>
                    <a:pt x="659" y="659"/>
                  </a:lnTo>
                  <a:lnTo>
                    <a:pt x="655" y="676"/>
                  </a:lnTo>
                  <a:lnTo>
                    <a:pt x="654" y="694"/>
                  </a:lnTo>
                  <a:lnTo>
                    <a:pt x="655" y="712"/>
                  </a:lnTo>
                  <a:lnTo>
                    <a:pt x="655" y="713"/>
                  </a:lnTo>
                  <a:lnTo>
                    <a:pt x="655" y="716"/>
                  </a:lnTo>
                  <a:lnTo>
                    <a:pt x="656" y="717"/>
                  </a:lnTo>
                  <a:lnTo>
                    <a:pt x="658" y="717"/>
                  </a:lnTo>
                  <a:lnTo>
                    <a:pt x="659" y="717"/>
                  </a:lnTo>
                  <a:lnTo>
                    <a:pt x="660" y="717"/>
                  </a:lnTo>
                  <a:lnTo>
                    <a:pt x="661" y="716"/>
                  </a:lnTo>
                  <a:lnTo>
                    <a:pt x="662" y="714"/>
                  </a:lnTo>
                  <a:lnTo>
                    <a:pt x="668" y="704"/>
                  </a:lnTo>
                  <a:lnTo>
                    <a:pt x="674" y="693"/>
                  </a:lnTo>
                  <a:lnTo>
                    <a:pt x="679" y="681"/>
                  </a:lnTo>
                  <a:lnTo>
                    <a:pt x="684" y="669"/>
                  </a:lnTo>
                  <a:lnTo>
                    <a:pt x="697" y="686"/>
                  </a:lnTo>
                  <a:lnTo>
                    <a:pt x="709" y="703"/>
                  </a:lnTo>
                  <a:lnTo>
                    <a:pt x="722" y="719"/>
                  </a:lnTo>
                  <a:lnTo>
                    <a:pt x="736" y="735"/>
                  </a:lnTo>
                  <a:lnTo>
                    <a:pt x="750" y="751"/>
                  </a:lnTo>
                  <a:lnTo>
                    <a:pt x="762" y="767"/>
                  </a:lnTo>
                  <a:lnTo>
                    <a:pt x="776" y="784"/>
                  </a:lnTo>
                  <a:lnTo>
                    <a:pt x="790" y="800"/>
                  </a:lnTo>
                  <a:lnTo>
                    <a:pt x="804" y="815"/>
                  </a:lnTo>
                  <a:lnTo>
                    <a:pt x="817" y="831"/>
                  </a:lnTo>
                  <a:lnTo>
                    <a:pt x="830" y="847"/>
                  </a:lnTo>
                  <a:lnTo>
                    <a:pt x="844" y="863"/>
                  </a:lnTo>
                  <a:lnTo>
                    <a:pt x="858" y="879"/>
                  </a:lnTo>
                  <a:lnTo>
                    <a:pt x="871" y="894"/>
                  </a:lnTo>
                  <a:lnTo>
                    <a:pt x="884" y="910"/>
                  </a:lnTo>
                  <a:lnTo>
                    <a:pt x="897" y="926"/>
                  </a:lnTo>
                  <a:lnTo>
                    <a:pt x="922" y="959"/>
                  </a:lnTo>
                  <a:lnTo>
                    <a:pt x="948" y="991"/>
                  </a:lnTo>
                  <a:lnTo>
                    <a:pt x="974" y="1022"/>
                  </a:lnTo>
                  <a:lnTo>
                    <a:pt x="1000" y="1054"/>
                  </a:lnTo>
                  <a:lnTo>
                    <a:pt x="1025" y="1087"/>
                  </a:lnTo>
                  <a:lnTo>
                    <a:pt x="1050" y="1119"/>
                  </a:lnTo>
                  <a:lnTo>
                    <a:pt x="1077" y="1151"/>
                  </a:lnTo>
                  <a:lnTo>
                    <a:pt x="1102" y="1182"/>
                  </a:lnTo>
                  <a:lnTo>
                    <a:pt x="1127" y="1215"/>
                  </a:lnTo>
                  <a:lnTo>
                    <a:pt x="1153" y="1247"/>
                  </a:lnTo>
                  <a:lnTo>
                    <a:pt x="1178" y="1279"/>
                  </a:lnTo>
                  <a:lnTo>
                    <a:pt x="1204" y="1311"/>
                  </a:lnTo>
                  <a:lnTo>
                    <a:pt x="1229" y="1344"/>
                  </a:lnTo>
                  <a:lnTo>
                    <a:pt x="1254" y="1376"/>
                  </a:lnTo>
                  <a:lnTo>
                    <a:pt x="1280" y="1408"/>
                  </a:lnTo>
                  <a:lnTo>
                    <a:pt x="1305" y="1439"/>
                  </a:lnTo>
                  <a:lnTo>
                    <a:pt x="1330" y="1473"/>
                  </a:lnTo>
                  <a:lnTo>
                    <a:pt x="1356" y="1505"/>
                  </a:lnTo>
                  <a:lnTo>
                    <a:pt x="1381" y="1537"/>
                  </a:lnTo>
                  <a:lnTo>
                    <a:pt x="1406" y="1569"/>
                  </a:lnTo>
                  <a:lnTo>
                    <a:pt x="1430" y="1602"/>
                  </a:lnTo>
                  <a:lnTo>
                    <a:pt x="1456" y="1634"/>
                  </a:lnTo>
                  <a:lnTo>
                    <a:pt x="1481" y="1666"/>
                  </a:lnTo>
                  <a:lnTo>
                    <a:pt x="1505" y="1700"/>
                  </a:lnTo>
                  <a:lnTo>
                    <a:pt x="1531" y="1732"/>
                  </a:lnTo>
                  <a:lnTo>
                    <a:pt x="1555" y="1765"/>
                  </a:lnTo>
                  <a:lnTo>
                    <a:pt x="1579" y="1798"/>
                  </a:lnTo>
                  <a:lnTo>
                    <a:pt x="1604" y="1831"/>
                  </a:lnTo>
                  <a:lnTo>
                    <a:pt x="1629" y="1863"/>
                  </a:lnTo>
                  <a:lnTo>
                    <a:pt x="1653" y="1897"/>
                  </a:lnTo>
                  <a:lnTo>
                    <a:pt x="1677" y="1930"/>
                  </a:lnTo>
                  <a:lnTo>
                    <a:pt x="1701" y="1964"/>
                  </a:lnTo>
                  <a:lnTo>
                    <a:pt x="1680" y="1967"/>
                  </a:lnTo>
                  <a:lnTo>
                    <a:pt x="1663" y="1972"/>
                  </a:lnTo>
                  <a:lnTo>
                    <a:pt x="1649" y="1979"/>
                  </a:lnTo>
                  <a:lnTo>
                    <a:pt x="1639" y="1985"/>
                  </a:lnTo>
                  <a:lnTo>
                    <a:pt x="1629" y="1995"/>
                  </a:lnTo>
                  <a:lnTo>
                    <a:pt x="1618" y="2007"/>
                  </a:lnTo>
                  <a:lnTo>
                    <a:pt x="1608" y="2022"/>
                  </a:lnTo>
                  <a:lnTo>
                    <a:pt x="1594" y="2040"/>
                  </a:lnTo>
                  <a:lnTo>
                    <a:pt x="1567" y="2008"/>
                  </a:lnTo>
                  <a:lnTo>
                    <a:pt x="1541" y="1976"/>
                  </a:lnTo>
                  <a:lnTo>
                    <a:pt x="1514" y="1945"/>
                  </a:lnTo>
                  <a:lnTo>
                    <a:pt x="1488" y="1913"/>
                  </a:lnTo>
                  <a:lnTo>
                    <a:pt x="1463" y="1881"/>
                  </a:lnTo>
                  <a:lnTo>
                    <a:pt x="1436" y="1848"/>
                  </a:lnTo>
                  <a:lnTo>
                    <a:pt x="1410" y="1816"/>
                  </a:lnTo>
                  <a:lnTo>
                    <a:pt x="1384" y="1784"/>
                  </a:lnTo>
                  <a:lnTo>
                    <a:pt x="1358" y="1752"/>
                  </a:lnTo>
                  <a:lnTo>
                    <a:pt x="1331" y="1719"/>
                  </a:lnTo>
                  <a:lnTo>
                    <a:pt x="1306" y="1686"/>
                  </a:lnTo>
                  <a:lnTo>
                    <a:pt x="1280" y="1654"/>
                  </a:lnTo>
                  <a:lnTo>
                    <a:pt x="1254" y="1620"/>
                  </a:lnTo>
                  <a:lnTo>
                    <a:pt x="1228" y="1588"/>
                  </a:lnTo>
                  <a:lnTo>
                    <a:pt x="1202" y="1554"/>
                  </a:lnTo>
                  <a:lnTo>
                    <a:pt x="1177" y="1522"/>
                  </a:lnTo>
                  <a:lnTo>
                    <a:pt x="1151" y="1489"/>
                  </a:lnTo>
                  <a:lnTo>
                    <a:pt x="1125" y="1455"/>
                  </a:lnTo>
                  <a:lnTo>
                    <a:pt x="1100" y="1423"/>
                  </a:lnTo>
                  <a:lnTo>
                    <a:pt x="1075" y="1390"/>
                  </a:lnTo>
                  <a:lnTo>
                    <a:pt x="1049" y="1356"/>
                  </a:lnTo>
                  <a:lnTo>
                    <a:pt x="1024" y="1323"/>
                  </a:lnTo>
                  <a:lnTo>
                    <a:pt x="998" y="1291"/>
                  </a:lnTo>
                  <a:lnTo>
                    <a:pt x="973" y="1257"/>
                  </a:lnTo>
                  <a:lnTo>
                    <a:pt x="948" y="1224"/>
                  </a:lnTo>
                  <a:lnTo>
                    <a:pt x="922" y="1191"/>
                  </a:lnTo>
                  <a:lnTo>
                    <a:pt x="897" y="1158"/>
                  </a:lnTo>
                  <a:lnTo>
                    <a:pt x="872" y="1125"/>
                  </a:lnTo>
                  <a:lnTo>
                    <a:pt x="846" y="1092"/>
                  </a:lnTo>
                  <a:lnTo>
                    <a:pt x="821" y="1060"/>
                  </a:lnTo>
                  <a:lnTo>
                    <a:pt x="797" y="1027"/>
                  </a:lnTo>
                  <a:lnTo>
                    <a:pt x="772" y="994"/>
                  </a:lnTo>
                  <a:lnTo>
                    <a:pt x="758" y="976"/>
                  </a:lnTo>
                  <a:lnTo>
                    <a:pt x="744" y="958"/>
                  </a:lnTo>
                  <a:lnTo>
                    <a:pt x="730" y="939"/>
                  </a:lnTo>
                  <a:lnTo>
                    <a:pt x="716" y="920"/>
                  </a:lnTo>
                  <a:lnTo>
                    <a:pt x="702" y="901"/>
                  </a:lnTo>
                  <a:lnTo>
                    <a:pt x="689" y="882"/>
                  </a:lnTo>
                  <a:lnTo>
                    <a:pt x="676" y="863"/>
                  </a:lnTo>
                  <a:lnTo>
                    <a:pt x="662" y="843"/>
                  </a:lnTo>
                  <a:lnTo>
                    <a:pt x="655" y="834"/>
                  </a:lnTo>
                  <a:lnTo>
                    <a:pt x="648" y="825"/>
                  </a:lnTo>
                  <a:lnTo>
                    <a:pt x="641" y="816"/>
                  </a:lnTo>
                  <a:lnTo>
                    <a:pt x="635" y="805"/>
                  </a:lnTo>
                  <a:lnTo>
                    <a:pt x="547" y="805"/>
                  </a:lnTo>
                  <a:lnTo>
                    <a:pt x="554" y="815"/>
                  </a:lnTo>
                  <a:lnTo>
                    <a:pt x="561" y="824"/>
                  </a:lnTo>
                  <a:lnTo>
                    <a:pt x="568" y="833"/>
                  </a:lnTo>
                  <a:lnTo>
                    <a:pt x="576" y="843"/>
                  </a:lnTo>
                  <a:lnTo>
                    <a:pt x="600" y="876"/>
                  </a:lnTo>
                  <a:lnTo>
                    <a:pt x="625" y="910"/>
                  </a:lnTo>
                  <a:lnTo>
                    <a:pt x="654" y="948"/>
                  </a:lnTo>
                  <a:lnTo>
                    <a:pt x="683" y="988"/>
                  </a:lnTo>
                  <a:lnTo>
                    <a:pt x="715" y="1030"/>
                  </a:lnTo>
                  <a:lnTo>
                    <a:pt x="747" y="1074"/>
                  </a:lnTo>
                  <a:lnTo>
                    <a:pt x="782" y="1120"/>
                  </a:lnTo>
                  <a:lnTo>
                    <a:pt x="818" y="1167"/>
                  </a:lnTo>
                  <a:lnTo>
                    <a:pt x="853" y="1215"/>
                  </a:lnTo>
                  <a:lnTo>
                    <a:pt x="890" y="1264"/>
                  </a:lnTo>
                  <a:lnTo>
                    <a:pt x="928" y="1315"/>
                  </a:lnTo>
                  <a:lnTo>
                    <a:pt x="966" y="1365"/>
                  </a:lnTo>
                  <a:lnTo>
                    <a:pt x="1005" y="1416"/>
                  </a:lnTo>
                  <a:lnTo>
                    <a:pt x="1045" y="1467"/>
                  </a:lnTo>
                  <a:lnTo>
                    <a:pt x="1083" y="1519"/>
                  </a:lnTo>
                  <a:lnTo>
                    <a:pt x="1122" y="1569"/>
                  </a:lnTo>
                  <a:lnTo>
                    <a:pt x="1161" y="1619"/>
                  </a:lnTo>
                  <a:lnTo>
                    <a:pt x="1199" y="1669"/>
                  </a:lnTo>
                  <a:lnTo>
                    <a:pt x="1236" y="1717"/>
                  </a:lnTo>
                  <a:lnTo>
                    <a:pt x="1273" y="1764"/>
                  </a:lnTo>
                  <a:lnTo>
                    <a:pt x="1308" y="1809"/>
                  </a:lnTo>
                  <a:lnTo>
                    <a:pt x="1343" y="1853"/>
                  </a:lnTo>
                  <a:lnTo>
                    <a:pt x="1376" y="1896"/>
                  </a:lnTo>
                  <a:lnTo>
                    <a:pt x="1407" y="1935"/>
                  </a:lnTo>
                  <a:lnTo>
                    <a:pt x="1438" y="1973"/>
                  </a:lnTo>
                  <a:lnTo>
                    <a:pt x="1467" y="2007"/>
                  </a:lnTo>
                  <a:lnTo>
                    <a:pt x="1494" y="2040"/>
                  </a:lnTo>
                  <a:lnTo>
                    <a:pt x="1518" y="2068"/>
                  </a:lnTo>
                  <a:lnTo>
                    <a:pt x="1541" y="2095"/>
                  </a:lnTo>
                  <a:lnTo>
                    <a:pt x="1561" y="2117"/>
                  </a:lnTo>
                  <a:lnTo>
                    <a:pt x="1578" y="2135"/>
                  </a:lnTo>
                  <a:lnTo>
                    <a:pt x="1593" y="2150"/>
                  </a:lnTo>
                  <a:lnTo>
                    <a:pt x="1595" y="2151"/>
                  </a:lnTo>
                  <a:lnTo>
                    <a:pt x="1602" y="2155"/>
                  </a:lnTo>
                  <a:lnTo>
                    <a:pt x="1610" y="2159"/>
                  </a:lnTo>
                  <a:lnTo>
                    <a:pt x="1618" y="2163"/>
                  </a:lnTo>
                  <a:lnTo>
                    <a:pt x="1680" y="2114"/>
                  </a:lnTo>
                  <a:lnTo>
                    <a:pt x="1675" y="2110"/>
                  </a:lnTo>
                  <a:lnTo>
                    <a:pt x="1668" y="2105"/>
                  </a:lnTo>
                  <a:lnTo>
                    <a:pt x="1662" y="2101"/>
                  </a:lnTo>
                  <a:lnTo>
                    <a:pt x="1655" y="2095"/>
                  </a:lnTo>
                  <a:lnTo>
                    <a:pt x="1649" y="2090"/>
                  </a:lnTo>
                  <a:lnTo>
                    <a:pt x="1642" y="2086"/>
                  </a:lnTo>
                  <a:lnTo>
                    <a:pt x="1638" y="2082"/>
                  </a:lnTo>
                  <a:lnTo>
                    <a:pt x="1633" y="2079"/>
                  </a:lnTo>
                  <a:lnTo>
                    <a:pt x="1645" y="2061"/>
                  </a:lnTo>
                  <a:lnTo>
                    <a:pt x="1654" y="2049"/>
                  </a:lnTo>
                  <a:lnTo>
                    <a:pt x="1663" y="2038"/>
                  </a:lnTo>
                  <a:lnTo>
                    <a:pt x="1673" y="2030"/>
                  </a:lnTo>
                  <a:lnTo>
                    <a:pt x="1684" y="2025"/>
                  </a:lnTo>
                  <a:lnTo>
                    <a:pt x="1696" y="2019"/>
                  </a:lnTo>
                  <a:lnTo>
                    <a:pt x="1711" y="2012"/>
                  </a:lnTo>
                  <a:lnTo>
                    <a:pt x="1730" y="2004"/>
                  </a:lnTo>
                  <a:lnTo>
                    <a:pt x="1743" y="2028"/>
                  </a:lnTo>
                  <a:lnTo>
                    <a:pt x="1756" y="2059"/>
                  </a:lnTo>
                  <a:lnTo>
                    <a:pt x="1770" y="2094"/>
                  </a:lnTo>
                  <a:lnTo>
                    <a:pt x="1784" y="2128"/>
                  </a:lnTo>
                  <a:lnTo>
                    <a:pt x="1797" y="2162"/>
                  </a:lnTo>
                  <a:lnTo>
                    <a:pt x="1806" y="2188"/>
                  </a:lnTo>
                  <a:lnTo>
                    <a:pt x="1813" y="2207"/>
                  </a:lnTo>
                  <a:lnTo>
                    <a:pt x="1815" y="2214"/>
                  </a:lnTo>
                  <a:lnTo>
                    <a:pt x="1812" y="2211"/>
                  </a:lnTo>
                  <a:lnTo>
                    <a:pt x="1802" y="2204"/>
                  </a:lnTo>
                  <a:lnTo>
                    <a:pt x="1787" y="2194"/>
                  </a:lnTo>
                  <a:lnTo>
                    <a:pt x="1770" y="2180"/>
                  </a:lnTo>
                  <a:lnTo>
                    <a:pt x="1748" y="2165"/>
                  </a:lnTo>
                  <a:lnTo>
                    <a:pt x="1726" y="2148"/>
                  </a:lnTo>
                  <a:lnTo>
                    <a:pt x="1703" y="2132"/>
                  </a:lnTo>
                  <a:lnTo>
                    <a:pt x="1680" y="2114"/>
                  </a:lnTo>
                  <a:lnTo>
                    <a:pt x="1618" y="2163"/>
                  </a:lnTo>
                  <a:lnTo>
                    <a:pt x="1633" y="2171"/>
                  </a:lnTo>
                  <a:lnTo>
                    <a:pt x="1650" y="2179"/>
                  </a:lnTo>
                  <a:lnTo>
                    <a:pt x="1670" y="2189"/>
                  </a:lnTo>
                  <a:lnTo>
                    <a:pt x="1691" y="2200"/>
                  </a:lnTo>
                  <a:lnTo>
                    <a:pt x="1713" y="2211"/>
                  </a:lnTo>
                  <a:lnTo>
                    <a:pt x="1734" y="2222"/>
                  </a:lnTo>
                  <a:lnTo>
                    <a:pt x="1758" y="2233"/>
                  </a:lnTo>
                  <a:lnTo>
                    <a:pt x="1779" y="2244"/>
                  </a:lnTo>
                  <a:lnTo>
                    <a:pt x="1800" y="2254"/>
                  </a:lnTo>
                  <a:lnTo>
                    <a:pt x="1821" y="2264"/>
                  </a:lnTo>
                  <a:lnTo>
                    <a:pt x="1839" y="2272"/>
                  </a:lnTo>
                  <a:lnTo>
                    <a:pt x="1855" y="2279"/>
                  </a:lnTo>
                  <a:lnTo>
                    <a:pt x="1868" y="2285"/>
                  </a:lnTo>
                  <a:lnTo>
                    <a:pt x="1878" y="2288"/>
                  </a:lnTo>
                  <a:lnTo>
                    <a:pt x="1885" y="2291"/>
                  </a:lnTo>
                  <a:lnTo>
                    <a:pt x="1888" y="2290"/>
                  </a:lnTo>
                  <a:lnTo>
                    <a:pt x="1885" y="2277"/>
                  </a:lnTo>
                  <a:lnTo>
                    <a:pt x="1877" y="2244"/>
                  </a:lnTo>
                  <a:lnTo>
                    <a:pt x="1866" y="2195"/>
                  </a:lnTo>
                  <a:lnTo>
                    <a:pt x="1852" y="2140"/>
                  </a:lnTo>
                  <a:lnTo>
                    <a:pt x="1838" y="2086"/>
                  </a:lnTo>
                  <a:lnTo>
                    <a:pt x="1825" y="2037"/>
                  </a:lnTo>
                  <a:lnTo>
                    <a:pt x="1817" y="2004"/>
                  </a:lnTo>
                  <a:lnTo>
                    <a:pt x="1814" y="19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4433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Garamond"/>
                <a:ea typeface="Corbel Bold" charset="0"/>
                <a:cs typeface="Garamond"/>
              </a:rPr>
              <a:t>Inference</a:t>
            </a:r>
            <a:r>
              <a:rPr lang="en-US" sz="4000" dirty="0" smtClean="0">
                <a:latin typeface="Corbel"/>
                <a:cs typeface="Corbel"/>
              </a:rPr>
              <a:t> </a:t>
            </a:r>
            <a:r>
              <a:rPr lang="en-US" sz="4000" dirty="0" smtClean="0">
                <a:latin typeface="+mj-lt"/>
                <a:cs typeface="Corbel"/>
              </a:rPr>
              <a:t>by Spring Networks</a:t>
            </a:r>
            <a:endParaRPr lang="en-US" sz="4000" dirty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2734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er3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8992"/>
            <a:ext cx="6644640" cy="524256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4433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Garamond"/>
                <a:ea typeface="Corbel Bold" charset="0"/>
                <a:cs typeface="Garamond"/>
              </a:rPr>
              <a:t>Inference</a:t>
            </a:r>
            <a:r>
              <a:rPr lang="en-US" sz="4000" dirty="0" smtClean="0">
                <a:latin typeface="Corbel"/>
                <a:cs typeface="Corbel"/>
              </a:rPr>
              <a:t> </a:t>
            </a:r>
            <a:r>
              <a:rPr lang="en-US" sz="4000" dirty="0" smtClean="0">
                <a:latin typeface="+mj-lt"/>
                <a:cs typeface="Corbel"/>
              </a:rPr>
              <a:t>by Spring Networks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371600" y="6248400"/>
            <a:ext cx="6324600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67000" y="6400800"/>
            <a:ext cx="409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Estimate of Probability of “yes”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11942" y="64725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162800" y="64725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600200" y="6019800"/>
            <a:ext cx="0" cy="45720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315200" y="6019800"/>
            <a:ext cx="0" cy="45720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39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er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86" y="1062922"/>
            <a:ext cx="6670391" cy="5262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924580"/>
            <a:ext cx="331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you donate to X? 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6248400"/>
            <a:ext cx="6324600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7000" y="6400800"/>
            <a:ext cx="409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Estimate of Probability of “yes”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11942" y="64725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62800" y="64725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00200" y="6019800"/>
            <a:ext cx="0" cy="45720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315200" y="6019800"/>
            <a:ext cx="0" cy="45720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14433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Garamond"/>
                <a:ea typeface="Corbel Bold" charset="0"/>
                <a:cs typeface="Garamond"/>
              </a:rPr>
              <a:t>Inference</a:t>
            </a:r>
            <a:r>
              <a:rPr lang="en-US" sz="4000" dirty="0" smtClean="0">
                <a:latin typeface="Corbel"/>
                <a:cs typeface="Corbel"/>
              </a:rPr>
              <a:t> </a:t>
            </a:r>
            <a:r>
              <a:rPr lang="en-US" sz="4000" dirty="0" smtClean="0">
                <a:latin typeface="+mj-lt"/>
                <a:cs typeface="Corbel"/>
              </a:rPr>
              <a:t>by Spring Networks</a:t>
            </a:r>
            <a:endParaRPr lang="en-US" sz="4000" dirty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2329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92363" y="1049867"/>
            <a:ext cx="3412012" cy="1938992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>
            <a:defPPr>
              <a:defRPr lang="en-US"/>
            </a:defPPr>
            <a:lvl1pPr defTabSz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aramond"/>
                <a:ea typeface="Corbel Bold" charset="0"/>
                <a:cs typeface="Garamond"/>
              </a:defRPr>
            </a:lvl1pPr>
          </a:lstStyle>
          <a:p>
            <a:r>
              <a:rPr lang="en-US" dirty="0"/>
              <a:t>Some Networks</a:t>
            </a:r>
          </a:p>
          <a:p>
            <a:pPr algn="ctr"/>
            <a:r>
              <a:rPr lang="en-US" b="1" dirty="0"/>
              <a:t>can not</a:t>
            </a:r>
          </a:p>
          <a:p>
            <a:r>
              <a:rPr lang="en-US" dirty="0"/>
              <a:t>be nicely drawn.</a:t>
            </a:r>
          </a:p>
        </p:txBody>
      </p:sp>
    </p:spTree>
    <p:extLst>
      <p:ext uri="{BB962C8B-B14F-4D97-AF65-F5344CB8AC3E}">
        <p14:creationId xmlns:p14="http://schemas.microsoft.com/office/powerpoint/2010/main" val="2375332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dDraw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13" y="447176"/>
            <a:ext cx="7326515" cy="7234933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4097" y="44450"/>
            <a:ext cx="8698415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A “bad” drawing: mostly edges, 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</a:t>
            </a:r>
            <a:r>
              <a:rPr lang="en-US" sz="3600" dirty="0">
                <a:latin typeface="Garamond"/>
                <a:cs typeface="Garamond"/>
              </a:rPr>
              <a:t>many edge </a:t>
            </a:r>
            <a:r>
              <a:rPr lang="en-US" sz="3600" dirty="0" smtClean="0">
                <a:latin typeface="Garamond"/>
                <a:cs typeface="Garamond"/>
              </a:rPr>
              <a:t>crossings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      edges are long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        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        </a:t>
            </a:r>
            <a:endParaRPr lang="en-US" sz="36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2047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bl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3" y="1132664"/>
            <a:ext cx="7112000" cy="53213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4097" y="44450"/>
            <a:ext cx="8698415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Garamond"/>
                <a:cs typeface="Garamond"/>
              </a:rPr>
              <a:t>A “bad” drawing: mostly edges, 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</a:t>
            </a:r>
            <a:r>
              <a:rPr lang="en-US" sz="3600" dirty="0">
                <a:latin typeface="Garamond"/>
                <a:cs typeface="Garamond"/>
              </a:rPr>
              <a:t>many edge </a:t>
            </a:r>
            <a:r>
              <a:rPr lang="en-US" sz="3600" dirty="0" smtClean="0">
                <a:latin typeface="Garamond"/>
                <a:cs typeface="Garamond"/>
              </a:rPr>
              <a:t>crossings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      edges are long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        </a:t>
            </a:r>
          </a:p>
          <a:p>
            <a:r>
              <a:rPr lang="en-US" sz="3600" dirty="0">
                <a:latin typeface="Garamond"/>
                <a:cs typeface="Garamond"/>
              </a:rPr>
              <a:t> </a:t>
            </a:r>
            <a:r>
              <a:rPr lang="en-US" sz="3600" dirty="0" smtClean="0">
                <a:latin typeface="Garamond"/>
                <a:cs typeface="Garamond"/>
              </a:rPr>
              <a:t>                                                 </a:t>
            </a:r>
            <a:endParaRPr lang="en-US" sz="36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5309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06265" y="1049867"/>
            <a:ext cx="3995805" cy="56323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cs typeface="Corbel"/>
              </a:rPr>
              <a:t>Some Networks</a:t>
            </a:r>
          </a:p>
          <a:p>
            <a:pPr algn="ctr"/>
            <a:r>
              <a:rPr lang="en-US" sz="4000" b="1" dirty="0" smtClean="0">
                <a:cs typeface="Corbel"/>
              </a:rPr>
              <a:t>can not</a:t>
            </a:r>
          </a:p>
          <a:p>
            <a:pPr algn="ctr"/>
            <a:r>
              <a:rPr lang="en-US" sz="4000" dirty="0" smtClean="0">
                <a:cs typeface="Corbel"/>
              </a:rPr>
              <a:t>be nicely drawn.</a:t>
            </a:r>
          </a:p>
          <a:p>
            <a:pPr algn="ctr"/>
            <a:endParaRPr lang="en-US" sz="4000" dirty="0" smtClean="0">
              <a:cs typeface="Corbel"/>
            </a:endParaRPr>
          </a:p>
          <a:p>
            <a:pPr algn="ctr"/>
            <a:r>
              <a:rPr lang="en-US" sz="4000" dirty="0" smtClean="0">
                <a:cs typeface="Corbel"/>
              </a:rPr>
              <a:t>So,</a:t>
            </a:r>
          </a:p>
          <a:p>
            <a:pPr algn="ctr"/>
            <a:r>
              <a:rPr lang="en-US" sz="4000" dirty="0" smtClean="0">
                <a:cs typeface="Corbel"/>
              </a:rPr>
              <a:t>we group their</a:t>
            </a:r>
          </a:p>
          <a:p>
            <a:pPr algn="ctr"/>
            <a:r>
              <a:rPr lang="en-US" sz="4000" dirty="0" smtClean="0">
                <a:cs typeface="Corbel"/>
              </a:rPr>
              <a:t>nodes into clusters.</a:t>
            </a:r>
            <a:endParaRPr lang="en-US" sz="4000" dirty="0">
              <a:cs typeface="Corbel"/>
            </a:endParaRPr>
          </a:p>
          <a:p>
            <a:pPr algn="ctr"/>
            <a:endParaRPr lang="en-US" sz="4000" dirty="0" smtClean="0">
              <a:cs typeface="Corbel"/>
            </a:endParaRPr>
          </a:p>
          <a:p>
            <a:pPr algn="ctr"/>
            <a:endParaRPr lang="en-US" sz="4000" dirty="0"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41667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NetDots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7309"/>
            <a:ext cx="7535040" cy="594507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2292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Diffusion in Graphs</a:t>
            </a:r>
            <a:endParaRPr lang="en-US" sz="4000" dirty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6419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  <p:pic>
        <p:nvPicPr>
          <p:cNvPr id="5" name="Picture 4" descr="socNet2c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6" y="760450"/>
            <a:ext cx="9144000" cy="6519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855" y="437688"/>
            <a:ext cx="1875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“vertex”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>
                <a:latin typeface="+mn-lt"/>
              </a:rPr>
              <a:t>or “node”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0296" y="5655583"/>
            <a:ext cx="2374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“edge” = </a:t>
            </a:r>
          </a:p>
          <a:p>
            <a:pPr algn="l"/>
            <a:r>
              <a:rPr lang="en-US" sz="3200" dirty="0" smtClean="0"/>
              <a:t>pair of nodes</a:t>
            </a:r>
            <a:endParaRPr lang="en-US" sz="3200" dirty="0" smtClean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801915" y="1514906"/>
            <a:ext cx="136094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 flipV="1">
            <a:off x="5180292" y="5407921"/>
            <a:ext cx="1500004" cy="7862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09348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Dots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2960"/>
            <a:ext cx="7530592" cy="594156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2292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Diffusion in Graphs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0505" y="254000"/>
            <a:ext cx="37234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Put stuff at a node.</a:t>
            </a:r>
          </a:p>
          <a:p>
            <a:endParaRPr lang="en-US" sz="3200" dirty="0" smtClean="0"/>
          </a:p>
          <a:p>
            <a:r>
              <a:rPr lang="en-US" sz="3200" dirty="0" smtClean="0"/>
              <a:t>Let stuff flow along </a:t>
            </a:r>
          </a:p>
          <a:p>
            <a:r>
              <a:rPr lang="en-US" sz="3200" dirty="0" smtClean="0"/>
              <a:t>edges to other nodes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294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Dots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2960"/>
            <a:ext cx="7530592" cy="594156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2292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Diffusion in Graphs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0505" y="254000"/>
            <a:ext cx="37234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Put stuff at a node.</a:t>
            </a:r>
          </a:p>
          <a:p>
            <a:endParaRPr lang="en-US" sz="3200" dirty="0" smtClean="0"/>
          </a:p>
          <a:p>
            <a:r>
              <a:rPr lang="en-US" sz="3200" dirty="0" smtClean="0"/>
              <a:t>Let stuff flow along </a:t>
            </a:r>
          </a:p>
          <a:p>
            <a:r>
              <a:rPr lang="en-US" sz="3200" dirty="0" smtClean="0"/>
              <a:t>edges to other nodes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24777" y="1355547"/>
            <a:ext cx="313957" cy="9988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24986" y="1655195"/>
            <a:ext cx="342499" cy="47087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68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Do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2960"/>
            <a:ext cx="7530592" cy="5941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0505" y="254000"/>
            <a:ext cx="37234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Put stuff at a node.</a:t>
            </a:r>
          </a:p>
          <a:p>
            <a:endParaRPr lang="en-US" sz="3200" dirty="0" smtClean="0"/>
          </a:p>
          <a:p>
            <a:r>
              <a:rPr lang="en-US" sz="3200" dirty="0" smtClean="0"/>
              <a:t>Let stuff flow along </a:t>
            </a:r>
          </a:p>
          <a:p>
            <a:r>
              <a:rPr lang="en-US" sz="3200" dirty="0" smtClean="0"/>
              <a:t>edges to other nodes</a:t>
            </a:r>
            <a:endParaRPr lang="en-US" sz="32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2292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Diffusion in Graphs</a:t>
            </a:r>
            <a:endParaRPr lang="en-US" sz="4000" dirty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6468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DotsL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2960"/>
            <a:ext cx="7530592" cy="594156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2292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Diffusion in Graphs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1959" y="656370"/>
            <a:ext cx="41935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Eventually</a:t>
            </a:r>
            <a:r>
              <a:rPr lang="is-IS" sz="3200" dirty="0" smtClean="0"/>
              <a:t>…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amount of stuff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  at nodes</a:t>
            </a:r>
          </a:p>
          <a:p>
            <a:endParaRPr lang="is-IS" sz="3200" dirty="0"/>
          </a:p>
          <a:p>
            <a:r>
              <a:rPr lang="is-IS" sz="3200" dirty="0" smtClean="0"/>
              <a:t>            is proportional to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           their number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             of edges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468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Dots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2960"/>
            <a:ext cx="7530592" cy="594156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07382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Clustering by Diffusion in Graphs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4562" y="1112975"/>
            <a:ext cx="37675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Earlier in the process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the nodes with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the most stuff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are clusters.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468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Dots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40" y="822960"/>
            <a:ext cx="7530592" cy="594156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07382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Clustering by Diffusion in Graphs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4562" y="1112975"/>
            <a:ext cx="3995204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Earlier in the process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the nodes with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the most stuff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are clusters.</a:t>
            </a:r>
          </a:p>
          <a:p>
            <a:endParaRPr lang="en-US" sz="3200" dirty="0"/>
          </a:p>
          <a:p>
            <a:r>
              <a:rPr lang="en-US" sz="3200" dirty="0" smtClean="0"/>
              <a:t>     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     If there are clusters,</a:t>
            </a:r>
          </a:p>
          <a:p>
            <a:r>
              <a:rPr lang="en-US" sz="3200" dirty="0"/>
              <a:t>  </a:t>
            </a:r>
            <a:r>
              <a:rPr lang="en-US" sz="3200" dirty="0" smtClean="0"/>
              <a:t>       this finds them!</a:t>
            </a:r>
            <a:endParaRPr lang="en-US" sz="3200" dirty="0"/>
          </a:p>
        </p:txBody>
      </p:sp>
      <p:sp>
        <p:nvSpPr>
          <p:cNvPr id="6" name="Freeform 5"/>
          <p:cNvSpPr/>
          <p:nvPr/>
        </p:nvSpPr>
        <p:spPr>
          <a:xfrm rot="151419">
            <a:off x="2961072" y="959791"/>
            <a:ext cx="2839977" cy="5015745"/>
          </a:xfrm>
          <a:custGeom>
            <a:avLst/>
            <a:gdLst>
              <a:gd name="connsiteX0" fmla="*/ 248970 w 3349479"/>
              <a:gd name="connsiteY0" fmla="*/ 996 h 2846176"/>
              <a:gd name="connsiteX1" fmla="*/ 2492636 w 3349479"/>
              <a:gd name="connsiteY1" fmla="*/ 614830 h 2846176"/>
              <a:gd name="connsiteX2" fmla="*/ 3328720 w 3349479"/>
              <a:gd name="connsiteY2" fmla="*/ 2488080 h 2846176"/>
              <a:gd name="connsiteX3" fmla="*/ 1751803 w 3349479"/>
              <a:gd name="connsiteY3" fmla="*/ 2689163 h 2846176"/>
              <a:gd name="connsiteX4" fmla="*/ 227803 w 3349479"/>
              <a:gd name="connsiteY4" fmla="*/ 720663 h 2846176"/>
              <a:gd name="connsiteX5" fmla="*/ 248970 w 3349479"/>
              <a:gd name="connsiteY5" fmla="*/ 996 h 2846176"/>
              <a:gd name="connsiteX0" fmla="*/ 248970 w 3062026"/>
              <a:gd name="connsiteY0" fmla="*/ 825 h 2784127"/>
              <a:gd name="connsiteX1" fmla="*/ 2492636 w 3062026"/>
              <a:gd name="connsiteY1" fmla="*/ 614659 h 2784127"/>
              <a:gd name="connsiteX2" fmla="*/ 3025611 w 3062026"/>
              <a:gd name="connsiteY2" fmla="*/ 2185593 h 2784127"/>
              <a:gd name="connsiteX3" fmla="*/ 1751803 w 3062026"/>
              <a:gd name="connsiteY3" fmla="*/ 2688992 h 2784127"/>
              <a:gd name="connsiteX4" fmla="*/ 227803 w 3062026"/>
              <a:gd name="connsiteY4" fmla="*/ 720492 h 2784127"/>
              <a:gd name="connsiteX5" fmla="*/ 248970 w 3062026"/>
              <a:gd name="connsiteY5" fmla="*/ 825 h 278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2026" h="2784127">
                <a:moveTo>
                  <a:pt x="248970" y="825"/>
                </a:moveTo>
                <a:cubicBezTo>
                  <a:pt x="626442" y="-16814"/>
                  <a:pt x="2029863" y="250531"/>
                  <a:pt x="2492636" y="614659"/>
                </a:cubicBezTo>
                <a:cubicBezTo>
                  <a:pt x="2955409" y="978787"/>
                  <a:pt x="3149083" y="1839871"/>
                  <a:pt x="3025611" y="2185593"/>
                </a:cubicBezTo>
                <a:cubicBezTo>
                  <a:pt x="2902139" y="2531315"/>
                  <a:pt x="2268622" y="2983561"/>
                  <a:pt x="1751803" y="2688992"/>
                </a:cubicBezTo>
                <a:cubicBezTo>
                  <a:pt x="1234984" y="2394423"/>
                  <a:pt x="483567" y="1172048"/>
                  <a:pt x="227803" y="720492"/>
                </a:cubicBezTo>
                <a:cubicBezTo>
                  <a:pt x="-27961" y="268937"/>
                  <a:pt x="-128502" y="18464"/>
                  <a:pt x="248970" y="82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7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NetPPR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621792"/>
            <a:ext cx="5274183" cy="62570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5453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Importance: Personal PageRank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1749" y="1112975"/>
            <a:ext cx="36782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Spill paint at a node.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Paint both spreads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and dries.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771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NetPP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621792"/>
            <a:ext cx="5274183" cy="62570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5453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Importance: Personal PageRank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1749" y="1112975"/>
            <a:ext cx="36782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Spill paint at a node.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Paint both spreads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and dries.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562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NetPP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621792"/>
            <a:ext cx="5274183" cy="62570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5453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Importance: Personal PageRank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749" y="1112975"/>
            <a:ext cx="36782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Spill paint at a node.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Paint both spreads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and dries.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562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NetPP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" y="625684"/>
            <a:ext cx="5265916" cy="624722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5453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Importance: Personal PageRank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1749" y="1112975"/>
            <a:ext cx="403367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Spill paint at a node.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Paint both spreads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and dries.</a:t>
            </a:r>
          </a:p>
          <a:p>
            <a:endParaRPr lang="en-US" sz="3200" dirty="0"/>
          </a:p>
          <a:p>
            <a:r>
              <a:rPr lang="en-US" sz="3200" dirty="0" smtClean="0"/>
              <a:t>Amount of dried paint, </a:t>
            </a:r>
          </a:p>
          <a:p>
            <a:r>
              <a:rPr lang="en-US" sz="3200" dirty="0" smtClean="0"/>
              <a:t>  measures importance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relative to initial node</a:t>
            </a:r>
            <a:endParaRPr lang="en-US" sz="32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28562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cNetBad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348674"/>
            <a:ext cx="6394408" cy="7154140"/>
          </a:xfrm>
          <a:prstGeom prst="rect">
            <a:avLst/>
          </a:prstGeom>
        </p:spPr>
      </p:pic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09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PPRl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621792"/>
            <a:ext cx="5274183" cy="62570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5453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Importance: Personal PageRank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1749" y="1112975"/>
            <a:ext cx="403367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Spill paint at a node.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Paint both spreads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and dries.</a:t>
            </a:r>
          </a:p>
          <a:p>
            <a:endParaRPr lang="en-US" sz="3200" dirty="0"/>
          </a:p>
          <a:p>
            <a:r>
              <a:rPr lang="en-US" sz="3200" dirty="0" smtClean="0"/>
              <a:t>Amount of dried paint, </a:t>
            </a:r>
          </a:p>
          <a:p>
            <a:r>
              <a:rPr lang="en-US" sz="3200" dirty="0" smtClean="0"/>
              <a:t>  measures importance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relative to initial node</a:t>
            </a:r>
            <a:endParaRPr lang="en-US" sz="32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7445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PPRl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621792"/>
            <a:ext cx="5274183" cy="62570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54538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Importance: Personal PageRank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749" y="1112975"/>
            <a:ext cx="403367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Spill paint at a node.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Paint both spreads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and dries.</a:t>
            </a:r>
          </a:p>
          <a:p>
            <a:endParaRPr lang="en-US" sz="3200" dirty="0"/>
          </a:p>
          <a:p>
            <a:r>
              <a:rPr lang="en-US" sz="3200" dirty="0" smtClean="0"/>
              <a:t>Amount of dried paint,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measures importance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relative to initial node</a:t>
            </a:r>
            <a:endParaRPr lang="en-US" sz="3200" dirty="0"/>
          </a:p>
          <a:p>
            <a:endParaRPr lang="en-US" sz="3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4512246" y="5617165"/>
            <a:ext cx="5320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Most important nodes 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  give clusters, if they exist.</a:t>
            </a:r>
          </a:p>
        </p:txBody>
      </p:sp>
      <p:sp>
        <p:nvSpPr>
          <p:cNvPr id="6" name="Freeform 5"/>
          <p:cNvSpPr/>
          <p:nvPr/>
        </p:nvSpPr>
        <p:spPr>
          <a:xfrm rot="178065">
            <a:off x="-690799" y="772339"/>
            <a:ext cx="3223335" cy="5777493"/>
          </a:xfrm>
          <a:custGeom>
            <a:avLst/>
            <a:gdLst>
              <a:gd name="connsiteX0" fmla="*/ 3170489 w 3223335"/>
              <a:gd name="connsiteY0" fmla="*/ 370225 h 6253551"/>
              <a:gd name="connsiteX1" fmla="*/ 2461406 w 3223335"/>
              <a:gd name="connsiteY1" fmla="*/ 6159308 h 6253551"/>
              <a:gd name="connsiteX2" fmla="*/ 27239 w 3223335"/>
              <a:gd name="connsiteY2" fmla="*/ 3746308 h 6253551"/>
              <a:gd name="connsiteX3" fmla="*/ 1276072 w 3223335"/>
              <a:gd name="connsiteY3" fmla="*/ 931142 h 6253551"/>
              <a:gd name="connsiteX4" fmla="*/ 3170489 w 3223335"/>
              <a:gd name="connsiteY4" fmla="*/ 370225 h 62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335" h="6253551">
                <a:moveTo>
                  <a:pt x="3170489" y="370225"/>
                </a:moveTo>
                <a:cubicBezTo>
                  <a:pt x="3368045" y="1241586"/>
                  <a:pt x="2985281" y="5596628"/>
                  <a:pt x="2461406" y="6159308"/>
                </a:cubicBezTo>
                <a:cubicBezTo>
                  <a:pt x="1937531" y="6721988"/>
                  <a:pt x="224795" y="4617669"/>
                  <a:pt x="27239" y="3746308"/>
                </a:cubicBezTo>
                <a:cubicBezTo>
                  <a:pt x="-170317" y="2874947"/>
                  <a:pt x="753961" y="1497350"/>
                  <a:pt x="1276072" y="931142"/>
                </a:cubicBezTo>
                <a:cubicBezTo>
                  <a:pt x="1798183" y="364934"/>
                  <a:pt x="2972933" y="-501136"/>
                  <a:pt x="3170489" y="37022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5000"/>
            </a:schemeClr>
          </a:solidFill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7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99003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PageRank, used by Google to rank web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6470" y="1498237"/>
            <a:ext cx="642322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/>
              <a:t>Similar idea.</a:t>
            </a:r>
          </a:p>
          <a:p>
            <a:pPr algn="ctr"/>
            <a:endParaRPr lang="en-US" sz="5400" dirty="0" smtClean="0"/>
          </a:p>
          <a:p>
            <a:pPr algn="ctr"/>
            <a:r>
              <a:rPr lang="en-US" sz="5400" dirty="0" smtClean="0"/>
              <a:t>But, </a:t>
            </a:r>
          </a:p>
          <a:p>
            <a:pPr algn="ctr"/>
            <a:r>
              <a:rPr lang="en-US" sz="5400" dirty="0" smtClean="0"/>
              <a:t>paint only flows in the</a:t>
            </a:r>
          </a:p>
          <a:p>
            <a:pPr algn="ctr"/>
            <a:r>
              <a:rPr lang="en-US" sz="5400" dirty="0" smtClean="0"/>
              <a:t>directions of links.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4812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45529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Vibrations / Eigenvectors</a:t>
            </a:r>
            <a:endParaRPr lang="en-US" sz="4000" dirty="0">
              <a:latin typeface="+mj-lt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585" y="1455430"/>
            <a:ext cx="751064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The springs never stop vibrating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 smtClean="0"/>
              <a:t>The “stuff” never stops moving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 smtClean="0"/>
              <a:t>The motions are small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8994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ingFir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23" y="-14269"/>
            <a:ext cx="5537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4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ingSeco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92" y="3131301"/>
            <a:ext cx="5537200" cy="4368800"/>
          </a:xfrm>
          <a:prstGeom prst="rect">
            <a:avLst/>
          </a:prstGeom>
        </p:spPr>
      </p:pic>
      <p:pic>
        <p:nvPicPr>
          <p:cNvPr id="4" name="Picture 3" descr="stringFir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23" y="-14269"/>
            <a:ext cx="5537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amp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00" y="318864"/>
            <a:ext cx="5854700" cy="574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4808" y="3050910"/>
            <a:ext cx="353517" cy="13094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79566" y="3216404"/>
            <a:ext cx="353517" cy="122574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4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ne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87" y="324744"/>
            <a:ext cx="58547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6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NetBounce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38" y="0"/>
            <a:ext cx="11176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Bounce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552" y="0"/>
            <a:ext cx="11176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9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NetBad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347472"/>
            <a:ext cx="6413500" cy="7175500"/>
          </a:xfrm>
          <a:prstGeom prst="rect">
            <a:avLst/>
          </a:prstGeom>
        </p:spPr>
      </p:pic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84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NetBounce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552" y="-1"/>
            <a:ext cx="11176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NetBou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552" y="0"/>
            <a:ext cx="11176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cNetBou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05085" cy="701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85666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The fundamental mode</a:t>
            </a:r>
          </a:p>
        </p:txBody>
      </p:sp>
    </p:spTree>
    <p:extLst>
      <p:ext uri="{BB962C8B-B14F-4D97-AF65-F5344CB8AC3E}">
        <p14:creationId xmlns:p14="http://schemas.microsoft.com/office/powerpoint/2010/main" val="1158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cNetBou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05085" cy="701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85666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The fundamental mode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73410" y="877482"/>
            <a:ext cx="8617663" cy="5847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+mj-lt"/>
                <a:cs typeface="Corbel"/>
              </a:rPr>
              <a:t>I used this to choose the order and draw the network</a:t>
            </a:r>
          </a:p>
        </p:txBody>
      </p:sp>
    </p:spTree>
    <p:extLst>
      <p:ext uri="{BB962C8B-B14F-4D97-AF65-F5344CB8AC3E}">
        <p14:creationId xmlns:p14="http://schemas.microsoft.com/office/powerpoint/2010/main" val="195688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cBadVi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723"/>
            <a:ext cx="9144000" cy="5766955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85666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The fundamental mode</a:t>
            </a:r>
          </a:p>
        </p:txBody>
      </p:sp>
    </p:spTree>
    <p:extLst>
      <p:ext uri="{BB962C8B-B14F-4D97-AF65-F5344CB8AC3E}">
        <p14:creationId xmlns:p14="http://schemas.microsoft.com/office/powerpoint/2010/main" val="257489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cNetBou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05085" cy="7010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85666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The fundamental mode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73410" y="877482"/>
            <a:ext cx="8617663" cy="5847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+mj-lt"/>
                <a:cs typeface="Corbel"/>
              </a:rPr>
              <a:t>I used this to choose the order and draw the network</a:t>
            </a:r>
          </a:p>
        </p:txBody>
      </p:sp>
    </p:spTree>
    <p:extLst>
      <p:ext uri="{BB962C8B-B14F-4D97-AF65-F5344CB8AC3E}">
        <p14:creationId xmlns:p14="http://schemas.microsoft.com/office/powerpoint/2010/main" val="350471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2482" y="1049867"/>
            <a:ext cx="6303378" cy="56323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Garamond"/>
                <a:cs typeface="Corbel"/>
              </a:rPr>
              <a:t>Nice drawings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Garamond"/>
                <a:cs typeface="Corbel"/>
              </a:rPr>
              <a:t>require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Garamond"/>
                <a:cs typeface="Corbel"/>
              </a:rPr>
              <a:t>low frequency vibrations.</a:t>
            </a:r>
          </a:p>
          <a:p>
            <a:pPr algn="ctr"/>
            <a:endParaRPr lang="en-US" sz="4000" dirty="0" smtClean="0">
              <a:solidFill>
                <a:prstClr val="black"/>
              </a:solidFill>
              <a:latin typeface="Garamond"/>
              <a:cs typeface="Corbel"/>
            </a:endParaRPr>
          </a:p>
          <a:p>
            <a:pPr algn="ctr"/>
            <a:endParaRPr lang="en-US" sz="4000" dirty="0" smtClean="0">
              <a:solidFill>
                <a:prstClr val="black"/>
              </a:solidFill>
              <a:latin typeface="Garamond"/>
              <a:cs typeface="Corbel"/>
            </a:endParaRP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Garamond"/>
                <a:cs typeface="Corbel"/>
              </a:rPr>
              <a:t>If there are none,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Garamond"/>
                <a:cs typeface="Corbel"/>
              </a:rPr>
              <a:t>then there are no nice pictures.</a:t>
            </a:r>
            <a:endParaRPr lang="en-US" sz="4000" dirty="0">
              <a:solidFill>
                <a:prstClr val="black"/>
              </a:solidFill>
              <a:latin typeface="Garamond"/>
              <a:cs typeface="Corbel"/>
            </a:endParaRPr>
          </a:p>
          <a:p>
            <a:pPr algn="ctr"/>
            <a:endParaRPr lang="en-US" sz="4000" dirty="0" smtClean="0">
              <a:solidFill>
                <a:prstClr val="black"/>
              </a:solidFill>
              <a:latin typeface="Garamond"/>
              <a:cs typeface="Corbel"/>
            </a:endParaRPr>
          </a:p>
          <a:p>
            <a:pPr algn="ctr"/>
            <a:endParaRPr lang="en-US" sz="4000" dirty="0">
              <a:solidFill>
                <a:prstClr val="black"/>
              </a:solidFill>
              <a:latin typeface="Garamond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40829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8699542" cy="1261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+mj-lt"/>
                <a:cs typeface="Corbel"/>
              </a:rPr>
              <a:t>Algorithmic Problems: </a:t>
            </a:r>
            <a:r>
              <a:rPr lang="en-US" sz="3600" dirty="0" smtClean="0">
                <a:latin typeface="+mj-lt"/>
              </a:rPr>
              <a:t>how </a:t>
            </a:r>
            <a:r>
              <a:rPr lang="en-US" sz="3600" dirty="0">
                <a:latin typeface="+mj-lt"/>
              </a:rPr>
              <a:t>to quickly compute</a:t>
            </a:r>
          </a:p>
          <a:p>
            <a:r>
              <a:rPr lang="en-US" sz="4000" dirty="0" smtClean="0">
                <a:latin typeface="+mj-lt"/>
                <a:cs typeface="Corbel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419503"/>
            <a:ext cx="7769901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  <a:p>
            <a:r>
              <a:rPr lang="en-US" sz="3600" dirty="0" smtClean="0"/>
              <a:t>    The stable configuration of springs =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solve linear equations</a:t>
            </a:r>
          </a:p>
          <a:p>
            <a:endParaRPr lang="en-US" sz="3600" dirty="0"/>
          </a:p>
          <a:p>
            <a:r>
              <a:rPr lang="en-US" sz="3600" dirty="0" smtClean="0"/>
              <a:t>    The vibrations / fundamental modes =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compute eigenvectors</a:t>
            </a:r>
          </a:p>
          <a:p>
            <a:endParaRPr lang="en-US" sz="3600" dirty="0"/>
          </a:p>
          <a:p>
            <a:r>
              <a:rPr lang="en-US" sz="3600" dirty="0" smtClean="0"/>
              <a:t>    State of diffusion after a long time,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without just simulating and waiting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4318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dbl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1" y="255364"/>
            <a:ext cx="5018431" cy="3754862"/>
          </a:xfrm>
          <a:prstGeom prst="rect">
            <a:avLst/>
          </a:prstGeom>
        </p:spPr>
      </p:pic>
      <p:pic>
        <p:nvPicPr>
          <p:cNvPr id="51" name="Picture 50" descr="airfoi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5" y="3234227"/>
            <a:ext cx="4808142" cy="3352003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321535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The difficult cases: Chimeric graphs</a:t>
            </a:r>
          </a:p>
        </p:txBody>
      </p:sp>
      <p:pic>
        <p:nvPicPr>
          <p:cNvPr id="14" name="Picture 13" descr="socNetBad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47" y="3456827"/>
            <a:ext cx="2996040" cy="335200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8382" y="890395"/>
            <a:ext cx="4304261" cy="2470562"/>
            <a:chOff x="749734" y="1995991"/>
            <a:chExt cx="7553852" cy="4533721"/>
          </a:xfrm>
        </p:grpSpPr>
        <p:sp>
          <p:nvSpPr>
            <p:cNvPr id="16" name="Oval 15"/>
            <p:cNvSpPr/>
            <p:nvPr/>
          </p:nvSpPr>
          <p:spPr>
            <a:xfrm>
              <a:off x="749734" y="5620198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8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V="1">
              <a:off x="2904762" y="2633316"/>
              <a:ext cx="1134887" cy="73152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704283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5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039650" y="199599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1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092656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7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352935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3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030413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2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687093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9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013223" y="4529566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4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335745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6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4001548" y="2874615"/>
              <a:ext cx="228600" cy="33906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flipH="1" flipV="1">
              <a:off x="4687093" y="2885295"/>
              <a:ext cx="266955" cy="3156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V="1">
              <a:off x="2476183" y="4090285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flipH="1" flipV="1">
              <a:off x="4931188" y="2633316"/>
              <a:ext cx="1320645" cy="6858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H="1" flipV="1">
              <a:off x="2753484" y="3970780"/>
              <a:ext cx="782616" cy="65376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4138171" y="3956802"/>
              <a:ext cx="774702" cy="6096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H="1" flipV="1">
              <a:off x="5479118" y="3950178"/>
              <a:ext cx="1013928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V="1">
              <a:off x="3800233" y="4119019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 flipV="1">
              <a:off x="1572772" y="5315700"/>
              <a:ext cx="546101" cy="43180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75466" y="5640408"/>
              <a:ext cx="891540" cy="889304"/>
              <a:chOff x="6075466" y="5640408"/>
              <a:chExt cx="891540" cy="889304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24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122017" y="5762800"/>
                <a:ext cx="774199" cy="734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10</a:t>
                </a:r>
                <a:endParaRPr lang="en-US" sz="20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V="1">
              <a:off x="1179071" y="3950177"/>
              <a:ext cx="939802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91152" y="4048824"/>
              <a:ext cx="3242878" cy="2292375"/>
            </a:xfrm>
            <a:custGeom>
              <a:avLst/>
              <a:gdLst>
                <a:gd name="connsiteX0" fmla="*/ 3381425 w 3381425"/>
                <a:gd name="connsiteY0" fmla="*/ 2096031 h 2292375"/>
                <a:gd name="connsiteX1" fmla="*/ 765028 w 3381425"/>
                <a:gd name="connsiteY1" fmla="*/ 1943036 h 2292375"/>
                <a:gd name="connsiteX2" fmla="*/ 0 w 3381425"/>
                <a:gd name="connsiteY2" fmla="*/ 0 h 2292375"/>
                <a:gd name="connsiteX0" fmla="*/ 3381425 w 3381425"/>
                <a:gd name="connsiteY0" fmla="*/ 2096031 h 2292375"/>
                <a:gd name="connsiteX1" fmla="*/ 1151480 w 3381425"/>
                <a:gd name="connsiteY1" fmla="*/ 1943036 h 2292375"/>
                <a:gd name="connsiteX2" fmla="*/ 0 w 3381425"/>
                <a:gd name="connsiteY2" fmla="*/ 0 h 229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425" h="2292375">
                  <a:moveTo>
                    <a:pt x="3381425" y="2096031"/>
                  </a:moveTo>
                  <a:cubicBezTo>
                    <a:pt x="2355012" y="2194203"/>
                    <a:pt x="1715051" y="2292375"/>
                    <a:pt x="1151480" y="1943036"/>
                  </a:cubicBezTo>
                  <a:cubicBezTo>
                    <a:pt x="587909" y="1593698"/>
                    <a:pt x="0" y="0"/>
                    <a:pt x="0" y="0"/>
                  </a:cubicBezTo>
                </a:path>
              </a:pathLst>
            </a:cu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Corbel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603304" y="5620820"/>
              <a:ext cx="891540" cy="889304"/>
              <a:chOff x="6075466" y="5640408"/>
              <a:chExt cx="891540" cy="889304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24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122017" y="5762800"/>
                <a:ext cx="774199" cy="734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12</a:t>
                </a:r>
                <a:endParaRPr lang="en-US" sz="20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412046" y="3206639"/>
              <a:ext cx="891540" cy="889304"/>
              <a:chOff x="6075466" y="5640408"/>
              <a:chExt cx="891540" cy="88930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24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122017" y="5762800"/>
                <a:ext cx="774199" cy="734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11</a:t>
                </a:r>
                <a:endParaRPr lang="en-US" sz="20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 flipH="1" flipV="1">
              <a:off x="4977762" y="2441740"/>
              <a:ext cx="2628458" cy="82602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 flipV="1">
              <a:off x="2632414" y="5358071"/>
              <a:ext cx="180668" cy="31526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flipV="1">
              <a:off x="3293798" y="5358070"/>
              <a:ext cx="224906" cy="32713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3109821" y="3955709"/>
              <a:ext cx="355971" cy="1682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4" name="Line 11"/>
            <p:cNvSpPr>
              <a:spLocks noChangeShapeType="1"/>
            </p:cNvSpPr>
            <p:nvPr/>
          </p:nvSpPr>
          <p:spPr bwMode="auto">
            <a:xfrm flipH="1" flipV="1">
              <a:off x="2751469" y="4008629"/>
              <a:ext cx="322743" cy="161723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00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dbl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1" y="255364"/>
            <a:ext cx="5018431" cy="3754862"/>
          </a:xfrm>
          <a:prstGeom prst="rect">
            <a:avLst/>
          </a:prstGeom>
        </p:spPr>
      </p:pic>
      <p:pic>
        <p:nvPicPr>
          <p:cNvPr id="51" name="Picture 50" descr="airfoi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65" y="3234227"/>
            <a:ext cx="4808142" cy="3352003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321535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The difficult cases: Chimeric graphs</a:t>
            </a:r>
          </a:p>
        </p:txBody>
      </p:sp>
      <p:pic>
        <p:nvPicPr>
          <p:cNvPr id="14" name="Picture 13" descr="socNetBad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47" y="3456827"/>
            <a:ext cx="2996040" cy="335200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8382" y="890395"/>
            <a:ext cx="4304261" cy="2470562"/>
            <a:chOff x="749734" y="1995991"/>
            <a:chExt cx="7553852" cy="4533721"/>
          </a:xfrm>
        </p:grpSpPr>
        <p:sp>
          <p:nvSpPr>
            <p:cNvPr id="16" name="Oval 15"/>
            <p:cNvSpPr/>
            <p:nvPr/>
          </p:nvSpPr>
          <p:spPr>
            <a:xfrm>
              <a:off x="749734" y="5620198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8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V="1">
              <a:off x="2904762" y="2633316"/>
              <a:ext cx="1134887" cy="73152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704283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5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039650" y="199599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1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092656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7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352935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3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030413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2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687093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9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013223" y="4529566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4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335745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2400" kern="0" dirty="0" smtClea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rPr>
                <a:t>6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4001548" y="2874615"/>
              <a:ext cx="228600" cy="33906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flipH="1" flipV="1">
              <a:off x="4687093" y="2885295"/>
              <a:ext cx="266955" cy="3156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V="1">
              <a:off x="2476183" y="4090285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flipH="1" flipV="1">
              <a:off x="4931188" y="2633316"/>
              <a:ext cx="1320645" cy="6858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H="1" flipV="1">
              <a:off x="2753484" y="3970780"/>
              <a:ext cx="782616" cy="65376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4138171" y="3956802"/>
              <a:ext cx="774702" cy="6096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H="1" flipV="1">
              <a:off x="5479118" y="3950178"/>
              <a:ext cx="1013928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V="1">
              <a:off x="3800233" y="4119019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 flipV="1">
              <a:off x="1572772" y="5315700"/>
              <a:ext cx="546101" cy="43180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75466" y="5640408"/>
              <a:ext cx="891540" cy="889304"/>
              <a:chOff x="6075466" y="5640408"/>
              <a:chExt cx="891540" cy="889304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24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122017" y="5762800"/>
                <a:ext cx="774199" cy="734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10</a:t>
                </a:r>
                <a:endParaRPr lang="en-US" sz="20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V="1">
              <a:off x="1179071" y="3950177"/>
              <a:ext cx="939802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91152" y="4048824"/>
              <a:ext cx="3242878" cy="2292375"/>
            </a:xfrm>
            <a:custGeom>
              <a:avLst/>
              <a:gdLst>
                <a:gd name="connsiteX0" fmla="*/ 3381425 w 3381425"/>
                <a:gd name="connsiteY0" fmla="*/ 2096031 h 2292375"/>
                <a:gd name="connsiteX1" fmla="*/ 765028 w 3381425"/>
                <a:gd name="connsiteY1" fmla="*/ 1943036 h 2292375"/>
                <a:gd name="connsiteX2" fmla="*/ 0 w 3381425"/>
                <a:gd name="connsiteY2" fmla="*/ 0 h 2292375"/>
                <a:gd name="connsiteX0" fmla="*/ 3381425 w 3381425"/>
                <a:gd name="connsiteY0" fmla="*/ 2096031 h 2292375"/>
                <a:gd name="connsiteX1" fmla="*/ 1151480 w 3381425"/>
                <a:gd name="connsiteY1" fmla="*/ 1943036 h 2292375"/>
                <a:gd name="connsiteX2" fmla="*/ 0 w 3381425"/>
                <a:gd name="connsiteY2" fmla="*/ 0 h 229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425" h="2292375">
                  <a:moveTo>
                    <a:pt x="3381425" y="2096031"/>
                  </a:moveTo>
                  <a:cubicBezTo>
                    <a:pt x="2355012" y="2194203"/>
                    <a:pt x="1715051" y="2292375"/>
                    <a:pt x="1151480" y="1943036"/>
                  </a:cubicBezTo>
                  <a:cubicBezTo>
                    <a:pt x="587909" y="1593698"/>
                    <a:pt x="0" y="0"/>
                    <a:pt x="0" y="0"/>
                  </a:cubicBezTo>
                </a:path>
              </a:pathLst>
            </a:cu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Corbel"/>
                <a:ea typeface="ヒラギノ角ゴ ProN W3"/>
                <a:cs typeface="ヒラギノ角ゴ ProN W3"/>
                <a:sym typeface="Gill Sans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603304" y="5620820"/>
              <a:ext cx="891540" cy="889304"/>
              <a:chOff x="6075466" y="5640408"/>
              <a:chExt cx="891540" cy="889304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24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122017" y="5762800"/>
                <a:ext cx="774199" cy="734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12</a:t>
                </a:r>
                <a:endParaRPr lang="en-US" sz="20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412046" y="3206639"/>
              <a:ext cx="891540" cy="889304"/>
              <a:chOff x="6075466" y="5640408"/>
              <a:chExt cx="891540" cy="88930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2400" kern="0" dirty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  <a:sym typeface="Gill Sans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122017" y="5762800"/>
                <a:ext cx="774199" cy="734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FFFF"/>
                    </a:solidFill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rPr>
                  <a:t>11</a:t>
                </a:r>
                <a:endParaRPr lang="en-US" sz="2000" dirty="0">
                  <a:solidFill>
                    <a:srgbClr val="FFFFFF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 flipH="1" flipV="1">
              <a:off x="4977762" y="2441740"/>
              <a:ext cx="2628458" cy="82602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 flipV="1">
              <a:off x="2632414" y="5358071"/>
              <a:ext cx="180668" cy="31526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flipV="1">
              <a:off x="3293798" y="5358070"/>
              <a:ext cx="224906" cy="32713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3109821" y="3955709"/>
              <a:ext cx="355971" cy="1682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44" name="Line 11"/>
            <p:cNvSpPr>
              <a:spLocks noChangeShapeType="1"/>
            </p:cNvSpPr>
            <p:nvPr/>
          </p:nvSpPr>
          <p:spPr bwMode="auto">
            <a:xfrm flipH="1" flipV="1">
              <a:off x="2751469" y="4008629"/>
              <a:ext cx="322743" cy="161723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sz="1100" kern="0">
                <a:solidFill>
                  <a:sysClr val="windowText" lastClr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cxnSp>
        <p:nvCxnSpPr>
          <p:cNvPr id="4" name="Straight Connector 3"/>
          <p:cNvCxnSpPr>
            <a:stCxn id="45" idx="6"/>
          </p:cNvCxnSpPr>
          <p:nvPr/>
        </p:nvCxnSpPr>
        <p:spPr>
          <a:xfrm>
            <a:off x="4582643" y="1792419"/>
            <a:ext cx="497539" cy="9312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6703745" y="3430637"/>
            <a:ext cx="157119" cy="392821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307681" y="4936451"/>
            <a:ext cx="1086739" cy="26188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759409" y="3234227"/>
            <a:ext cx="153404" cy="549949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150561" y="2985441"/>
            <a:ext cx="1400978" cy="864205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50" idx="3"/>
          </p:cNvCxnSpPr>
          <p:nvPr/>
        </p:nvCxnSpPr>
        <p:spPr>
          <a:xfrm flipH="1" flipV="1">
            <a:off x="3780709" y="3143098"/>
            <a:ext cx="2294560" cy="85058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12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NetBad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349250"/>
            <a:ext cx="6413500" cy="7175500"/>
          </a:xfrm>
          <a:prstGeom prst="rect">
            <a:avLst/>
          </a:prstGeom>
        </p:spPr>
      </p:pic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65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70713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Finding the Stable Configuration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27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is a problem of solving linear equations</a:t>
            </a:r>
            <a:endParaRPr lang="en-US" sz="36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784600" cy="177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987224"/>
            <a:ext cx="7092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solve exactly by Gaussian Elimination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7445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70713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Finding the Stable Configuration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27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is a problem of solving linear equations</a:t>
            </a:r>
            <a:endParaRPr lang="en-US" sz="36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784600" cy="177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987224"/>
            <a:ext cx="7092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solve exactly by Gaussian Elimination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4825424"/>
            <a:ext cx="7878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solve approximately by simulating physics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4127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70713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Finding the Stable Configuration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27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is a problem of solving linear equations</a:t>
            </a:r>
            <a:endParaRPr lang="en-US" sz="36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05000"/>
            <a:ext cx="3784600" cy="177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987224"/>
            <a:ext cx="70928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solve exactly by Gaussian Elimination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4825424"/>
            <a:ext cx="7878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solve approximately by simulating physics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12813" y="5739824"/>
            <a:ext cx="83215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Or, by much fancier algorithms (preconditioning)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4127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nningTimeChar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5" y="2133600"/>
            <a:ext cx="5384800" cy="403860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9235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Running Times of 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69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Measure by n, the number of variables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402377" y="6019800"/>
            <a:ext cx="363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 = number of variables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63599" y="3736343"/>
            <a:ext cx="2911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number of steps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7177" y="2133600"/>
            <a:ext cx="246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: elimination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517177" y="4876800"/>
            <a:ext cx="2283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2</a:t>
            </a:r>
            <a:r>
              <a:rPr lang="en-US" sz="2800" dirty="0" smtClean="0"/>
              <a:t> : simulation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519304" y="5181600"/>
            <a:ext cx="362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 </a:t>
            </a:r>
            <a:r>
              <a:rPr lang="en-US" sz="2800" dirty="0" smtClean="0"/>
              <a:t>log n: preconditioning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964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runningTimeChar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2169581"/>
            <a:ext cx="5413248" cy="405993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9235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Running Times of 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69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Measure by n, the number of variables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402377" y="6019800"/>
            <a:ext cx="363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 = number of variables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63599" y="3736343"/>
            <a:ext cx="2911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number of steps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7177" y="2133600"/>
            <a:ext cx="246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: elimination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3505200"/>
            <a:ext cx="2283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2</a:t>
            </a:r>
            <a:r>
              <a:rPr lang="en-US" sz="2800" dirty="0" smtClean="0"/>
              <a:t> : simulation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0970" y="4267200"/>
            <a:ext cx="362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 </a:t>
            </a:r>
            <a:r>
              <a:rPr lang="en-US" sz="2800" dirty="0" smtClean="0"/>
              <a:t>log n: preconditioning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4099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runningTimeChar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2169581"/>
            <a:ext cx="5413248" cy="405993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9235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Running Times of 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69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Measure by n, the number of variables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402377" y="6019800"/>
            <a:ext cx="363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 = number of variables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63599" y="3736343"/>
            <a:ext cx="2911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number of steps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7177" y="2133600"/>
            <a:ext cx="246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: elimination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3505200"/>
            <a:ext cx="2283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2</a:t>
            </a:r>
            <a:r>
              <a:rPr lang="en-US" sz="2800" dirty="0" smtClean="0"/>
              <a:t> : simulation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0970" y="4267200"/>
            <a:ext cx="362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 </a:t>
            </a:r>
            <a:r>
              <a:rPr lang="en-US" sz="2800" dirty="0" smtClean="0"/>
              <a:t>log n: preconditioning</a:t>
            </a:r>
            <a:endParaRPr lang="en-US" sz="2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172342" y="4495800"/>
            <a:ext cx="4205508" cy="369332"/>
            <a:chOff x="1172342" y="4495800"/>
            <a:chExt cx="4205508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2348135" y="4495800"/>
              <a:ext cx="1919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laptop second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172342" y="4855296"/>
              <a:ext cx="4205508" cy="800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26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runningTimeChar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2169581"/>
            <a:ext cx="5413248" cy="405993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9235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Running Times of 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69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Measure by n, the number of variables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402377" y="6019800"/>
            <a:ext cx="363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 = number of variables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63599" y="3736343"/>
            <a:ext cx="2911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number of steps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7177" y="2133600"/>
            <a:ext cx="246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: elimination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3505200"/>
            <a:ext cx="2283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2</a:t>
            </a:r>
            <a:r>
              <a:rPr lang="en-US" sz="2800" dirty="0" smtClean="0"/>
              <a:t> : simulation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0970" y="4267200"/>
            <a:ext cx="362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 </a:t>
            </a:r>
            <a:r>
              <a:rPr lang="en-US" sz="2800" dirty="0" smtClean="0"/>
              <a:t>log n: preconditioning</a:t>
            </a:r>
            <a:endParaRPr lang="en-US" sz="2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172772" y="3747152"/>
            <a:ext cx="4205508" cy="369332"/>
            <a:chOff x="1172342" y="4495800"/>
            <a:chExt cx="4205508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2044195" y="4495800"/>
              <a:ext cx="2761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supercomputer second</a:t>
              </a:r>
              <a:endParaRPr lang="en-US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172342" y="4855296"/>
              <a:ext cx="4205508" cy="800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172342" y="4495800"/>
            <a:ext cx="4205508" cy="369332"/>
            <a:chOff x="1172342" y="4495800"/>
            <a:chExt cx="4205508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2348135" y="4495800"/>
              <a:ext cx="1919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laptop second</a:t>
              </a:r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1172342" y="4855296"/>
              <a:ext cx="4205508" cy="800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72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runningTimeChar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2169581"/>
            <a:ext cx="5413248" cy="4059936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9235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Running Times of Algorithms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569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Measure by n, the number of variables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402377" y="6019800"/>
            <a:ext cx="3636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 = number of variables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63599" y="3736343"/>
            <a:ext cx="2911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number of steps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7177" y="2133600"/>
            <a:ext cx="246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: elimination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3505200"/>
            <a:ext cx="2283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2</a:t>
            </a:r>
            <a:r>
              <a:rPr lang="en-US" sz="2800" dirty="0" smtClean="0"/>
              <a:t> : simulation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0970" y="4267200"/>
            <a:ext cx="362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r>
              <a:rPr lang="en-US" sz="2800" baseline="30000" dirty="0"/>
              <a:t> </a:t>
            </a:r>
            <a:r>
              <a:rPr lang="en-US" sz="2800" dirty="0" smtClean="0"/>
              <a:t>log n: preconditioning</a:t>
            </a:r>
            <a:endParaRPr lang="en-US" sz="28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171667" y="2741122"/>
            <a:ext cx="4205508" cy="369332"/>
            <a:chOff x="1172342" y="4495801"/>
            <a:chExt cx="4205508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1541816" y="4495801"/>
              <a:ext cx="3576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year on all the supercomputers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172342" y="4855296"/>
              <a:ext cx="4205508" cy="800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172772" y="3747152"/>
            <a:ext cx="4205508" cy="369332"/>
            <a:chOff x="1172342" y="4495800"/>
            <a:chExt cx="4205508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2044195" y="4495800"/>
              <a:ext cx="2761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supercomputer second</a:t>
              </a:r>
              <a:endParaRPr lang="en-US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1172342" y="4855296"/>
              <a:ext cx="4205508" cy="800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172342" y="4495800"/>
            <a:ext cx="4205508" cy="369332"/>
            <a:chOff x="1172342" y="4495800"/>
            <a:chExt cx="4205508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2348135" y="4495800"/>
              <a:ext cx="1919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one laptop second</a:t>
              </a:r>
              <a:endParaRPr lang="en-US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1172342" y="4855296"/>
              <a:ext cx="4205508" cy="800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72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8AD7"/>
            </a:gs>
            <a:gs pos="100000">
              <a:srgbClr val="FFFFFF"/>
            </a:gs>
          </a:gsLst>
          <a:lin ang="154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578670" y="1279880"/>
            <a:ext cx="746009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See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+mj-lt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my web page on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</a:rPr>
              <a:t>Laplacians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, Clustering, etc.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+mj-lt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lecture notes from “Spectral Graph Theory”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    and “Graphs and Networks”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627385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+mj-lt"/>
                <a:cs typeface="Corbel"/>
              </a:rPr>
              <a:t>To learn more </a:t>
            </a:r>
            <a:r>
              <a:rPr lang="en-US" sz="3600" dirty="0" smtClean="0">
                <a:latin typeface="+mj-lt"/>
                <a:cs typeface="Corbel"/>
              </a:rPr>
              <a:t>(and all the caveats)</a:t>
            </a:r>
          </a:p>
        </p:txBody>
      </p:sp>
    </p:spTree>
    <p:extLst>
      <p:ext uri="{BB962C8B-B14F-4D97-AF65-F5344CB8AC3E}">
        <p14:creationId xmlns:p14="http://schemas.microsoft.com/office/powerpoint/2010/main" val="2642189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NetBad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347472"/>
            <a:ext cx="6413500" cy="7175500"/>
          </a:xfrm>
          <a:prstGeom prst="rect">
            <a:avLst/>
          </a:prstGeom>
        </p:spPr>
      </p:pic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+mj-lt"/>
                <a:ea typeface="Corbel Bold" charset="0"/>
                <a:cs typeface="Corbel Bold" charset="0"/>
                <a:sym typeface="Corbel Bold" charset="0"/>
              </a:rPr>
              <a:t>A Social Network Graph </a:t>
            </a:r>
            <a:endParaRPr lang="en-US" sz="4000" dirty="0">
              <a:solidFill>
                <a:srgbClr val="000000"/>
              </a:solidFill>
              <a:latin typeface="+mj-lt"/>
              <a:ea typeface="Corbel Bold" charset="0"/>
              <a:cs typeface="Corbel Bol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wrap="none" rtlCol="0" anchor="ctr">
        <a:spAutoFit/>
      </a:bodyPr>
      <a:lstStyle>
        <a:defPPr algn="l">
          <a:defRPr sz="3200" dirty="0" smtClean="0">
            <a:latin typeface="Corbel"/>
            <a:ea typeface="Lucida Grande" charset="0"/>
            <a:cs typeface="Lucida Grande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200" dirty="0" smtClean="0">
            <a:latin typeface="+mn-lt"/>
          </a:defRPr>
        </a:defPPr>
      </a:lstStyle>
    </a:tx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wrap="none" rtlCol="0" anchor="ctr">
        <a:spAutoFit/>
      </a:bodyPr>
      <a:lstStyle>
        <a:defPPr algn="l">
          <a:defRPr sz="3200" dirty="0" smtClean="0">
            <a:latin typeface="Corbel"/>
            <a:ea typeface="Lucida Grande" charset="0"/>
            <a:cs typeface="Lucida Grande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200" dirty="0" smtClean="0">
            <a:latin typeface="+mn-lt"/>
          </a:defRPr>
        </a:defPPr>
      </a:lstStyle>
    </a:tx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10822</TotalTime>
  <Words>1469</Words>
  <Application>Microsoft Macintosh PowerPoint</Application>
  <PresentationFormat>On-screen Show (4:3)</PresentationFormat>
  <Paragraphs>446</Paragraphs>
  <Slides>88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Office Theme</vt:lpstr>
      <vt:lpstr>Default - Title and Content</vt:lpstr>
      <vt:lpstr>1_Default - Title and Content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Spielman</dc:creator>
  <cp:lastModifiedBy>Dan Spielman</cp:lastModifiedBy>
  <cp:revision>41</cp:revision>
  <dcterms:created xsi:type="dcterms:W3CDTF">2015-10-11T00:48:10Z</dcterms:created>
  <dcterms:modified xsi:type="dcterms:W3CDTF">2016-06-17T19:29:44Z</dcterms:modified>
</cp:coreProperties>
</file>