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55" r:id="rId2"/>
    <p:sldMasterId id="2147483770" r:id="rId3"/>
    <p:sldMasterId id="2147483784" r:id="rId4"/>
    <p:sldMasterId id="2147483796" r:id="rId5"/>
    <p:sldMasterId id="2147483832" r:id="rId6"/>
    <p:sldMasterId id="2147483844" r:id="rId7"/>
  </p:sldMasterIdLst>
  <p:notesMasterIdLst>
    <p:notesMasterId r:id="rId89"/>
  </p:notesMasterIdLst>
  <p:handoutMasterIdLst>
    <p:handoutMasterId r:id="rId90"/>
  </p:handoutMasterIdLst>
  <p:sldIdLst>
    <p:sldId id="256" r:id="rId8"/>
    <p:sldId id="607" r:id="rId9"/>
    <p:sldId id="797" r:id="rId10"/>
    <p:sldId id="798" r:id="rId11"/>
    <p:sldId id="861" r:id="rId12"/>
    <p:sldId id="799" r:id="rId13"/>
    <p:sldId id="872" r:id="rId14"/>
    <p:sldId id="926" r:id="rId15"/>
    <p:sldId id="958" r:id="rId16"/>
    <p:sldId id="875" r:id="rId17"/>
    <p:sldId id="876" r:id="rId18"/>
    <p:sldId id="877" r:id="rId19"/>
    <p:sldId id="878" r:id="rId20"/>
    <p:sldId id="879" r:id="rId21"/>
    <p:sldId id="822" r:id="rId22"/>
    <p:sldId id="821" r:id="rId23"/>
    <p:sldId id="810" r:id="rId24"/>
    <p:sldId id="811" r:id="rId25"/>
    <p:sldId id="812" r:id="rId26"/>
    <p:sldId id="813" r:id="rId27"/>
    <p:sldId id="814" r:id="rId28"/>
    <p:sldId id="815" r:id="rId29"/>
    <p:sldId id="816" r:id="rId30"/>
    <p:sldId id="817" r:id="rId31"/>
    <p:sldId id="818" r:id="rId32"/>
    <p:sldId id="819" r:id="rId33"/>
    <p:sldId id="820" r:id="rId34"/>
    <p:sldId id="912" r:id="rId35"/>
    <p:sldId id="932" r:id="rId36"/>
    <p:sldId id="906" r:id="rId37"/>
    <p:sldId id="907" r:id="rId38"/>
    <p:sldId id="881" r:id="rId39"/>
    <p:sldId id="882" r:id="rId40"/>
    <p:sldId id="883" r:id="rId41"/>
    <p:sldId id="884" r:id="rId42"/>
    <p:sldId id="885" r:id="rId43"/>
    <p:sldId id="858" r:id="rId44"/>
    <p:sldId id="856" r:id="rId45"/>
    <p:sldId id="857" r:id="rId46"/>
    <p:sldId id="859" r:id="rId47"/>
    <p:sldId id="908" r:id="rId48"/>
    <p:sldId id="960" r:id="rId49"/>
    <p:sldId id="963" r:id="rId50"/>
    <p:sldId id="964" r:id="rId51"/>
    <p:sldId id="920" r:id="rId52"/>
    <p:sldId id="921" r:id="rId53"/>
    <p:sldId id="922" r:id="rId54"/>
    <p:sldId id="923" r:id="rId55"/>
    <p:sldId id="924" r:id="rId56"/>
    <p:sldId id="961" r:id="rId57"/>
    <p:sldId id="886" r:id="rId58"/>
    <p:sldId id="919" r:id="rId59"/>
    <p:sldId id="959" r:id="rId60"/>
    <p:sldId id="933" r:id="rId61"/>
    <p:sldId id="913" r:id="rId62"/>
    <p:sldId id="914" r:id="rId63"/>
    <p:sldId id="915" r:id="rId64"/>
    <p:sldId id="916" r:id="rId65"/>
    <p:sldId id="953" r:id="rId66"/>
    <p:sldId id="954" r:id="rId67"/>
    <p:sldId id="955" r:id="rId68"/>
    <p:sldId id="957" r:id="rId69"/>
    <p:sldId id="608" r:id="rId70"/>
    <p:sldId id="934" r:id="rId71"/>
    <p:sldId id="944" r:id="rId72"/>
    <p:sldId id="945" r:id="rId73"/>
    <p:sldId id="946" r:id="rId74"/>
    <p:sldId id="947" r:id="rId75"/>
    <p:sldId id="948" r:id="rId76"/>
    <p:sldId id="949" r:id="rId77"/>
    <p:sldId id="950" r:id="rId78"/>
    <p:sldId id="962" r:id="rId79"/>
    <p:sldId id="847" r:id="rId80"/>
    <p:sldId id="849" r:id="rId81"/>
    <p:sldId id="851" r:id="rId82"/>
    <p:sldId id="852" r:id="rId83"/>
    <p:sldId id="853" r:id="rId84"/>
    <p:sldId id="866" r:id="rId85"/>
    <p:sldId id="862" r:id="rId86"/>
    <p:sldId id="609" r:id="rId87"/>
    <p:sldId id="742" r:id="rId88"/>
  </p:sldIdLst>
  <p:sldSz cx="9144000" cy="6858000" type="screen4x3"/>
  <p:notesSz cx="7315200" cy="9601200"/>
  <p:custDataLst>
    <p:tags r:id="rId9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 userDrawn="1">
          <p15:clr>
            <a:srgbClr val="A4A3A4"/>
          </p15:clr>
        </p15:guide>
        <p15:guide id="3" orient="horz" pos="2832" userDrawn="1">
          <p15:clr>
            <a:srgbClr val="A4A3A4"/>
          </p15:clr>
        </p15:guide>
        <p15:guide id="4" pos="456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pos="4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EA3AE2"/>
    <a:srgbClr val="BF00C0"/>
    <a:srgbClr val="EAA9E8"/>
    <a:srgbClr val="A9ADFF"/>
    <a:srgbClr val="E3BAFF"/>
    <a:srgbClr val="CDB8FF"/>
    <a:srgbClr val="EA8FE3"/>
    <a:srgbClr val="72FF3A"/>
    <a:srgbClr val="00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8" autoAdjust="0"/>
    <p:restoredTop sz="86429"/>
  </p:normalViewPr>
  <p:slideViewPr>
    <p:cSldViewPr snapToGrid="0" snapToObjects="1">
      <p:cViewPr varScale="1">
        <p:scale>
          <a:sx n="77" d="100"/>
          <a:sy n="77" d="100"/>
        </p:scale>
        <p:origin x="2184" y="192"/>
      </p:cViewPr>
      <p:guideLst>
        <p:guide orient="horz" pos="4128"/>
        <p:guide orient="horz" pos="2832"/>
        <p:guide pos="456"/>
        <p:guide orient="horz" pos="4320"/>
        <p:guide pos="452"/>
      </p:guideLst>
    </p:cSldViewPr>
  </p:slideViewPr>
  <p:outlineViewPr>
    <p:cViewPr>
      <p:scale>
        <a:sx n="33" d="100"/>
        <a:sy n="33" d="100"/>
      </p:scale>
      <p:origin x="0" y="-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90" Type="http://schemas.openxmlformats.org/officeDocument/2006/relationships/handoutMaster" Target="handoutMasters/handoutMaster1.xml"/><Relationship Id="rId91" Type="http://schemas.openxmlformats.org/officeDocument/2006/relationships/tags" Target="tags/tag1.xml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6FE3F53C-32B9-3046-BAEB-F068E1235E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0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AF453-D133-4A4E-9A7D-96F51B7CE006}" type="datetimeFigureOut">
              <a:rPr lang="en-US" smtClean="0"/>
              <a:pPr/>
              <a:t>7/19/16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3E8A3-E042-1B44-A382-4630144E41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2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an example 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45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in edge vector earlier?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additive view of </a:t>
            </a:r>
            <a:r>
              <a:rPr lang="en-US" dirty="0" err="1" smtClean="0"/>
              <a:t>Chol</a:t>
            </a:r>
            <a:endParaRPr lang="en-US" dirty="0" smtClean="0"/>
          </a:p>
          <a:p>
            <a:r>
              <a:rPr lang="en-US" dirty="0" smtClean="0"/>
              <a:t>sums</a:t>
            </a:r>
            <a:r>
              <a:rPr lang="en-US" baseline="0" dirty="0" smtClean="0"/>
              <a:t> are good for random matrix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B86E-3C06-8944-9521-88765CD0221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02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additive view of </a:t>
            </a:r>
            <a:r>
              <a:rPr lang="en-US" dirty="0" err="1" smtClean="0"/>
              <a:t>Chol</a:t>
            </a:r>
            <a:endParaRPr lang="en-US" dirty="0" smtClean="0"/>
          </a:p>
          <a:p>
            <a:r>
              <a:rPr lang="en-US" dirty="0" smtClean="0"/>
              <a:t>sums</a:t>
            </a:r>
            <a:r>
              <a:rPr lang="en-US" baseline="0" dirty="0" smtClean="0"/>
              <a:t> are good for random matrix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B86E-3C06-8944-9521-88765CD0221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3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additive view of </a:t>
            </a:r>
            <a:r>
              <a:rPr lang="en-US" dirty="0" err="1" smtClean="0"/>
              <a:t>Chol</a:t>
            </a:r>
            <a:endParaRPr lang="en-US" dirty="0" smtClean="0"/>
          </a:p>
          <a:p>
            <a:r>
              <a:rPr lang="en-US" dirty="0" smtClean="0"/>
              <a:t>sums</a:t>
            </a:r>
            <a:r>
              <a:rPr lang="en-US" baseline="0" dirty="0" smtClean="0"/>
              <a:t> are good for random matrix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B86E-3C06-8944-9521-88765CD0221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22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additive view of </a:t>
            </a:r>
            <a:r>
              <a:rPr lang="en-US" dirty="0" err="1" smtClean="0"/>
              <a:t>Chol</a:t>
            </a:r>
            <a:endParaRPr lang="en-US" dirty="0" smtClean="0"/>
          </a:p>
          <a:p>
            <a:r>
              <a:rPr lang="en-US" dirty="0" smtClean="0"/>
              <a:t>sums</a:t>
            </a:r>
            <a:r>
              <a:rPr lang="en-US" baseline="0" dirty="0" smtClean="0"/>
              <a:t> are good for random matrix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B86E-3C06-8944-9521-88765CD0221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7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an example 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45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additive view of </a:t>
            </a:r>
            <a:r>
              <a:rPr lang="en-US" dirty="0" err="1" smtClean="0"/>
              <a:t>Chol</a:t>
            </a:r>
            <a:endParaRPr lang="en-US" dirty="0" smtClean="0"/>
          </a:p>
          <a:p>
            <a:r>
              <a:rPr lang="en-US" dirty="0" smtClean="0"/>
              <a:t>sums</a:t>
            </a:r>
            <a:r>
              <a:rPr lang="en-US" baseline="0" dirty="0" smtClean="0"/>
              <a:t> are good for random matrix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B86E-3C06-8944-9521-88765CD0221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43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additive view of </a:t>
            </a:r>
            <a:r>
              <a:rPr lang="en-US" dirty="0" err="1" smtClean="0"/>
              <a:t>Chol</a:t>
            </a:r>
            <a:endParaRPr lang="en-US" dirty="0" smtClean="0"/>
          </a:p>
          <a:p>
            <a:r>
              <a:rPr lang="en-US" dirty="0" smtClean="0"/>
              <a:t>sums</a:t>
            </a:r>
            <a:r>
              <a:rPr lang="en-US" baseline="0" dirty="0" smtClean="0"/>
              <a:t> are good for random matrix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B86E-3C06-8944-9521-88765CD0221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18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additive view of </a:t>
            </a:r>
            <a:r>
              <a:rPr lang="en-US" dirty="0" err="1" smtClean="0"/>
              <a:t>Chol</a:t>
            </a:r>
            <a:endParaRPr lang="en-US" dirty="0" smtClean="0"/>
          </a:p>
          <a:p>
            <a:r>
              <a:rPr lang="en-US" dirty="0" smtClean="0"/>
              <a:t>sums</a:t>
            </a:r>
            <a:r>
              <a:rPr lang="en-US" baseline="0" dirty="0" smtClean="0"/>
              <a:t> are good for random matrix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B86E-3C06-8944-9521-88765CD0221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29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additive view of </a:t>
            </a:r>
            <a:r>
              <a:rPr lang="en-US" dirty="0" err="1" smtClean="0"/>
              <a:t>Chol</a:t>
            </a:r>
            <a:endParaRPr lang="en-US" dirty="0" smtClean="0"/>
          </a:p>
          <a:p>
            <a:r>
              <a:rPr lang="en-US" dirty="0" smtClean="0"/>
              <a:t>sums</a:t>
            </a:r>
            <a:r>
              <a:rPr lang="en-US" baseline="0" dirty="0" smtClean="0"/>
              <a:t> are good for random matrix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B86E-3C06-8944-9521-88765CD0221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92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additive view of </a:t>
            </a:r>
            <a:r>
              <a:rPr lang="en-US" dirty="0" err="1" smtClean="0"/>
              <a:t>Chol</a:t>
            </a:r>
            <a:endParaRPr lang="en-US" dirty="0" smtClean="0"/>
          </a:p>
          <a:p>
            <a:r>
              <a:rPr lang="en-US" dirty="0" smtClean="0"/>
              <a:t>sums</a:t>
            </a:r>
            <a:r>
              <a:rPr lang="en-US" baseline="0" dirty="0" smtClean="0"/>
              <a:t> are good for random matrix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B86E-3C06-8944-9521-88765CD0221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an example 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4FC66-0E92-5A44-B411-AC57420C27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7E2B3-0645-9F4C-9849-60B10CDB57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4D07-FB69-6A49-A0FA-A8D21E0AC0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E11CD-99A4-F241-A6D7-82A09F46B5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36525" y="1590675"/>
            <a:ext cx="6566866" cy="75088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47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92DA73-FC0D-4F45-A231-6EB5E8844A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24822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16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475825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86235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3919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286669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6833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51695-5D11-4347-A5CE-27F3E946D9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20371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04672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6731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05321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98226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255663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E11CD-99A4-F241-A6D7-82A09F46B5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36525" y="1590675"/>
            <a:ext cx="6566866" cy="75088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09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4FC66-0E92-5A44-B411-AC57420C27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81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51695-5D11-4347-A5CE-27F3E946D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9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443B8-9229-944B-8770-29EAE1C5A1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3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443B8-9229-944B-8770-29EAE1C5A1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B30E06-C32E-004E-9A06-A935B52D4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29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226A94-1C37-704A-874B-13B6213634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12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25F802-88CB-8948-9678-926E7F21D5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88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DF336F-DAE4-9746-BCDD-1F4B77BC6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00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685482-03C7-7D4E-A2DA-65F4ECDD3B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98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A39383-C979-1F4C-8496-4CFD43AEF7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82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7E2B3-0645-9F4C-9849-60B10CDB57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50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4D07-FB69-6A49-A0FA-A8D21E0AC0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67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4FC66-0E92-5A44-B411-AC57420C27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10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51695-5D11-4347-A5CE-27F3E946D9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2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B30E06-C32E-004E-9A06-A935B52D4C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443B8-9229-944B-8770-29EAE1C5A1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98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B30E06-C32E-004E-9A06-A935B52D4C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52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226A94-1C37-704A-874B-13B6213634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11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25F802-88CB-8948-9678-926E7F21D5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09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DF336F-DAE4-9746-BCDD-1F4B77BC6C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5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685482-03C7-7D4E-A2DA-65F4ECDD3B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64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A39383-C979-1F4C-8496-4CFD43AEF7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72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7E2B3-0645-9F4C-9849-60B10CDB57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462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4D07-FB69-6A49-A0FA-A8D21E0AC0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0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4FC66-0E92-5A44-B411-AC57420C27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5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226A94-1C37-704A-874B-13B6213634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51695-5D11-4347-A5CE-27F3E946D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24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443B8-9229-944B-8770-29EAE1C5A1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41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B30E06-C32E-004E-9A06-A935B52D4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43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226A94-1C37-704A-874B-13B6213634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58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25F802-88CB-8948-9678-926E7F21D5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808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DF336F-DAE4-9746-BCDD-1F4B77BC6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298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685482-03C7-7D4E-A2DA-65F4ECDD3B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412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A39383-C979-1F4C-8496-4CFD43AEF7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72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7E2B3-0645-9F4C-9849-60B10CDB57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636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4D07-FB69-6A49-A0FA-A8D21E0AC0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2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25F802-88CB-8948-9678-926E7F21D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4FC66-0E92-5A44-B411-AC57420C27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26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51695-5D11-4347-A5CE-27F3E946D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593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443B8-9229-944B-8770-29EAE1C5A1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868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B30E06-C32E-004E-9A06-A935B52D4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178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226A94-1C37-704A-874B-13B6213634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08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25F802-88CB-8948-9678-926E7F21D5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920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DF336F-DAE4-9746-BCDD-1F4B77BC6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77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685482-03C7-7D4E-A2DA-65F4ECDD3B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176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A39383-C979-1F4C-8496-4CFD43AEF7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455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7E2B3-0645-9F4C-9849-60B10CDB57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4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DF336F-DAE4-9746-BCDD-1F4B77BC6C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4D07-FB69-6A49-A0FA-A8D21E0AC0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685482-03C7-7D4E-A2DA-65F4ECDD3B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A39383-C979-1F4C-8496-4CFD43AEF7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665" y="-31624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4464A9-B834-4843-9096-0BDC6FD9A5C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aramond"/>
          <a:ea typeface="+mj-ea"/>
          <a:cs typeface="Garamond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Helvetica"/>
          <a:ea typeface="ＭＳ Ｐゴシック" charset="-128"/>
          <a:cs typeface="Helvetic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charset="-128"/>
          <a:cs typeface="Helvetic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953" y="86907"/>
            <a:ext cx="8229600" cy="78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3" y="110326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B6E11CD-99A4-F241-A6D7-82A09F46B5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35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83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7/19/16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1318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665" y="-31624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4464A9-B834-4843-9096-0BDC6FD9A5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6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aramond"/>
          <a:ea typeface="+mj-ea"/>
          <a:cs typeface="Garamond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Helvetica"/>
          <a:ea typeface="ＭＳ Ｐゴシック" charset="-128"/>
          <a:cs typeface="Helvetic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charset="-128"/>
          <a:cs typeface="Helvetic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4464A9-B834-4843-9096-0BDC6FD9A5C4}" type="slidenum">
              <a:rPr lang="en-US">
                <a:solidFill>
                  <a:srgbClr val="000000"/>
                </a:solidFill>
                <a:sym typeface="Gill Sans" charset="0"/>
              </a:rPr>
              <a:pPr/>
              <a:t>‹#›</a:t>
            </a:fld>
            <a:endParaRPr lang="en-US">
              <a:solidFill>
                <a:srgbClr val="000000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2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4464A9-B834-4843-9096-0BDC6FD9A5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4464A9-B834-4843-9096-0BDC6FD9A5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9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3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gif"/><Relationship Id="rId3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3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55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55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70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80.emf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93.emf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80.emf"/><Relationship Id="rId5" Type="http://schemas.openxmlformats.org/officeDocument/2006/relationships/image" Target="../media/image93.emf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93.emf"/><Relationship Id="rId5" Type="http://schemas.openxmlformats.org/officeDocument/2006/relationships/image" Target="../media/image94.png"/><Relationship Id="rId6" Type="http://schemas.openxmlformats.org/officeDocument/2006/relationships/image" Target="../media/image95.emf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Relationship Id="rId3" Type="http://schemas.openxmlformats.org/officeDocument/2006/relationships/image" Target="../media/image99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Relationship Id="rId3" Type="http://schemas.openxmlformats.org/officeDocument/2006/relationships/image" Target="../media/image99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ins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6" y="4591241"/>
            <a:ext cx="1962744" cy="1901687"/>
          </a:xfrm>
          <a:prstGeom prst="rect">
            <a:avLst/>
          </a:prstGeom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111147" y="277908"/>
            <a:ext cx="6945306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Garamond"/>
                <a:cs typeface="Garamond"/>
              </a:rPr>
              <a:t>The </a:t>
            </a:r>
            <a:r>
              <a:rPr lang="en-US" sz="3600" b="1" dirty="0" err="1" smtClean="0">
                <a:solidFill>
                  <a:srgbClr val="000000"/>
                </a:solidFill>
                <a:latin typeface="Garamond"/>
                <a:cs typeface="Garamond"/>
              </a:rPr>
              <a:t>Laplacian</a:t>
            </a:r>
            <a:r>
              <a:rPr lang="en-US" sz="3600" b="1" dirty="0" smtClean="0">
                <a:solidFill>
                  <a:srgbClr val="000000"/>
                </a:solidFill>
                <a:latin typeface="Garamond"/>
                <a:cs typeface="Garamond"/>
              </a:rPr>
              <a:t> Matrices of Graphs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0706" y="6358045"/>
            <a:ext cx="3138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ISIT, July 12, 2016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3" name="Picture 12" descr="fig1a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728" y="1679803"/>
            <a:ext cx="2235621" cy="2015446"/>
          </a:xfrm>
          <a:prstGeom prst="rect">
            <a:avLst/>
          </a:prstGeom>
        </p:spPr>
      </p:pic>
      <p:pic>
        <p:nvPicPr>
          <p:cNvPr id="14" name="Picture 13" descr="fig1b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294" y="1629003"/>
            <a:ext cx="2235621" cy="2015446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4162646" y="2372255"/>
            <a:ext cx="1187646" cy="752515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yinsText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93" y="5285975"/>
            <a:ext cx="5163781" cy="9786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4082" y="4695539"/>
            <a:ext cx="354436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Garamond" charset="0"/>
              </a:rPr>
              <a:t>Daniel A. Spielman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601553" y="1005210"/>
            <a:ext cx="71548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View edges as resistors connecting vertices</a:t>
            </a:r>
          </a:p>
          <a:p>
            <a:endParaRPr lang="en-US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Gill Sans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Apply voltages at some vertices.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Measure induced voltages and current flow.</a:t>
            </a:r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Gill Sans" charset="0"/>
            </a:endParaRPr>
          </a:p>
        </p:txBody>
      </p:sp>
      <p:grpSp>
        <p:nvGrpSpPr>
          <p:cNvPr id="8" name="Group 33"/>
          <p:cNvGrpSpPr/>
          <p:nvPr/>
        </p:nvGrpSpPr>
        <p:grpSpPr>
          <a:xfrm>
            <a:off x="2670349" y="3967766"/>
            <a:ext cx="3189906" cy="1729739"/>
            <a:chOff x="2116267" y="2636162"/>
            <a:chExt cx="3189906" cy="1729739"/>
          </a:xfrm>
        </p:grpSpPr>
        <p:sp>
          <p:nvSpPr>
            <p:cNvPr id="15" name="Oval 14"/>
            <p:cNvSpPr/>
            <p:nvPr/>
          </p:nvSpPr>
          <p:spPr>
            <a:xfrm>
              <a:off x="2987320" y="2636162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892320" y="3954421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030667" y="3931562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799017" y="3344823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116267" y="3344822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892320" y="2636162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423796" y="4038720"/>
              <a:ext cx="1496642" cy="24111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382342"/>
                <a:gd name="connsiteY0" fmla="*/ 191164 h 409637"/>
                <a:gd name="connsiteX1" fmla="*/ 382351 w 1382342"/>
                <a:gd name="connsiteY1" fmla="*/ 191164 h 409637"/>
                <a:gd name="connsiteX2" fmla="*/ 477939 w 1382342"/>
                <a:gd name="connsiteY2" fmla="*/ 27309 h 409637"/>
                <a:gd name="connsiteX3" fmla="*/ 587183 w 1382342"/>
                <a:gd name="connsiteY3" fmla="*/ 395982 h 409637"/>
                <a:gd name="connsiteX4" fmla="*/ 723737 w 1382342"/>
                <a:gd name="connsiteY4" fmla="*/ 0 h 409637"/>
                <a:gd name="connsiteX5" fmla="*/ 832980 w 1382342"/>
                <a:gd name="connsiteY5" fmla="*/ 409637 h 409637"/>
                <a:gd name="connsiteX6" fmla="*/ 928568 w 1382342"/>
                <a:gd name="connsiteY6" fmla="*/ 191164 h 409637"/>
                <a:gd name="connsiteX7" fmla="*/ 1382342 w 1382342"/>
                <a:gd name="connsiteY7" fmla="*/ 204819 h 409637"/>
                <a:gd name="connsiteX0" fmla="*/ 0 w 1496642"/>
                <a:gd name="connsiteY0" fmla="*/ 191164 h 409637"/>
                <a:gd name="connsiteX1" fmla="*/ 496651 w 1496642"/>
                <a:gd name="connsiteY1" fmla="*/ 191164 h 409637"/>
                <a:gd name="connsiteX2" fmla="*/ 592239 w 1496642"/>
                <a:gd name="connsiteY2" fmla="*/ 27309 h 409637"/>
                <a:gd name="connsiteX3" fmla="*/ 701483 w 1496642"/>
                <a:gd name="connsiteY3" fmla="*/ 395982 h 409637"/>
                <a:gd name="connsiteX4" fmla="*/ 838037 w 1496642"/>
                <a:gd name="connsiteY4" fmla="*/ 0 h 409637"/>
                <a:gd name="connsiteX5" fmla="*/ 947280 w 1496642"/>
                <a:gd name="connsiteY5" fmla="*/ 409637 h 409637"/>
                <a:gd name="connsiteX6" fmla="*/ 1042868 w 1496642"/>
                <a:gd name="connsiteY6" fmla="*/ 191164 h 409637"/>
                <a:gd name="connsiteX7" fmla="*/ 1496642 w 1496642"/>
                <a:gd name="connsiteY7" fmla="*/ 204819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6642" h="409637">
                  <a:moveTo>
                    <a:pt x="0" y="191164"/>
                  </a:moveTo>
                  <a:lnTo>
                    <a:pt x="496651" y="191164"/>
                  </a:lnTo>
                  <a:lnTo>
                    <a:pt x="592239" y="27309"/>
                  </a:lnTo>
                  <a:lnTo>
                    <a:pt x="701483" y="395982"/>
                  </a:lnTo>
                  <a:lnTo>
                    <a:pt x="838037" y="0"/>
                  </a:lnTo>
                  <a:lnTo>
                    <a:pt x="947280" y="409637"/>
                  </a:lnTo>
                  <a:lnTo>
                    <a:pt x="1042868" y="191164"/>
                  </a:lnTo>
                  <a:lnTo>
                    <a:pt x="1496642" y="20481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398396" y="2717920"/>
              <a:ext cx="1496642" cy="24111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382342"/>
                <a:gd name="connsiteY0" fmla="*/ 191164 h 409637"/>
                <a:gd name="connsiteX1" fmla="*/ 382351 w 1382342"/>
                <a:gd name="connsiteY1" fmla="*/ 191164 h 409637"/>
                <a:gd name="connsiteX2" fmla="*/ 477939 w 1382342"/>
                <a:gd name="connsiteY2" fmla="*/ 27309 h 409637"/>
                <a:gd name="connsiteX3" fmla="*/ 587183 w 1382342"/>
                <a:gd name="connsiteY3" fmla="*/ 395982 h 409637"/>
                <a:gd name="connsiteX4" fmla="*/ 723737 w 1382342"/>
                <a:gd name="connsiteY4" fmla="*/ 0 h 409637"/>
                <a:gd name="connsiteX5" fmla="*/ 832980 w 1382342"/>
                <a:gd name="connsiteY5" fmla="*/ 409637 h 409637"/>
                <a:gd name="connsiteX6" fmla="*/ 928568 w 1382342"/>
                <a:gd name="connsiteY6" fmla="*/ 191164 h 409637"/>
                <a:gd name="connsiteX7" fmla="*/ 1382342 w 1382342"/>
                <a:gd name="connsiteY7" fmla="*/ 204819 h 409637"/>
                <a:gd name="connsiteX0" fmla="*/ 0 w 1496642"/>
                <a:gd name="connsiteY0" fmla="*/ 191164 h 409637"/>
                <a:gd name="connsiteX1" fmla="*/ 496651 w 1496642"/>
                <a:gd name="connsiteY1" fmla="*/ 191164 h 409637"/>
                <a:gd name="connsiteX2" fmla="*/ 592239 w 1496642"/>
                <a:gd name="connsiteY2" fmla="*/ 27309 h 409637"/>
                <a:gd name="connsiteX3" fmla="*/ 701483 w 1496642"/>
                <a:gd name="connsiteY3" fmla="*/ 395982 h 409637"/>
                <a:gd name="connsiteX4" fmla="*/ 838037 w 1496642"/>
                <a:gd name="connsiteY4" fmla="*/ 0 h 409637"/>
                <a:gd name="connsiteX5" fmla="*/ 947280 w 1496642"/>
                <a:gd name="connsiteY5" fmla="*/ 409637 h 409637"/>
                <a:gd name="connsiteX6" fmla="*/ 1042868 w 1496642"/>
                <a:gd name="connsiteY6" fmla="*/ 191164 h 409637"/>
                <a:gd name="connsiteX7" fmla="*/ 1496642 w 1496642"/>
                <a:gd name="connsiteY7" fmla="*/ 204819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6642" h="409637">
                  <a:moveTo>
                    <a:pt x="0" y="191164"/>
                  </a:moveTo>
                  <a:lnTo>
                    <a:pt x="496651" y="191164"/>
                  </a:lnTo>
                  <a:lnTo>
                    <a:pt x="592239" y="27309"/>
                  </a:lnTo>
                  <a:lnTo>
                    <a:pt x="701483" y="395982"/>
                  </a:lnTo>
                  <a:lnTo>
                    <a:pt x="838037" y="0"/>
                  </a:lnTo>
                  <a:lnTo>
                    <a:pt x="947280" y="409637"/>
                  </a:lnTo>
                  <a:lnTo>
                    <a:pt x="1042868" y="191164"/>
                  </a:lnTo>
                  <a:lnTo>
                    <a:pt x="1496642" y="20481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6200000">
              <a:off x="4645303" y="3413859"/>
              <a:ext cx="912442" cy="177602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073309"/>
                <a:gd name="connsiteY0" fmla="*/ 191164 h 409637"/>
                <a:gd name="connsiteX1" fmla="*/ 382351 w 1073309"/>
                <a:gd name="connsiteY1" fmla="*/ 191164 h 409637"/>
                <a:gd name="connsiteX2" fmla="*/ 477939 w 1073309"/>
                <a:gd name="connsiteY2" fmla="*/ 27309 h 409637"/>
                <a:gd name="connsiteX3" fmla="*/ 587183 w 1073309"/>
                <a:gd name="connsiteY3" fmla="*/ 395982 h 409637"/>
                <a:gd name="connsiteX4" fmla="*/ 723737 w 1073309"/>
                <a:gd name="connsiteY4" fmla="*/ 0 h 409637"/>
                <a:gd name="connsiteX5" fmla="*/ 832980 w 1073309"/>
                <a:gd name="connsiteY5" fmla="*/ 409637 h 409637"/>
                <a:gd name="connsiteX6" fmla="*/ 928568 w 1073309"/>
                <a:gd name="connsiteY6" fmla="*/ 191164 h 409637"/>
                <a:gd name="connsiteX7" fmla="*/ 1073309 w 1073309"/>
                <a:gd name="connsiteY7" fmla="*/ 195055 h 409637"/>
                <a:gd name="connsiteX0" fmla="*/ 0 w 912442"/>
                <a:gd name="connsiteY0" fmla="*/ 191164 h 409637"/>
                <a:gd name="connsiteX1" fmla="*/ 221484 w 912442"/>
                <a:gd name="connsiteY1" fmla="*/ 191164 h 409637"/>
                <a:gd name="connsiteX2" fmla="*/ 317072 w 912442"/>
                <a:gd name="connsiteY2" fmla="*/ 27309 h 409637"/>
                <a:gd name="connsiteX3" fmla="*/ 426316 w 912442"/>
                <a:gd name="connsiteY3" fmla="*/ 395982 h 409637"/>
                <a:gd name="connsiteX4" fmla="*/ 562870 w 912442"/>
                <a:gd name="connsiteY4" fmla="*/ 0 h 409637"/>
                <a:gd name="connsiteX5" fmla="*/ 672113 w 912442"/>
                <a:gd name="connsiteY5" fmla="*/ 409637 h 409637"/>
                <a:gd name="connsiteX6" fmla="*/ 767701 w 912442"/>
                <a:gd name="connsiteY6" fmla="*/ 191164 h 409637"/>
                <a:gd name="connsiteX7" fmla="*/ 912442 w 912442"/>
                <a:gd name="connsiteY7" fmla="*/ 195055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2442" h="409637">
                  <a:moveTo>
                    <a:pt x="0" y="191164"/>
                  </a:moveTo>
                  <a:lnTo>
                    <a:pt x="221484" y="191164"/>
                  </a:lnTo>
                  <a:lnTo>
                    <a:pt x="317072" y="27309"/>
                  </a:lnTo>
                  <a:lnTo>
                    <a:pt x="426316" y="395982"/>
                  </a:lnTo>
                  <a:lnTo>
                    <a:pt x="562870" y="0"/>
                  </a:lnTo>
                  <a:lnTo>
                    <a:pt x="672113" y="409637"/>
                  </a:lnTo>
                  <a:lnTo>
                    <a:pt x="767701" y="191164"/>
                  </a:lnTo>
                  <a:lnTo>
                    <a:pt x="912442" y="19505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543847" y="3474304"/>
              <a:ext cx="1242642" cy="190215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2642" h="409637">
                  <a:moveTo>
                    <a:pt x="0" y="191164"/>
                  </a:moveTo>
                  <a:lnTo>
                    <a:pt x="382351" y="191164"/>
                  </a:lnTo>
                  <a:lnTo>
                    <a:pt x="477939" y="27309"/>
                  </a:lnTo>
                  <a:lnTo>
                    <a:pt x="587183" y="395982"/>
                  </a:lnTo>
                  <a:lnTo>
                    <a:pt x="723737" y="0"/>
                  </a:lnTo>
                  <a:lnTo>
                    <a:pt x="832980" y="409637"/>
                  </a:lnTo>
                  <a:lnTo>
                    <a:pt x="928568" y="191164"/>
                  </a:lnTo>
                  <a:lnTo>
                    <a:pt x="1242642" y="204818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 rot="19647071">
              <a:off x="4125115" y="3101637"/>
              <a:ext cx="911722" cy="21637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104576"/>
                <a:gd name="connsiteY0" fmla="*/ 195758 h 409637"/>
                <a:gd name="connsiteX1" fmla="*/ 244285 w 1104576"/>
                <a:gd name="connsiteY1" fmla="*/ 191164 h 409637"/>
                <a:gd name="connsiteX2" fmla="*/ 339873 w 1104576"/>
                <a:gd name="connsiteY2" fmla="*/ 27309 h 409637"/>
                <a:gd name="connsiteX3" fmla="*/ 449117 w 1104576"/>
                <a:gd name="connsiteY3" fmla="*/ 395982 h 409637"/>
                <a:gd name="connsiteX4" fmla="*/ 585671 w 1104576"/>
                <a:gd name="connsiteY4" fmla="*/ 0 h 409637"/>
                <a:gd name="connsiteX5" fmla="*/ 694914 w 1104576"/>
                <a:gd name="connsiteY5" fmla="*/ 409637 h 409637"/>
                <a:gd name="connsiteX6" fmla="*/ 790502 w 1104576"/>
                <a:gd name="connsiteY6" fmla="*/ 191164 h 409637"/>
                <a:gd name="connsiteX7" fmla="*/ 1104576 w 1104576"/>
                <a:gd name="connsiteY7" fmla="*/ 204818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4576" h="409637">
                  <a:moveTo>
                    <a:pt x="0" y="195758"/>
                  </a:moveTo>
                  <a:lnTo>
                    <a:pt x="244285" y="191164"/>
                  </a:lnTo>
                  <a:lnTo>
                    <a:pt x="339873" y="27309"/>
                  </a:lnTo>
                  <a:lnTo>
                    <a:pt x="449117" y="395982"/>
                  </a:lnTo>
                  <a:lnTo>
                    <a:pt x="585671" y="0"/>
                  </a:lnTo>
                  <a:lnTo>
                    <a:pt x="694914" y="409637"/>
                  </a:lnTo>
                  <a:lnTo>
                    <a:pt x="790502" y="191164"/>
                  </a:lnTo>
                  <a:lnTo>
                    <a:pt x="1104576" y="204818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19332900">
              <a:off x="2393594" y="3071658"/>
              <a:ext cx="711918" cy="21637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029241"/>
                <a:gd name="connsiteY0" fmla="*/ 191164 h 409637"/>
                <a:gd name="connsiteX1" fmla="*/ 382351 w 1029241"/>
                <a:gd name="connsiteY1" fmla="*/ 191164 h 409637"/>
                <a:gd name="connsiteX2" fmla="*/ 477939 w 1029241"/>
                <a:gd name="connsiteY2" fmla="*/ 27309 h 409637"/>
                <a:gd name="connsiteX3" fmla="*/ 587183 w 1029241"/>
                <a:gd name="connsiteY3" fmla="*/ 395982 h 409637"/>
                <a:gd name="connsiteX4" fmla="*/ 723737 w 1029241"/>
                <a:gd name="connsiteY4" fmla="*/ 0 h 409637"/>
                <a:gd name="connsiteX5" fmla="*/ 832980 w 1029241"/>
                <a:gd name="connsiteY5" fmla="*/ 409637 h 409637"/>
                <a:gd name="connsiteX6" fmla="*/ 928568 w 1029241"/>
                <a:gd name="connsiteY6" fmla="*/ 191164 h 409637"/>
                <a:gd name="connsiteX7" fmla="*/ 1029241 w 1029241"/>
                <a:gd name="connsiteY7" fmla="*/ 219014 h 409637"/>
                <a:gd name="connsiteX0" fmla="*/ 0 w 1029241"/>
                <a:gd name="connsiteY0" fmla="*/ 191164 h 409637"/>
                <a:gd name="connsiteX1" fmla="*/ 382351 w 1029241"/>
                <a:gd name="connsiteY1" fmla="*/ 191164 h 409637"/>
                <a:gd name="connsiteX2" fmla="*/ 477939 w 1029241"/>
                <a:gd name="connsiteY2" fmla="*/ 27309 h 409637"/>
                <a:gd name="connsiteX3" fmla="*/ 587183 w 1029241"/>
                <a:gd name="connsiteY3" fmla="*/ 395982 h 409637"/>
                <a:gd name="connsiteX4" fmla="*/ 723737 w 1029241"/>
                <a:gd name="connsiteY4" fmla="*/ 0 h 409637"/>
                <a:gd name="connsiteX5" fmla="*/ 832980 w 1029241"/>
                <a:gd name="connsiteY5" fmla="*/ 409637 h 409637"/>
                <a:gd name="connsiteX6" fmla="*/ 928568 w 1029241"/>
                <a:gd name="connsiteY6" fmla="*/ 191164 h 409637"/>
                <a:gd name="connsiteX7" fmla="*/ 1029241 w 1029241"/>
                <a:gd name="connsiteY7" fmla="*/ 219014 h 409637"/>
                <a:gd name="connsiteX0" fmla="*/ 0 w 1060438"/>
                <a:gd name="connsiteY0" fmla="*/ 191164 h 409637"/>
                <a:gd name="connsiteX1" fmla="*/ 382351 w 1060438"/>
                <a:gd name="connsiteY1" fmla="*/ 191164 h 409637"/>
                <a:gd name="connsiteX2" fmla="*/ 477939 w 1060438"/>
                <a:gd name="connsiteY2" fmla="*/ 27309 h 409637"/>
                <a:gd name="connsiteX3" fmla="*/ 587183 w 1060438"/>
                <a:gd name="connsiteY3" fmla="*/ 395982 h 409637"/>
                <a:gd name="connsiteX4" fmla="*/ 723737 w 1060438"/>
                <a:gd name="connsiteY4" fmla="*/ 0 h 409637"/>
                <a:gd name="connsiteX5" fmla="*/ 832980 w 1060438"/>
                <a:gd name="connsiteY5" fmla="*/ 409637 h 409637"/>
                <a:gd name="connsiteX6" fmla="*/ 928568 w 1060438"/>
                <a:gd name="connsiteY6" fmla="*/ 191164 h 409637"/>
                <a:gd name="connsiteX7" fmla="*/ 1029241 w 1060438"/>
                <a:gd name="connsiteY7" fmla="*/ 219014 h 409637"/>
                <a:gd name="connsiteX0" fmla="*/ 0 w 862508"/>
                <a:gd name="connsiteY0" fmla="*/ 197706 h 409637"/>
                <a:gd name="connsiteX1" fmla="*/ 184421 w 862508"/>
                <a:gd name="connsiteY1" fmla="*/ 191164 h 409637"/>
                <a:gd name="connsiteX2" fmla="*/ 280009 w 862508"/>
                <a:gd name="connsiteY2" fmla="*/ 27309 h 409637"/>
                <a:gd name="connsiteX3" fmla="*/ 389253 w 862508"/>
                <a:gd name="connsiteY3" fmla="*/ 395982 h 409637"/>
                <a:gd name="connsiteX4" fmla="*/ 525807 w 862508"/>
                <a:gd name="connsiteY4" fmla="*/ 0 h 409637"/>
                <a:gd name="connsiteX5" fmla="*/ 635050 w 862508"/>
                <a:gd name="connsiteY5" fmla="*/ 409637 h 409637"/>
                <a:gd name="connsiteX6" fmla="*/ 730638 w 862508"/>
                <a:gd name="connsiteY6" fmla="*/ 191164 h 409637"/>
                <a:gd name="connsiteX7" fmla="*/ 831311 w 862508"/>
                <a:gd name="connsiteY7" fmla="*/ 219014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2508" h="409637">
                  <a:moveTo>
                    <a:pt x="0" y="197706"/>
                  </a:moveTo>
                  <a:lnTo>
                    <a:pt x="184421" y="191164"/>
                  </a:lnTo>
                  <a:lnTo>
                    <a:pt x="280009" y="27309"/>
                  </a:lnTo>
                  <a:lnTo>
                    <a:pt x="389253" y="395982"/>
                  </a:lnTo>
                  <a:lnTo>
                    <a:pt x="525807" y="0"/>
                  </a:lnTo>
                  <a:lnTo>
                    <a:pt x="635050" y="409637"/>
                  </a:lnTo>
                  <a:lnTo>
                    <a:pt x="730638" y="191164"/>
                  </a:lnTo>
                  <a:cubicBezTo>
                    <a:pt x="764196" y="200447"/>
                    <a:pt x="862508" y="216742"/>
                    <a:pt x="831311" y="219014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891202">
              <a:off x="4129679" y="3771563"/>
              <a:ext cx="835434" cy="21637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137131"/>
                <a:gd name="connsiteY0" fmla="*/ 184066 h 409637"/>
                <a:gd name="connsiteX1" fmla="*/ 276840 w 1137131"/>
                <a:gd name="connsiteY1" fmla="*/ 191164 h 409637"/>
                <a:gd name="connsiteX2" fmla="*/ 372428 w 1137131"/>
                <a:gd name="connsiteY2" fmla="*/ 27309 h 409637"/>
                <a:gd name="connsiteX3" fmla="*/ 481672 w 1137131"/>
                <a:gd name="connsiteY3" fmla="*/ 395982 h 409637"/>
                <a:gd name="connsiteX4" fmla="*/ 618226 w 1137131"/>
                <a:gd name="connsiteY4" fmla="*/ 0 h 409637"/>
                <a:gd name="connsiteX5" fmla="*/ 727469 w 1137131"/>
                <a:gd name="connsiteY5" fmla="*/ 409637 h 409637"/>
                <a:gd name="connsiteX6" fmla="*/ 823057 w 1137131"/>
                <a:gd name="connsiteY6" fmla="*/ 191164 h 409637"/>
                <a:gd name="connsiteX7" fmla="*/ 1137131 w 1137131"/>
                <a:gd name="connsiteY7" fmla="*/ 204818 h 409637"/>
                <a:gd name="connsiteX0" fmla="*/ 0 w 1012151"/>
                <a:gd name="connsiteY0" fmla="*/ 184066 h 409637"/>
                <a:gd name="connsiteX1" fmla="*/ 276840 w 1012151"/>
                <a:gd name="connsiteY1" fmla="*/ 191164 h 409637"/>
                <a:gd name="connsiteX2" fmla="*/ 372428 w 1012151"/>
                <a:gd name="connsiteY2" fmla="*/ 27309 h 409637"/>
                <a:gd name="connsiteX3" fmla="*/ 481672 w 1012151"/>
                <a:gd name="connsiteY3" fmla="*/ 395982 h 409637"/>
                <a:gd name="connsiteX4" fmla="*/ 618226 w 1012151"/>
                <a:gd name="connsiteY4" fmla="*/ 0 h 409637"/>
                <a:gd name="connsiteX5" fmla="*/ 727469 w 1012151"/>
                <a:gd name="connsiteY5" fmla="*/ 409637 h 409637"/>
                <a:gd name="connsiteX6" fmla="*/ 823057 w 1012151"/>
                <a:gd name="connsiteY6" fmla="*/ 191164 h 409637"/>
                <a:gd name="connsiteX7" fmla="*/ 1012151 w 1012151"/>
                <a:gd name="connsiteY7" fmla="*/ 192969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2151" h="409637">
                  <a:moveTo>
                    <a:pt x="0" y="184066"/>
                  </a:moveTo>
                  <a:lnTo>
                    <a:pt x="276840" y="191164"/>
                  </a:lnTo>
                  <a:lnTo>
                    <a:pt x="372428" y="27309"/>
                  </a:lnTo>
                  <a:lnTo>
                    <a:pt x="481672" y="395982"/>
                  </a:lnTo>
                  <a:lnTo>
                    <a:pt x="618226" y="0"/>
                  </a:lnTo>
                  <a:lnTo>
                    <a:pt x="727469" y="409637"/>
                  </a:lnTo>
                  <a:lnTo>
                    <a:pt x="823057" y="191164"/>
                  </a:lnTo>
                  <a:lnTo>
                    <a:pt x="1012151" y="19296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891202">
              <a:off x="2399425" y="3770177"/>
              <a:ext cx="700953" cy="21637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032322"/>
                <a:gd name="connsiteY0" fmla="*/ 205843 h 409637"/>
                <a:gd name="connsiteX1" fmla="*/ 172031 w 1032322"/>
                <a:gd name="connsiteY1" fmla="*/ 191164 h 409637"/>
                <a:gd name="connsiteX2" fmla="*/ 267619 w 1032322"/>
                <a:gd name="connsiteY2" fmla="*/ 27309 h 409637"/>
                <a:gd name="connsiteX3" fmla="*/ 376863 w 1032322"/>
                <a:gd name="connsiteY3" fmla="*/ 395982 h 409637"/>
                <a:gd name="connsiteX4" fmla="*/ 513417 w 1032322"/>
                <a:gd name="connsiteY4" fmla="*/ 0 h 409637"/>
                <a:gd name="connsiteX5" fmla="*/ 622660 w 1032322"/>
                <a:gd name="connsiteY5" fmla="*/ 409637 h 409637"/>
                <a:gd name="connsiteX6" fmla="*/ 718248 w 1032322"/>
                <a:gd name="connsiteY6" fmla="*/ 191164 h 409637"/>
                <a:gd name="connsiteX7" fmla="*/ 1032322 w 1032322"/>
                <a:gd name="connsiteY7" fmla="*/ 204818 h 409637"/>
                <a:gd name="connsiteX0" fmla="*/ 0 w 849224"/>
                <a:gd name="connsiteY0" fmla="*/ 205843 h 409637"/>
                <a:gd name="connsiteX1" fmla="*/ 172031 w 849224"/>
                <a:gd name="connsiteY1" fmla="*/ 191164 h 409637"/>
                <a:gd name="connsiteX2" fmla="*/ 267619 w 849224"/>
                <a:gd name="connsiteY2" fmla="*/ 27309 h 409637"/>
                <a:gd name="connsiteX3" fmla="*/ 376863 w 849224"/>
                <a:gd name="connsiteY3" fmla="*/ 395982 h 409637"/>
                <a:gd name="connsiteX4" fmla="*/ 513417 w 849224"/>
                <a:gd name="connsiteY4" fmla="*/ 0 h 409637"/>
                <a:gd name="connsiteX5" fmla="*/ 622660 w 849224"/>
                <a:gd name="connsiteY5" fmla="*/ 409637 h 409637"/>
                <a:gd name="connsiteX6" fmla="*/ 718248 w 849224"/>
                <a:gd name="connsiteY6" fmla="*/ 191164 h 409637"/>
                <a:gd name="connsiteX7" fmla="*/ 849224 w 849224"/>
                <a:gd name="connsiteY7" fmla="*/ 182854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9224" h="409637">
                  <a:moveTo>
                    <a:pt x="0" y="205843"/>
                  </a:moveTo>
                  <a:lnTo>
                    <a:pt x="172031" y="191164"/>
                  </a:lnTo>
                  <a:lnTo>
                    <a:pt x="267619" y="27309"/>
                  </a:lnTo>
                  <a:lnTo>
                    <a:pt x="376863" y="395982"/>
                  </a:lnTo>
                  <a:lnTo>
                    <a:pt x="513417" y="0"/>
                  </a:lnTo>
                  <a:lnTo>
                    <a:pt x="622660" y="409637"/>
                  </a:lnTo>
                  <a:lnTo>
                    <a:pt x="718248" y="191164"/>
                  </a:lnTo>
                  <a:lnTo>
                    <a:pt x="849224" y="18285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 rot="19647071">
              <a:off x="3368078" y="3751980"/>
              <a:ext cx="559743" cy="21637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944067"/>
                <a:gd name="connsiteY0" fmla="*/ 191164 h 409637"/>
                <a:gd name="connsiteX1" fmla="*/ 382351 w 944067"/>
                <a:gd name="connsiteY1" fmla="*/ 191164 h 409637"/>
                <a:gd name="connsiteX2" fmla="*/ 477939 w 944067"/>
                <a:gd name="connsiteY2" fmla="*/ 27309 h 409637"/>
                <a:gd name="connsiteX3" fmla="*/ 587183 w 944067"/>
                <a:gd name="connsiteY3" fmla="*/ 395982 h 409637"/>
                <a:gd name="connsiteX4" fmla="*/ 723737 w 944067"/>
                <a:gd name="connsiteY4" fmla="*/ 0 h 409637"/>
                <a:gd name="connsiteX5" fmla="*/ 832980 w 944067"/>
                <a:gd name="connsiteY5" fmla="*/ 409637 h 409637"/>
                <a:gd name="connsiteX6" fmla="*/ 928568 w 944067"/>
                <a:gd name="connsiteY6" fmla="*/ 191164 h 409637"/>
                <a:gd name="connsiteX7" fmla="*/ 944067 w 944067"/>
                <a:gd name="connsiteY7" fmla="*/ 220784 h 409637"/>
                <a:gd name="connsiteX0" fmla="*/ 0 w 678144"/>
                <a:gd name="connsiteY0" fmla="*/ 180664 h 409637"/>
                <a:gd name="connsiteX1" fmla="*/ 116428 w 678144"/>
                <a:gd name="connsiteY1" fmla="*/ 191164 h 409637"/>
                <a:gd name="connsiteX2" fmla="*/ 212016 w 678144"/>
                <a:gd name="connsiteY2" fmla="*/ 27309 h 409637"/>
                <a:gd name="connsiteX3" fmla="*/ 321260 w 678144"/>
                <a:gd name="connsiteY3" fmla="*/ 395982 h 409637"/>
                <a:gd name="connsiteX4" fmla="*/ 457814 w 678144"/>
                <a:gd name="connsiteY4" fmla="*/ 0 h 409637"/>
                <a:gd name="connsiteX5" fmla="*/ 567057 w 678144"/>
                <a:gd name="connsiteY5" fmla="*/ 409637 h 409637"/>
                <a:gd name="connsiteX6" fmla="*/ 662645 w 678144"/>
                <a:gd name="connsiteY6" fmla="*/ 191164 h 409637"/>
                <a:gd name="connsiteX7" fmla="*/ 678144 w 678144"/>
                <a:gd name="connsiteY7" fmla="*/ 220784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8144" h="409637">
                  <a:moveTo>
                    <a:pt x="0" y="180664"/>
                  </a:moveTo>
                  <a:lnTo>
                    <a:pt x="116428" y="191164"/>
                  </a:lnTo>
                  <a:lnTo>
                    <a:pt x="212016" y="27309"/>
                  </a:lnTo>
                  <a:lnTo>
                    <a:pt x="321260" y="395982"/>
                  </a:lnTo>
                  <a:lnTo>
                    <a:pt x="457814" y="0"/>
                  </a:lnTo>
                  <a:lnTo>
                    <a:pt x="567057" y="409637"/>
                  </a:lnTo>
                  <a:lnTo>
                    <a:pt x="662645" y="191164"/>
                  </a:lnTo>
                  <a:lnTo>
                    <a:pt x="678144" y="22078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2583655" y="5801752"/>
            <a:ext cx="609600" cy="1588"/>
          </a:xfrm>
          <a:prstGeom prst="line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59855" y="5954152"/>
            <a:ext cx="4572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9" idx="4"/>
          </p:cNvCxnSpPr>
          <p:nvPr/>
        </p:nvCxnSpPr>
        <p:spPr>
          <a:xfrm rot="16200000" flipV="1">
            <a:off x="2525944" y="5439238"/>
            <a:ext cx="713846" cy="1118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36055" y="6106552"/>
            <a:ext cx="3048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860255" y="3578097"/>
            <a:ext cx="473364" cy="588819"/>
          </a:xfrm>
          <a:custGeom>
            <a:avLst/>
            <a:gdLst>
              <a:gd name="connsiteX0" fmla="*/ 0 w 473364"/>
              <a:gd name="connsiteY0" fmla="*/ 588819 h 588819"/>
              <a:gd name="connsiteX1" fmla="*/ 473364 w 473364"/>
              <a:gd name="connsiteY1" fmla="*/ 588819 h 588819"/>
              <a:gd name="connsiteX2" fmla="*/ 473364 w 473364"/>
              <a:gd name="connsiteY2" fmla="*/ 0 h 58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364" h="588819">
                <a:moveTo>
                  <a:pt x="0" y="588819"/>
                </a:moveTo>
                <a:lnTo>
                  <a:pt x="473364" y="588819"/>
                </a:lnTo>
                <a:lnTo>
                  <a:pt x="473364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Gill Sans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6088855" y="3363351"/>
            <a:ext cx="533400" cy="45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46055" y="3159575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sym typeface="Gill Sans" charset="0"/>
              </a:rPr>
              <a:t>1V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8163" y="5801751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sym typeface="Gill Sans" charset="0"/>
              </a:rPr>
              <a:t>0</a:t>
            </a:r>
            <a:r>
              <a:rPr lang="en-US" sz="3200" dirty="0" smtClean="0">
                <a:solidFill>
                  <a:prstClr val="black"/>
                </a:solidFill>
                <a:sym typeface="Gill Sans" charset="0"/>
              </a:rPr>
              <a:t>V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3489357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Resistor Networks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3018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601553" y="865506"/>
            <a:ext cx="44158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Induced voltages minimize                                </a:t>
            </a:r>
          </a:p>
          <a:p>
            <a: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 subject to constraints.</a:t>
            </a:r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Gill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75156" y="2199119"/>
            <a:ext cx="5789803" cy="4111497"/>
            <a:chOff x="2583655" y="2794461"/>
            <a:chExt cx="4038600" cy="2744789"/>
          </a:xfrm>
        </p:grpSpPr>
        <p:grpSp>
          <p:nvGrpSpPr>
            <p:cNvPr id="8" name="Group 33"/>
            <p:cNvGrpSpPr/>
            <p:nvPr/>
          </p:nvGrpSpPr>
          <p:grpSpPr>
            <a:xfrm>
              <a:off x="2670349" y="3398876"/>
              <a:ext cx="3189906" cy="1729739"/>
              <a:chOff x="2116267" y="2636162"/>
              <a:chExt cx="3189906" cy="172973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2987320" y="26361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892320" y="3954421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030667" y="39315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799017" y="3344823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116267" y="334482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892320" y="26361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3423796" y="4038720"/>
                <a:ext cx="1496642" cy="24111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382342"/>
                  <a:gd name="connsiteY0" fmla="*/ 191164 h 409637"/>
                  <a:gd name="connsiteX1" fmla="*/ 382351 w 1382342"/>
                  <a:gd name="connsiteY1" fmla="*/ 191164 h 409637"/>
                  <a:gd name="connsiteX2" fmla="*/ 477939 w 1382342"/>
                  <a:gd name="connsiteY2" fmla="*/ 27309 h 409637"/>
                  <a:gd name="connsiteX3" fmla="*/ 587183 w 1382342"/>
                  <a:gd name="connsiteY3" fmla="*/ 395982 h 409637"/>
                  <a:gd name="connsiteX4" fmla="*/ 723737 w 1382342"/>
                  <a:gd name="connsiteY4" fmla="*/ 0 h 409637"/>
                  <a:gd name="connsiteX5" fmla="*/ 832980 w 1382342"/>
                  <a:gd name="connsiteY5" fmla="*/ 409637 h 409637"/>
                  <a:gd name="connsiteX6" fmla="*/ 928568 w 1382342"/>
                  <a:gd name="connsiteY6" fmla="*/ 191164 h 409637"/>
                  <a:gd name="connsiteX7" fmla="*/ 1382342 w 1382342"/>
                  <a:gd name="connsiteY7" fmla="*/ 204819 h 409637"/>
                  <a:gd name="connsiteX0" fmla="*/ 0 w 1496642"/>
                  <a:gd name="connsiteY0" fmla="*/ 191164 h 409637"/>
                  <a:gd name="connsiteX1" fmla="*/ 496651 w 1496642"/>
                  <a:gd name="connsiteY1" fmla="*/ 191164 h 409637"/>
                  <a:gd name="connsiteX2" fmla="*/ 592239 w 1496642"/>
                  <a:gd name="connsiteY2" fmla="*/ 27309 h 409637"/>
                  <a:gd name="connsiteX3" fmla="*/ 701483 w 1496642"/>
                  <a:gd name="connsiteY3" fmla="*/ 395982 h 409637"/>
                  <a:gd name="connsiteX4" fmla="*/ 838037 w 1496642"/>
                  <a:gd name="connsiteY4" fmla="*/ 0 h 409637"/>
                  <a:gd name="connsiteX5" fmla="*/ 947280 w 1496642"/>
                  <a:gd name="connsiteY5" fmla="*/ 409637 h 409637"/>
                  <a:gd name="connsiteX6" fmla="*/ 1042868 w 1496642"/>
                  <a:gd name="connsiteY6" fmla="*/ 191164 h 409637"/>
                  <a:gd name="connsiteX7" fmla="*/ 1496642 w 1496642"/>
                  <a:gd name="connsiteY7" fmla="*/ 20481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6642" h="409637">
                    <a:moveTo>
                      <a:pt x="0" y="191164"/>
                    </a:moveTo>
                    <a:lnTo>
                      <a:pt x="496651" y="191164"/>
                    </a:lnTo>
                    <a:lnTo>
                      <a:pt x="592239" y="27309"/>
                    </a:lnTo>
                    <a:lnTo>
                      <a:pt x="701483" y="395982"/>
                    </a:lnTo>
                    <a:lnTo>
                      <a:pt x="838037" y="0"/>
                    </a:lnTo>
                    <a:lnTo>
                      <a:pt x="947280" y="409637"/>
                    </a:lnTo>
                    <a:lnTo>
                      <a:pt x="1042868" y="191164"/>
                    </a:lnTo>
                    <a:lnTo>
                      <a:pt x="1496642" y="20481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3398396" y="2717920"/>
                <a:ext cx="1496642" cy="24111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382342"/>
                  <a:gd name="connsiteY0" fmla="*/ 191164 h 409637"/>
                  <a:gd name="connsiteX1" fmla="*/ 382351 w 1382342"/>
                  <a:gd name="connsiteY1" fmla="*/ 191164 h 409637"/>
                  <a:gd name="connsiteX2" fmla="*/ 477939 w 1382342"/>
                  <a:gd name="connsiteY2" fmla="*/ 27309 h 409637"/>
                  <a:gd name="connsiteX3" fmla="*/ 587183 w 1382342"/>
                  <a:gd name="connsiteY3" fmla="*/ 395982 h 409637"/>
                  <a:gd name="connsiteX4" fmla="*/ 723737 w 1382342"/>
                  <a:gd name="connsiteY4" fmla="*/ 0 h 409637"/>
                  <a:gd name="connsiteX5" fmla="*/ 832980 w 1382342"/>
                  <a:gd name="connsiteY5" fmla="*/ 409637 h 409637"/>
                  <a:gd name="connsiteX6" fmla="*/ 928568 w 1382342"/>
                  <a:gd name="connsiteY6" fmla="*/ 191164 h 409637"/>
                  <a:gd name="connsiteX7" fmla="*/ 1382342 w 1382342"/>
                  <a:gd name="connsiteY7" fmla="*/ 204819 h 409637"/>
                  <a:gd name="connsiteX0" fmla="*/ 0 w 1496642"/>
                  <a:gd name="connsiteY0" fmla="*/ 191164 h 409637"/>
                  <a:gd name="connsiteX1" fmla="*/ 496651 w 1496642"/>
                  <a:gd name="connsiteY1" fmla="*/ 191164 h 409637"/>
                  <a:gd name="connsiteX2" fmla="*/ 592239 w 1496642"/>
                  <a:gd name="connsiteY2" fmla="*/ 27309 h 409637"/>
                  <a:gd name="connsiteX3" fmla="*/ 701483 w 1496642"/>
                  <a:gd name="connsiteY3" fmla="*/ 395982 h 409637"/>
                  <a:gd name="connsiteX4" fmla="*/ 838037 w 1496642"/>
                  <a:gd name="connsiteY4" fmla="*/ 0 h 409637"/>
                  <a:gd name="connsiteX5" fmla="*/ 947280 w 1496642"/>
                  <a:gd name="connsiteY5" fmla="*/ 409637 h 409637"/>
                  <a:gd name="connsiteX6" fmla="*/ 1042868 w 1496642"/>
                  <a:gd name="connsiteY6" fmla="*/ 191164 h 409637"/>
                  <a:gd name="connsiteX7" fmla="*/ 1496642 w 1496642"/>
                  <a:gd name="connsiteY7" fmla="*/ 20481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6642" h="409637">
                    <a:moveTo>
                      <a:pt x="0" y="191164"/>
                    </a:moveTo>
                    <a:lnTo>
                      <a:pt x="496651" y="191164"/>
                    </a:lnTo>
                    <a:lnTo>
                      <a:pt x="592239" y="27309"/>
                    </a:lnTo>
                    <a:lnTo>
                      <a:pt x="701483" y="395982"/>
                    </a:lnTo>
                    <a:lnTo>
                      <a:pt x="838037" y="0"/>
                    </a:lnTo>
                    <a:lnTo>
                      <a:pt x="947280" y="409637"/>
                    </a:lnTo>
                    <a:lnTo>
                      <a:pt x="1042868" y="191164"/>
                    </a:lnTo>
                    <a:lnTo>
                      <a:pt x="1496642" y="20481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00000">
                <a:off x="4645303" y="3413859"/>
                <a:ext cx="912442" cy="177602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73309"/>
                  <a:gd name="connsiteY0" fmla="*/ 191164 h 409637"/>
                  <a:gd name="connsiteX1" fmla="*/ 382351 w 1073309"/>
                  <a:gd name="connsiteY1" fmla="*/ 191164 h 409637"/>
                  <a:gd name="connsiteX2" fmla="*/ 477939 w 1073309"/>
                  <a:gd name="connsiteY2" fmla="*/ 27309 h 409637"/>
                  <a:gd name="connsiteX3" fmla="*/ 587183 w 1073309"/>
                  <a:gd name="connsiteY3" fmla="*/ 395982 h 409637"/>
                  <a:gd name="connsiteX4" fmla="*/ 723737 w 1073309"/>
                  <a:gd name="connsiteY4" fmla="*/ 0 h 409637"/>
                  <a:gd name="connsiteX5" fmla="*/ 832980 w 1073309"/>
                  <a:gd name="connsiteY5" fmla="*/ 409637 h 409637"/>
                  <a:gd name="connsiteX6" fmla="*/ 928568 w 1073309"/>
                  <a:gd name="connsiteY6" fmla="*/ 191164 h 409637"/>
                  <a:gd name="connsiteX7" fmla="*/ 1073309 w 1073309"/>
                  <a:gd name="connsiteY7" fmla="*/ 195055 h 409637"/>
                  <a:gd name="connsiteX0" fmla="*/ 0 w 912442"/>
                  <a:gd name="connsiteY0" fmla="*/ 191164 h 409637"/>
                  <a:gd name="connsiteX1" fmla="*/ 221484 w 912442"/>
                  <a:gd name="connsiteY1" fmla="*/ 191164 h 409637"/>
                  <a:gd name="connsiteX2" fmla="*/ 317072 w 912442"/>
                  <a:gd name="connsiteY2" fmla="*/ 27309 h 409637"/>
                  <a:gd name="connsiteX3" fmla="*/ 426316 w 912442"/>
                  <a:gd name="connsiteY3" fmla="*/ 395982 h 409637"/>
                  <a:gd name="connsiteX4" fmla="*/ 562870 w 912442"/>
                  <a:gd name="connsiteY4" fmla="*/ 0 h 409637"/>
                  <a:gd name="connsiteX5" fmla="*/ 672113 w 912442"/>
                  <a:gd name="connsiteY5" fmla="*/ 409637 h 409637"/>
                  <a:gd name="connsiteX6" fmla="*/ 767701 w 912442"/>
                  <a:gd name="connsiteY6" fmla="*/ 191164 h 409637"/>
                  <a:gd name="connsiteX7" fmla="*/ 912442 w 912442"/>
                  <a:gd name="connsiteY7" fmla="*/ 195055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442" h="409637">
                    <a:moveTo>
                      <a:pt x="0" y="191164"/>
                    </a:moveTo>
                    <a:lnTo>
                      <a:pt x="221484" y="191164"/>
                    </a:lnTo>
                    <a:lnTo>
                      <a:pt x="317072" y="27309"/>
                    </a:lnTo>
                    <a:lnTo>
                      <a:pt x="426316" y="395982"/>
                    </a:lnTo>
                    <a:lnTo>
                      <a:pt x="562870" y="0"/>
                    </a:lnTo>
                    <a:lnTo>
                      <a:pt x="672113" y="409637"/>
                    </a:lnTo>
                    <a:lnTo>
                      <a:pt x="767701" y="191164"/>
                    </a:lnTo>
                    <a:lnTo>
                      <a:pt x="912442" y="19505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543847" y="3474304"/>
                <a:ext cx="1242642" cy="190215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2642" h="409637">
                    <a:moveTo>
                      <a:pt x="0" y="191164"/>
                    </a:moveTo>
                    <a:lnTo>
                      <a:pt x="382351" y="191164"/>
                    </a:lnTo>
                    <a:lnTo>
                      <a:pt x="477939" y="27309"/>
                    </a:lnTo>
                    <a:lnTo>
                      <a:pt x="587183" y="395982"/>
                    </a:lnTo>
                    <a:lnTo>
                      <a:pt x="723737" y="0"/>
                    </a:lnTo>
                    <a:lnTo>
                      <a:pt x="832980" y="409637"/>
                    </a:lnTo>
                    <a:lnTo>
                      <a:pt x="928568" y="191164"/>
                    </a:lnTo>
                    <a:lnTo>
                      <a:pt x="1242642" y="204818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9647071">
                <a:off x="4125115" y="3101637"/>
                <a:ext cx="911722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104576"/>
                  <a:gd name="connsiteY0" fmla="*/ 195758 h 409637"/>
                  <a:gd name="connsiteX1" fmla="*/ 244285 w 1104576"/>
                  <a:gd name="connsiteY1" fmla="*/ 191164 h 409637"/>
                  <a:gd name="connsiteX2" fmla="*/ 339873 w 1104576"/>
                  <a:gd name="connsiteY2" fmla="*/ 27309 h 409637"/>
                  <a:gd name="connsiteX3" fmla="*/ 449117 w 1104576"/>
                  <a:gd name="connsiteY3" fmla="*/ 395982 h 409637"/>
                  <a:gd name="connsiteX4" fmla="*/ 585671 w 1104576"/>
                  <a:gd name="connsiteY4" fmla="*/ 0 h 409637"/>
                  <a:gd name="connsiteX5" fmla="*/ 694914 w 1104576"/>
                  <a:gd name="connsiteY5" fmla="*/ 409637 h 409637"/>
                  <a:gd name="connsiteX6" fmla="*/ 790502 w 1104576"/>
                  <a:gd name="connsiteY6" fmla="*/ 191164 h 409637"/>
                  <a:gd name="connsiteX7" fmla="*/ 1104576 w 1104576"/>
                  <a:gd name="connsiteY7" fmla="*/ 204818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4576" h="409637">
                    <a:moveTo>
                      <a:pt x="0" y="195758"/>
                    </a:moveTo>
                    <a:lnTo>
                      <a:pt x="244285" y="191164"/>
                    </a:lnTo>
                    <a:lnTo>
                      <a:pt x="339873" y="27309"/>
                    </a:lnTo>
                    <a:lnTo>
                      <a:pt x="449117" y="395982"/>
                    </a:lnTo>
                    <a:lnTo>
                      <a:pt x="585671" y="0"/>
                    </a:lnTo>
                    <a:lnTo>
                      <a:pt x="694914" y="409637"/>
                    </a:lnTo>
                    <a:lnTo>
                      <a:pt x="790502" y="191164"/>
                    </a:lnTo>
                    <a:lnTo>
                      <a:pt x="1104576" y="204818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9332900">
                <a:off x="2393594" y="3071658"/>
                <a:ext cx="711918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29241"/>
                  <a:gd name="connsiteY0" fmla="*/ 191164 h 409637"/>
                  <a:gd name="connsiteX1" fmla="*/ 382351 w 1029241"/>
                  <a:gd name="connsiteY1" fmla="*/ 191164 h 409637"/>
                  <a:gd name="connsiteX2" fmla="*/ 477939 w 1029241"/>
                  <a:gd name="connsiteY2" fmla="*/ 27309 h 409637"/>
                  <a:gd name="connsiteX3" fmla="*/ 587183 w 1029241"/>
                  <a:gd name="connsiteY3" fmla="*/ 395982 h 409637"/>
                  <a:gd name="connsiteX4" fmla="*/ 723737 w 1029241"/>
                  <a:gd name="connsiteY4" fmla="*/ 0 h 409637"/>
                  <a:gd name="connsiteX5" fmla="*/ 832980 w 1029241"/>
                  <a:gd name="connsiteY5" fmla="*/ 409637 h 409637"/>
                  <a:gd name="connsiteX6" fmla="*/ 928568 w 1029241"/>
                  <a:gd name="connsiteY6" fmla="*/ 191164 h 409637"/>
                  <a:gd name="connsiteX7" fmla="*/ 1029241 w 1029241"/>
                  <a:gd name="connsiteY7" fmla="*/ 219014 h 409637"/>
                  <a:gd name="connsiteX0" fmla="*/ 0 w 1029241"/>
                  <a:gd name="connsiteY0" fmla="*/ 191164 h 409637"/>
                  <a:gd name="connsiteX1" fmla="*/ 382351 w 1029241"/>
                  <a:gd name="connsiteY1" fmla="*/ 191164 h 409637"/>
                  <a:gd name="connsiteX2" fmla="*/ 477939 w 1029241"/>
                  <a:gd name="connsiteY2" fmla="*/ 27309 h 409637"/>
                  <a:gd name="connsiteX3" fmla="*/ 587183 w 1029241"/>
                  <a:gd name="connsiteY3" fmla="*/ 395982 h 409637"/>
                  <a:gd name="connsiteX4" fmla="*/ 723737 w 1029241"/>
                  <a:gd name="connsiteY4" fmla="*/ 0 h 409637"/>
                  <a:gd name="connsiteX5" fmla="*/ 832980 w 1029241"/>
                  <a:gd name="connsiteY5" fmla="*/ 409637 h 409637"/>
                  <a:gd name="connsiteX6" fmla="*/ 928568 w 1029241"/>
                  <a:gd name="connsiteY6" fmla="*/ 191164 h 409637"/>
                  <a:gd name="connsiteX7" fmla="*/ 1029241 w 1029241"/>
                  <a:gd name="connsiteY7" fmla="*/ 219014 h 409637"/>
                  <a:gd name="connsiteX0" fmla="*/ 0 w 1060438"/>
                  <a:gd name="connsiteY0" fmla="*/ 191164 h 409637"/>
                  <a:gd name="connsiteX1" fmla="*/ 382351 w 1060438"/>
                  <a:gd name="connsiteY1" fmla="*/ 191164 h 409637"/>
                  <a:gd name="connsiteX2" fmla="*/ 477939 w 1060438"/>
                  <a:gd name="connsiteY2" fmla="*/ 27309 h 409637"/>
                  <a:gd name="connsiteX3" fmla="*/ 587183 w 1060438"/>
                  <a:gd name="connsiteY3" fmla="*/ 395982 h 409637"/>
                  <a:gd name="connsiteX4" fmla="*/ 723737 w 1060438"/>
                  <a:gd name="connsiteY4" fmla="*/ 0 h 409637"/>
                  <a:gd name="connsiteX5" fmla="*/ 832980 w 1060438"/>
                  <a:gd name="connsiteY5" fmla="*/ 409637 h 409637"/>
                  <a:gd name="connsiteX6" fmla="*/ 928568 w 1060438"/>
                  <a:gd name="connsiteY6" fmla="*/ 191164 h 409637"/>
                  <a:gd name="connsiteX7" fmla="*/ 1029241 w 1060438"/>
                  <a:gd name="connsiteY7" fmla="*/ 219014 h 409637"/>
                  <a:gd name="connsiteX0" fmla="*/ 0 w 862508"/>
                  <a:gd name="connsiteY0" fmla="*/ 197706 h 409637"/>
                  <a:gd name="connsiteX1" fmla="*/ 184421 w 862508"/>
                  <a:gd name="connsiteY1" fmla="*/ 191164 h 409637"/>
                  <a:gd name="connsiteX2" fmla="*/ 280009 w 862508"/>
                  <a:gd name="connsiteY2" fmla="*/ 27309 h 409637"/>
                  <a:gd name="connsiteX3" fmla="*/ 389253 w 862508"/>
                  <a:gd name="connsiteY3" fmla="*/ 395982 h 409637"/>
                  <a:gd name="connsiteX4" fmla="*/ 525807 w 862508"/>
                  <a:gd name="connsiteY4" fmla="*/ 0 h 409637"/>
                  <a:gd name="connsiteX5" fmla="*/ 635050 w 862508"/>
                  <a:gd name="connsiteY5" fmla="*/ 409637 h 409637"/>
                  <a:gd name="connsiteX6" fmla="*/ 730638 w 862508"/>
                  <a:gd name="connsiteY6" fmla="*/ 191164 h 409637"/>
                  <a:gd name="connsiteX7" fmla="*/ 831311 w 862508"/>
                  <a:gd name="connsiteY7" fmla="*/ 21901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2508" h="409637">
                    <a:moveTo>
                      <a:pt x="0" y="197706"/>
                    </a:moveTo>
                    <a:lnTo>
                      <a:pt x="184421" y="191164"/>
                    </a:lnTo>
                    <a:lnTo>
                      <a:pt x="280009" y="27309"/>
                    </a:lnTo>
                    <a:lnTo>
                      <a:pt x="389253" y="395982"/>
                    </a:lnTo>
                    <a:lnTo>
                      <a:pt x="525807" y="0"/>
                    </a:lnTo>
                    <a:lnTo>
                      <a:pt x="635050" y="409637"/>
                    </a:lnTo>
                    <a:lnTo>
                      <a:pt x="730638" y="191164"/>
                    </a:lnTo>
                    <a:cubicBezTo>
                      <a:pt x="764196" y="200447"/>
                      <a:pt x="862508" y="216742"/>
                      <a:pt x="831311" y="219014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891202">
                <a:off x="4129679" y="3771563"/>
                <a:ext cx="835434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137131"/>
                  <a:gd name="connsiteY0" fmla="*/ 184066 h 409637"/>
                  <a:gd name="connsiteX1" fmla="*/ 276840 w 1137131"/>
                  <a:gd name="connsiteY1" fmla="*/ 191164 h 409637"/>
                  <a:gd name="connsiteX2" fmla="*/ 372428 w 1137131"/>
                  <a:gd name="connsiteY2" fmla="*/ 27309 h 409637"/>
                  <a:gd name="connsiteX3" fmla="*/ 481672 w 1137131"/>
                  <a:gd name="connsiteY3" fmla="*/ 395982 h 409637"/>
                  <a:gd name="connsiteX4" fmla="*/ 618226 w 1137131"/>
                  <a:gd name="connsiteY4" fmla="*/ 0 h 409637"/>
                  <a:gd name="connsiteX5" fmla="*/ 727469 w 1137131"/>
                  <a:gd name="connsiteY5" fmla="*/ 409637 h 409637"/>
                  <a:gd name="connsiteX6" fmla="*/ 823057 w 1137131"/>
                  <a:gd name="connsiteY6" fmla="*/ 191164 h 409637"/>
                  <a:gd name="connsiteX7" fmla="*/ 1137131 w 1137131"/>
                  <a:gd name="connsiteY7" fmla="*/ 204818 h 409637"/>
                  <a:gd name="connsiteX0" fmla="*/ 0 w 1012151"/>
                  <a:gd name="connsiteY0" fmla="*/ 184066 h 409637"/>
                  <a:gd name="connsiteX1" fmla="*/ 276840 w 1012151"/>
                  <a:gd name="connsiteY1" fmla="*/ 191164 h 409637"/>
                  <a:gd name="connsiteX2" fmla="*/ 372428 w 1012151"/>
                  <a:gd name="connsiteY2" fmla="*/ 27309 h 409637"/>
                  <a:gd name="connsiteX3" fmla="*/ 481672 w 1012151"/>
                  <a:gd name="connsiteY3" fmla="*/ 395982 h 409637"/>
                  <a:gd name="connsiteX4" fmla="*/ 618226 w 1012151"/>
                  <a:gd name="connsiteY4" fmla="*/ 0 h 409637"/>
                  <a:gd name="connsiteX5" fmla="*/ 727469 w 1012151"/>
                  <a:gd name="connsiteY5" fmla="*/ 409637 h 409637"/>
                  <a:gd name="connsiteX6" fmla="*/ 823057 w 1012151"/>
                  <a:gd name="connsiteY6" fmla="*/ 191164 h 409637"/>
                  <a:gd name="connsiteX7" fmla="*/ 1012151 w 1012151"/>
                  <a:gd name="connsiteY7" fmla="*/ 19296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151" h="409637">
                    <a:moveTo>
                      <a:pt x="0" y="184066"/>
                    </a:moveTo>
                    <a:lnTo>
                      <a:pt x="276840" y="191164"/>
                    </a:lnTo>
                    <a:lnTo>
                      <a:pt x="372428" y="27309"/>
                    </a:lnTo>
                    <a:lnTo>
                      <a:pt x="481672" y="395982"/>
                    </a:lnTo>
                    <a:lnTo>
                      <a:pt x="618226" y="0"/>
                    </a:lnTo>
                    <a:lnTo>
                      <a:pt x="727469" y="409637"/>
                    </a:lnTo>
                    <a:lnTo>
                      <a:pt x="823057" y="191164"/>
                    </a:lnTo>
                    <a:lnTo>
                      <a:pt x="1012151" y="19296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891202">
                <a:off x="2399425" y="3770177"/>
                <a:ext cx="700953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32322"/>
                  <a:gd name="connsiteY0" fmla="*/ 205843 h 409637"/>
                  <a:gd name="connsiteX1" fmla="*/ 172031 w 1032322"/>
                  <a:gd name="connsiteY1" fmla="*/ 191164 h 409637"/>
                  <a:gd name="connsiteX2" fmla="*/ 267619 w 1032322"/>
                  <a:gd name="connsiteY2" fmla="*/ 27309 h 409637"/>
                  <a:gd name="connsiteX3" fmla="*/ 376863 w 1032322"/>
                  <a:gd name="connsiteY3" fmla="*/ 395982 h 409637"/>
                  <a:gd name="connsiteX4" fmla="*/ 513417 w 1032322"/>
                  <a:gd name="connsiteY4" fmla="*/ 0 h 409637"/>
                  <a:gd name="connsiteX5" fmla="*/ 622660 w 1032322"/>
                  <a:gd name="connsiteY5" fmla="*/ 409637 h 409637"/>
                  <a:gd name="connsiteX6" fmla="*/ 718248 w 1032322"/>
                  <a:gd name="connsiteY6" fmla="*/ 191164 h 409637"/>
                  <a:gd name="connsiteX7" fmla="*/ 1032322 w 1032322"/>
                  <a:gd name="connsiteY7" fmla="*/ 204818 h 409637"/>
                  <a:gd name="connsiteX0" fmla="*/ 0 w 849224"/>
                  <a:gd name="connsiteY0" fmla="*/ 205843 h 409637"/>
                  <a:gd name="connsiteX1" fmla="*/ 172031 w 849224"/>
                  <a:gd name="connsiteY1" fmla="*/ 191164 h 409637"/>
                  <a:gd name="connsiteX2" fmla="*/ 267619 w 849224"/>
                  <a:gd name="connsiteY2" fmla="*/ 27309 h 409637"/>
                  <a:gd name="connsiteX3" fmla="*/ 376863 w 849224"/>
                  <a:gd name="connsiteY3" fmla="*/ 395982 h 409637"/>
                  <a:gd name="connsiteX4" fmla="*/ 513417 w 849224"/>
                  <a:gd name="connsiteY4" fmla="*/ 0 h 409637"/>
                  <a:gd name="connsiteX5" fmla="*/ 622660 w 849224"/>
                  <a:gd name="connsiteY5" fmla="*/ 409637 h 409637"/>
                  <a:gd name="connsiteX6" fmla="*/ 718248 w 849224"/>
                  <a:gd name="connsiteY6" fmla="*/ 191164 h 409637"/>
                  <a:gd name="connsiteX7" fmla="*/ 849224 w 849224"/>
                  <a:gd name="connsiteY7" fmla="*/ 18285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9224" h="409637">
                    <a:moveTo>
                      <a:pt x="0" y="205843"/>
                    </a:moveTo>
                    <a:lnTo>
                      <a:pt x="172031" y="191164"/>
                    </a:lnTo>
                    <a:lnTo>
                      <a:pt x="267619" y="27309"/>
                    </a:lnTo>
                    <a:lnTo>
                      <a:pt x="376863" y="395982"/>
                    </a:lnTo>
                    <a:lnTo>
                      <a:pt x="513417" y="0"/>
                    </a:lnTo>
                    <a:lnTo>
                      <a:pt x="622660" y="409637"/>
                    </a:lnTo>
                    <a:lnTo>
                      <a:pt x="718248" y="191164"/>
                    </a:lnTo>
                    <a:lnTo>
                      <a:pt x="849224" y="182854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9647071">
                <a:off x="3368078" y="3751980"/>
                <a:ext cx="559743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944067"/>
                  <a:gd name="connsiteY0" fmla="*/ 191164 h 409637"/>
                  <a:gd name="connsiteX1" fmla="*/ 382351 w 944067"/>
                  <a:gd name="connsiteY1" fmla="*/ 191164 h 409637"/>
                  <a:gd name="connsiteX2" fmla="*/ 477939 w 944067"/>
                  <a:gd name="connsiteY2" fmla="*/ 27309 h 409637"/>
                  <a:gd name="connsiteX3" fmla="*/ 587183 w 944067"/>
                  <a:gd name="connsiteY3" fmla="*/ 395982 h 409637"/>
                  <a:gd name="connsiteX4" fmla="*/ 723737 w 944067"/>
                  <a:gd name="connsiteY4" fmla="*/ 0 h 409637"/>
                  <a:gd name="connsiteX5" fmla="*/ 832980 w 944067"/>
                  <a:gd name="connsiteY5" fmla="*/ 409637 h 409637"/>
                  <a:gd name="connsiteX6" fmla="*/ 928568 w 944067"/>
                  <a:gd name="connsiteY6" fmla="*/ 191164 h 409637"/>
                  <a:gd name="connsiteX7" fmla="*/ 944067 w 944067"/>
                  <a:gd name="connsiteY7" fmla="*/ 220784 h 409637"/>
                  <a:gd name="connsiteX0" fmla="*/ 0 w 678144"/>
                  <a:gd name="connsiteY0" fmla="*/ 180664 h 409637"/>
                  <a:gd name="connsiteX1" fmla="*/ 116428 w 678144"/>
                  <a:gd name="connsiteY1" fmla="*/ 191164 h 409637"/>
                  <a:gd name="connsiteX2" fmla="*/ 212016 w 678144"/>
                  <a:gd name="connsiteY2" fmla="*/ 27309 h 409637"/>
                  <a:gd name="connsiteX3" fmla="*/ 321260 w 678144"/>
                  <a:gd name="connsiteY3" fmla="*/ 395982 h 409637"/>
                  <a:gd name="connsiteX4" fmla="*/ 457814 w 678144"/>
                  <a:gd name="connsiteY4" fmla="*/ 0 h 409637"/>
                  <a:gd name="connsiteX5" fmla="*/ 567057 w 678144"/>
                  <a:gd name="connsiteY5" fmla="*/ 409637 h 409637"/>
                  <a:gd name="connsiteX6" fmla="*/ 662645 w 678144"/>
                  <a:gd name="connsiteY6" fmla="*/ 191164 h 409637"/>
                  <a:gd name="connsiteX7" fmla="*/ 678144 w 678144"/>
                  <a:gd name="connsiteY7" fmla="*/ 22078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8144" h="409637">
                    <a:moveTo>
                      <a:pt x="0" y="180664"/>
                    </a:moveTo>
                    <a:lnTo>
                      <a:pt x="116428" y="191164"/>
                    </a:lnTo>
                    <a:lnTo>
                      <a:pt x="212016" y="27309"/>
                    </a:lnTo>
                    <a:lnTo>
                      <a:pt x="321260" y="395982"/>
                    </a:lnTo>
                    <a:lnTo>
                      <a:pt x="457814" y="0"/>
                    </a:lnTo>
                    <a:lnTo>
                      <a:pt x="567057" y="409637"/>
                    </a:lnTo>
                    <a:lnTo>
                      <a:pt x="662645" y="191164"/>
                    </a:lnTo>
                    <a:lnTo>
                      <a:pt x="678144" y="220784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2583655" y="5232862"/>
              <a:ext cx="609600" cy="1588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659855" y="5385262"/>
              <a:ext cx="4572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9" idx="4"/>
            </p:cNvCxnSpPr>
            <p:nvPr/>
          </p:nvCxnSpPr>
          <p:spPr>
            <a:xfrm rot="16200000" flipV="1">
              <a:off x="2525944" y="4870348"/>
              <a:ext cx="713846" cy="1118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736055" y="5537662"/>
              <a:ext cx="3048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5860255" y="3009207"/>
              <a:ext cx="473364" cy="588819"/>
            </a:xfrm>
            <a:custGeom>
              <a:avLst/>
              <a:gdLst>
                <a:gd name="connsiteX0" fmla="*/ 0 w 473364"/>
                <a:gd name="connsiteY0" fmla="*/ 588819 h 588819"/>
                <a:gd name="connsiteX1" fmla="*/ 473364 w 473364"/>
                <a:gd name="connsiteY1" fmla="*/ 588819 h 588819"/>
                <a:gd name="connsiteX2" fmla="*/ 473364 w 473364"/>
                <a:gd name="connsiteY2" fmla="*/ 0 h 58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364" h="588819">
                  <a:moveTo>
                    <a:pt x="0" y="588819"/>
                  </a:moveTo>
                  <a:lnTo>
                    <a:pt x="473364" y="588819"/>
                  </a:lnTo>
                  <a:lnTo>
                    <a:pt x="473364" y="0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6088855" y="2794461"/>
              <a:ext cx="533400" cy="457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273607" y="2008582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sym typeface="Gill Sans" charset="0"/>
              </a:rPr>
              <a:t>1V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2090" y="5828210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sym typeface="Gill Sans" charset="0"/>
              </a:rPr>
              <a:t>0</a:t>
            </a:r>
            <a:r>
              <a:rPr lang="en-US" sz="3200" dirty="0" smtClean="0">
                <a:solidFill>
                  <a:prstClr val="black"/>
                </a:solidFill>
                <a:sym typeface="Gill Sans" charset="0"/>
              </a:rPr>
              <a:t>V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3489357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Resistor Networks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98" y="1041344"/>
            <a:ext cx="3009336" cy="8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8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75156" y="2199119"/>
            <a:ext cx="5789803" cy="4111497"/>
            <a:chOff x="2583655" y="2794461"/>
            <a:chExt cx="4038600" cy="2744789"/>
          </a:xfrm>
        </p:grpSpPr>
        <p:grpSp>
          <p:nvGrpSpPr>
            <p:cNvPr id="8" name="Group 33"/>
            <p:cNvGrpSpPr/>
            <p:nvPr/>
          </p:nvGrpSpPr>
          <p:grpSpPr>
            <a:xfrm>
              <a:off x="2670349" y="3398876"/>
              <a:ext cx="3189906" cy="1729739"/>
              <a:chOff x="2116267" y="2636162"/>
              <a:chExt cx="3189906" cy="172973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2987320" y="26361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892320" y="3954421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030667" y="39315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799017" y="3344823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116267" y="334482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892320" y="26361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3423796" y="4038720"/>
                <a:ext cx="1496642" cy="24111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382342"/>
                  <a:gd name="connsiteY0" fmla="*/ 191164 h 409637"/>
                  <a:gd name="connsiteX1" fmla="*/ 382351 w 1382342"/>
                  <a:gd name="connsiteY1" fmla="*/ 191164 h 409637"/>
                  <a:gd name="connsiteX2" fmla="*/ 477939 w 1382342"/>
                  <a:gd name="connsiteY2" fmla="*/ 27309 h 409637"/>
                  <a:gd name="connsiteX3" fmla="*/ 587183 w 1382342"/>
                  <a:gd name="connsiteY3" fmla="*/ 395982 h 409637"/>
                  <a:gd name="connsiteX4" fmla="*/ 723737 w 1382342"/>
                  <a:gd name="connsiteY4" fmla="*/ 0 h 409637"/>
                  <a:gd name="connsiteX5" fmla="*/ 832980 w 1382342"/>
                  <a:gd name="connsiteY5" fmla="*/ 409637 h 409637"/>
                  <a:gd name="connsiteX6" fmla="*/ 928568 w 1382342"/>
                  <a:gd name="connsiteY6" fmla="*/ 191164 h 409637"/>
                  <a:gd name="connsiteX7" fmla="*/ 1382342 w 1382342"/>
                  <a:gd name="connsiteY7" fmla="*/ 204819 h 409637"/>
                  <a:gd name="connsiteX0" fmla="*/ 0 w 1496642"/>
                  <a:gd name="connsiteY0" fmla="*/ 191164 h 409637"/>
                  <a:gd name="connsiteX1" fmla="*/ 496651 w 1496642"/>
                  <a:gd name="connsiteY1" fmla="*/ 191164 h 409637"/>
                  <a:gd name="connsiteX2" fmla="*/ 592239 w 1496642"/>
                  <a:gd name="connsiteY2" fmla="*/ 27309 h 409637"/>
                  <a:gd name="connsiteX3" fmla="*/ 701483 w 1496642"/>
                  <a:gd name="connsiteY3" fmla="*/ 395982 h 409637"/>
                  <a:gd name="connsiteX4" fmla="*/ 838037 w 1496642"/>
                  <a:gd name="connsiteY4" fmla="*/ 0 h 409637"/>
                  <a:gd name="connsiteX5" fmla="*/ 947280 w 1496642"/>
                  <a:gd name="connsiteY5" fmla="*/ 409637 h 409637"/>
                  <a:gd name="connsiteX6" fmla="*/ 1042868 w 1496642"/>
                  <a:gd name="connsiteY6" fmla="*/ 191164 h 409637"/>
                  <a:gd name="connsiteX7" fmla="*/ 1496642 w 1496642"/>
                  <a:gd name="connsiteY7" fmla="*/ 20481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6642" h="409637">
                    <a:moveTo>
                      <a:pt x="0" y="191164"/>
                    </a:moveTo>
                    <a:lnTo>
                      <a:pt x="496651" y="191164"/>
                    </a:lnTo>
                    <a:lnTo>
                      <a:pt x="592239" y="27309"/>
                    </a:lnTo>
                    <a:lnTo>
                      <a:pt x="701483" y="395982"/>
                    </a:lnTo>
                    <a:lnTo>
                      <a:pt x="838037" y="0"/>
                    </a:lnTo>
                    <a:lnTo>
                      <a:pt x="947280" y="409637"/>
                    </a:lnTo>
                    <a:lnTo>
                      <a:pt x="1042868" y="191164"/>
                    </a:lnTo>
                    <a:lnTo>
                      <a:pt x="1496642" y="20481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3398396" y="2717920"/>
                <a:ext cx="1496642" cy="24111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382342"/>
                  <a:gd name="connsiteY0" fmla="*/ 191164 h 409637"/>
                  <a:gd name="connsiteX1" fmla="*/ 382351 w 1382342"/>
                  <a:gd name="connsiteY1" fmla="*/ 191164 h 409637"/>
                  <a:gd name="connsiteX2" fmla="*/ 477939 w 1382342"/>
                  <a:gd name="connsiteY2" fmla="*/ 27309 h 409637"/>
                  <a:gd name="connsiteX3" fmla="*/ 587183 w 1382342"/>
                  <a:gd name="connsiteY3" fmla="*/ 395982 h 409637"/>
                  <a:gd name="connsiteX4" fmla="*/ 723737 w 1382342"/>
                  <a:gd name="connsiteY4" fmla="*/ 0 h 409637"/>
                  <a:gd name="connsiteX5" fmla="*/ 832980 w 1382342"/>
                  <a:gd name="connsiteY5" fmla="*/ 409637 h 409637"/>
                  <a:gd name="connsiteX6" fmla="*/ 928568 w 1382342"/>
                  <a:gd name="connsiteY6" fmla="*/ 191164 h 409637"/>
                  <a:gd name="connsiteX7" fmla="*/ 1382342 w 1382342"/>
                  <a:gd name="connsiteY7" fmla="*/ 204819 h 409637"/>
                  <a:gd name="connsiteX0" fmla="*/ 0 w 1496642"/>
                  <a:gd name="connsiteY0" fmla="*/ 191164 h 409637"/>
                  <a:gd name="connsiteX1" fmla="*/ 496651 w 1496642"/>
                  <a:gd name="connsiteY1" fmla="*/ 191164 h 409637"/>
                  <a:gd name="connsiteX2" fmla="*/ 592239 w 1496642"/>
                  <a:gd name="connsiteY2" fmla="*/ 27309 h 409637"/>
                  <a:gd name="connsiteX3" fmla="*/ 701483 w 1496642"/>
                  <a:gd name="connsiteY3" fmla="*/ 395982 h 409637"/>
                  <a:gd name="connsiteX4" fmla="*/ 838037 w 1496642"/>
                  <a:gd name="connsiteY4" fmla="*/ 0 h 409637"/>
                  <a:gd name="connsiteX5" fmla="*/ 947280 w 1496642"/>
                  <a:gd name="connsiteY5" fmla="*/ 409637 h 409637"/>
                  <a:gd name="connsiteX6" fmla="*/ 1042868 w 1496642"/>
                  <a:gd name="connsiteY6" fmla="*/ 191164 h 409637"/>
                  <a:gd name="connsiteX7" fmla="*/ 1496642 w 1496642"/>
                  <a:gd name="connsiteY7" fmla="*/ 20481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6642" h="409637">
                    <a:moveTo>
                      <a:pt x="0" y="191164"/>
                    </a:moveTo>
                    <a:lnTo>
                      <a:pt x="496651" y="191164"/>
                    </a:lnTo>
                    <a:lnTo>
                      <a:pt x="592239" y="27309"/>
                    </a:lnTo>
                    <a:lnTo>
                      <a:pt x="701483" y="395982"/>
                    </a:lnTo>
                    <a:lnTo>
                      <a:pt x="838037" y="0"/>
                    </a:lnTo>
                    <a:lnTo>
                      <a:pt x="947280" y="409637"/>
                    </a:lnTo>
                    <a:lnTo>
                      <a:pt x="1042868" y="191164"/>
                    </a:lnTo>
                    <a:lnTo>
                      <a:pt x="1496642" y="20481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00000">
                <a:off x="4645303" y="3413859"/>
                <a:ext cx="912442" cy="177602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73309"/>
                  <a:gd name="connsiteY0" fmla="*/ 191164 h 409637"/>
                  <a:gd name="connsiteX1" fmla="*/ 382351 w 1073309"/>
                  <a:gd name="connsiteY1" fmla="*/ 191164 h 409637"/>
                  <a:gd name="connsiteX2" fmla="*/ 477939 w 1073309"/>
                  <a:gd name="connsiteY2" fmla="*/ 27309 h 409637"/>
                  <a:gd name="connsiteX3" fmla="*/ 587183 w 1073309"/>
                  <a:gd name="connsiteY3" fmla="*/ 395982 h 409637"/>
                  <a:gd name="connsiteX4" fmla="*/ 723737 w 1073309"/>
                  <a:gd name="connsiteY4" fmla="*/ 0 h 409637"/>
                  <a:gd name="connsiteX5" fmla="*/ 832980 w 1073309"/>
                  <a:gd name="connsiteY5" fmla="*/ 409637 h 409637"/>
                  <a:gd name="connsiteX6" fmla="*/ 928568 w 1073309"/>
                  <a:gd name="connsiteY6" fmla="*/ 191164 h 409637"/>
                  <a:gd name="connsiteX7" fmla="*/ 1073309 w 1073309"/>
                  <a:gd name="connsiteY7" fmla="*/ 195055 h 409637"/>
                  <a:gd name="connsiteX0" fmla="*/ 0 w 912442"/>
                  <a:gd name="connsiteY0" fmla="*/ 191164 h 409637"/>
                  <a:gd name="connsiteX1" fmla="*/ 221484 w 912442"/>
                  <a:gd name="connsiteY1" fmla="*/ 191164 h 409637"/>
                  <a:gd name="connsiteX2" fmla="*/ 317072 w 912442"/>
                  <a:gd name="connsiteY2" fmla="*/ 27309 h 409637"/>
                  <a:gd name="connsiteX3" fmla="*/ 426316 w 912442"/>
                  <a:gd name="connsiteY3" fmla="*/ 395982 h 409637"/>
                  <a:gd name="connsiteX4" fmla="*/ 562870 w 912442"/>
                  <a:gd name="connsiteY4" fmla="*/ 0 h 409637"/>
                  <a:gd name="connsiteX5" fmla="*/ 672113 w 912442"/>
                  <a:gd name="connsiteY5" fmla="*/ 409637 h 409637"/>
                  <a:gd name="connsiteX6" fmla="*/ 767701 w 912442"/>
                  <a:gd name="connsiteY6" fmla="*/ 191164 h 409637"/>
                  <a:gd name="connsiteX7" fmla="*/ 912442 w 912442"/>
                  <a:gd name="connsiteY7" fmla="*/ 195055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442" h="409637">
                    <a:moveTo>
                      <a:pt x="0" y="191164"/>
                    </a:moveTo>
                    <a:lnTo>
                      <a:pt x="221484" y="191164"/>
                    </a:lnTo>
                    <a:lnTo>
                      <a:pt x="317072" y="27309"/>
                    </a:lnTo>
                    <a:lnTo>
                      <a:pt x="426316" y="395982"/>
                    </a:lnTo>
                    <a:lnTo>
                      <a:pt x="562870" y="0"/>
                    </a:lnTo>
                    <a:lnTo>
                      <a:pt x="672113" y="409637"/>
                    </a:lnTo>
                    <a:lnTo>
                      <a:pt x="767701" y="191164"/>
                    </a:lnTo>
                    <a:lnTo>
                      <a:pt x="912442" y="19505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543847" y="3474304"/>
                <a:ext cx="1242642" cy="190215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2642" h="409637">
                    <a:moveTo>
                      <a:pt x="0" y="191164"/>
                    </a:moveTo>
                    <a:lnTo>
                      <a:pt x="382351" y="191164"/>
                    </a:lnTo>
                    <a:lnTo>
                      <a:pt x="477939" y="27309"/>
                    </a:lnTo>
                    <a:lnTo>
                      <a:pt x="587183" y="395982"/>
                    </a:lnTo>
                    <a:lnTo>
                      <a:pt x="723737" y="0"/>
                    </a:lnTo>
                    <a:lnTo>
                      <a:pt x="832980" y="409637"/>
                    </a:lnTo>
                    <a:lnTo>
                      <a:pt x="928568" y="191164"/>
                    </a:lnTo>
                    <a:lnTo>
                      <a:pt x="1242642" y="204818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9647071">
                <a:off x="4125115" y="3101637"/>
                <a:ext cx="911722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104576"/>
                  <a:gd name="connsiteY0" fmla="*/ 195758 h 409637"/>
                  <a:gd name="connsiteX1" fmla="*/ 244285 w 1104576"/>
                  <a:gd name="connsiteY1" fmla="*/ 191164 h 409637"/>
                  <a:gd name="connsiteX2" fmla="*/ 339873 w 1104576"/>
                  <a:gd name="connsiteY2" fmla="*/ 27309 h 409637"/>
                  <a:gd name="connsiteX3" fmla="*/ 449117 w 1104576"/>
                  <a:gd name="connsiteY3" fmla="*/ 395982 h 409637"/>
                  <a:gd name="connsiteX4" fmla="*/ 585671 w 1104576"/>
                  <a:gd name="connsiteY4" fmla="*/ 0 h 409637"/>
                  <a:gd name="connsiteX5" fmla="*/ 694914 w 1104576"/>
                  <a:gd name="connsiteY5" fmla="*/ 409637 h 409637"/>
                  <a:gd name="connsiteX6" fmla="*/ 790502 w 1104576"/>
                  <a:gd name="connsiteY6" fmla="*/ 191164 h 409637"/>
                  <a:gd name="connsiteX7" fmla="*/ 1104576 w 1104576"/>
                  <a:gd name="connsiteY7" fmla="*/ 204818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4576" h="409637">
                    <a:moveTo>
                      <a:pt x="0" y="195758"/>
                    </a:moveTo>
                    <a:lnTo>
                      <a:pt x="244285" y="191164"/>
                    </a:lnTo>
                    <a:lnTo>
                      <a:pt x="339873" y="27309"/>
                    </a:lnTo>
                    <a:lnTo>
                      <a:pt x="449117" y="395982"/>
                    </a:lnTo>
                    <a:lnTo>
                      <a:pt x="585671" y="0"/>
                    </a:lnTo>
                    <a:lnTo>
                      <a:pt x="694914" y="409637"/>
                    </a:lnTo>
                    <a:lnTo>
                      <a:pt x="790502" y="191164"/>
                    </a:lnTo>
                    <a:lnTo>
                      <a:pt x="1104576" y="204818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9332900">
                <a:off x="2393594" y="3071658"/>
                <a:ext cx="711918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29241"/>
                  <a:gd name="connsiteY0" fmla="*/ 191164 h 409637"/>
                  <a:gd name="connsiteX1" fmla="*/ 382351 w 1029241"/>
                  <a:gd name="connsiteY1" fmla="*/ 191164 h 409637"/>
                  <a:gd name="connsiteX2" fmla="*/ 477939 w 1029241"/>
                  <a:gd name="connsiteY2" fmla="*/ 27309 h 409637"/>
                  <a:gd name="connsiteX3" fmla="*/ 587183 w 1029241"/>
                  <a:gd name="connsiteY3" fmla="*/ 395982 h 409637"/>
                  <a:gd name="connsiteX4" fmla="*/ 723737 w 1029241"/>
                  <a:gd name="connsiteY4" fmla="*/ 0 h 409637"/>
                  <a:gd name="connsiteX5" fmla="*/ 832980 w 1029241"/>
                  <a:gd name="connsiteY5" fmla="*/ 409637 h 409637"/>
                  <a:gd name="connsiteX6" fmla="*/ 928568 w 1029241"/>
                  <a:gd name="connsiteY6" fmla="*/ 191164 h 409637"/>
                  <a:gd name="connsiteX7" fmla="*/ 1029241 w 1029241"/>
                  <a:gd name="connsiteY7" fmla="*/ 219014 h 409637"/>
                  <a:gd name="connsiteX0" fmla="*/ 0 w 1029241"/>
                  <a:gd name="connsiteY0" fmla="*/ 191164 h 409637"/>
                  <a:gd name="connsiteX1" fmla="*/ 382351 w 1029241"/>
                  <a:gd name="connsiteY1" fmla="*/ 191164 h 409637"/>
                  <a:gd name="connsiteX2" fmla="*/ 477939 w 1029241"/>
                  <a:gd name="connsiteY2" fmla="*/ 27309 h 409637"/>
                  <a:gd name="connsiteX3" fmla="*/ 587183 w 1029241"/>
                  <a:gd name="connsiteY3" fmla="*/ 395982 h 409637"/>
                  <a:gd name="connsiteX4" fmla="*/ 723737 w 1029241"/>
                  <a:gd name="connsiteY4" fmla="*/ 0 h 409637"/>
                  <a:gd name="connsiteX5" fmla="*/ 832980 w 1029241"/>
                  <a:gd name="connsiteY5" fmla="*/ 409637 h 409637"/>
                  <a:gd name="connsiteX6" fmla="*/ 928568 w 1029241"/>
                  <a:gd name="connsiteY6" fmla="*/ 191164 h 409637"/>
                  <a:gd name="connsiteX7" fmla="*/ 1029241 w 1029241"/>
                  <a:gd name="connsiteY7" fmla="*/ 219014 h 409637"/>
                  <a:gd name="connsiteX0" fmla="*/ 0 w 1060438"/>
                  <a:gd name="connsiteY0" fmla="*/ 191164 h 409637"/>
                  <a:gd name="connsiteX1" fmla="*/ 382351 w 1060438"/>
                  <a:gd name="connsiteY1" fmla="*/ 191164 h 409637"/>
                  <a:gd name="connsiteX2" fmla="*/ 477939 w 1060438"/>
                  <a:gd name="connsiteY2" fmla="*/ 27309 h 409637"/>
                  <a:gd name="connsiteX3" fmla="*/ 587183 w 1060438"/>
                  <a:gd name="connsiteY3" fmla="*/ 395982 h 409637"/>
                  <a:gd name="connsiteX4" fmla="*/ 723737 w 1060438"/>
                  <a:gd name="connsiteY4" fmla="*/ 0 h 409637"/>
                  <a:gd name="connsiteX5" fmla="*/ 832980 w 1060438"/>
                  <a:gd name="connsiteY5" fmla="*/ 409637 h 409637"/>
                  <a:gd name="connsiteX6" fmla="*/ 928568 w 1060438"/>
                  <a:gd name="connsiteY6" fmla="*/ 191164 h 409637"/>
                  <a:gd name="connsiteX7" fmla="*/ 1029241 w 1060438"/>
                  <a:gd name="connsiteY7" fmla="*/ 219014 h 409637"/>
                  <a:gd name="connsiteX0" fmla="*/ 0 w 862508"/>
                  <a:gd name="connsiteY0" fmla="*/ 197706 h 409637"/>
                  <a:gd name="connsiteX1" fmla="*/ 184421 w 862508"/>
                  <a:gd name="connsiteY1" fmla="*/ 191164 h 409637"/>
                  <a:gd name="connsiteX2" fmla="*/ 280009 w 862508"/>
                  <a:gd name="connsiteY2" fmla="*/ 27309 h 409637"/>
                  <a:gd name="connsiteX3" fmla="*/ 389253 w 862508"/>
                  <a:gd name="connsiteY3" fmla="*/ 395982 h 409637"/>
                  <a:gd name="connsiteX4" fmla="*/ 525807 w 862508"/>
                  <a:gd name="connsiteY4" fmla="*/ 0 h 409637"/>
                  <a:gd name="connsiteX5" fmla="*/ 635050 w 862508"/>
                  <a:gd name="connsiteY5" fmla="*/ 409637 h 409637"/>
                  <a:gd name="connsiteX6" fmla="*/ 730638 w 862508"/>
                  <a:gd name="connsiteY6" fmla="*/ 191164 h 409637"/>
                  <a:gd name="connsiteX7" fmla="*/ 831311 w 862508"/>
                  <a:gd name="connsiteY7" fmla="*/ 21901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2508" h="409637">
                    <a:moveTo>
                      <a:pt x="0" y="197706"/>
                    </a:moveTo>
                    <a:lnTo>
                      <a:pt x="184421" y="191164"/>
                    </a:lnTo>
                    <a:lnTo>
                      <a:pt x="280009" y="27309"/>
                    </a:lnTo>
                    <a:lnTo>
                      <a:pt x="389253" y="395982"/>
                    </a:lnTo>
                    <a:lnTo>
                      <a:pt x="525807" y="0"/>
                    </a:lnTo>
                    <a:lnTo>
                      <a:pt x="635050" y="409637"/>
                    </a:lnTo>
                    <a:lnTo>
                      <a:pt x="730638" y="191164"/>
                    </a:lnTo>
                    <a:cubicBezTo>
                      <a:pt x="764196" y="200447"/>
                      <a:pt x="862508" y="216742"/>
                      <a:pt x="831311" y="219014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891202">
                <a:off x="4129679" y="3771563"/>
                <a:ext cx="835434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137131"/>
                  <a:gd name="connsiteY0" fmla="*/ 184066 h 409637"/>
                  <a:gd name="connsiteX1" fmla="*/ 276840 w 1137131"/>
                  <a:gd name="connsiteY1" fmla="*/ 191164 h 409637"/>
                  <a:gd name="connsiteX2" fmla="*/ 372428 w 1137131"/>
                  <a:gd name="connsiteY2" fmla="*/ 27309 h 409637"/>
                  <a:gd name="connsiteX3" fmla="*/ 481672 w 1137131"/>
                  <a:gd name="connsiteY3" fmla="*/ 395982 h 409637"/>
                  <a:gd name="connsiteX4" fmla="*/ 618226 w 1137131"/>
                  <a:gd name="connsiteY4" fmla="*/ 0 h 409637"/>
                  <a:gd name="connsiteX5" fmla="*/ 727469 w 1137131"/>
                  <a:gd name="connsiteY5" fmla="*/ 409637 h 409637"/>
                  <a:gd name="connsiteX6" fmla="*/ 823057 w 1137131"/>
                  <a:gd name="connsiteY6" fmla="*/ 191164 h 409637"/>
                  <a:gd name="connsiteX7" fmla="*/ 1137131 w 1137131"/>
                  <a:gd name="connsiteY7" fmla="*/ 204818 h 409637"/>
                  <a:gd name="connsiteX0" fmla="*/ 0 w 1012151"/>
                  <a:gd name="connsiteY0" fmla="*/ 184066 h 409637"/>
                  <a:gd name="connsiteX1" fmla="*/ 276840 w 1012151"/>
                  <a:gd name="connsiteY1" fmla="*/ 191164 h 409637"/>
                  <a:gd name="connsiteX2" fmla="*/ 372428 w 1012151"/>
                  <a:gd name="connsiteY2" fmla="*/ 27309 h 409637"/>
                  <a:gd name="connsiteX3" fmla="*/ 481672 w 1012151"/>
                  <a:gd name="connsiteY3" fmla="*/ 395982 h 409637"/>
                  <a:gd name="connsiteX4" fmla="*/ 618226 w 1012151"/>
                  <a:gd name="connsiteY4" fmla="*/ 0 h 409637"/>
                  <a:gd name="connsiteX5" fmla="*/ 727469 w 1012151"/>
                  <a:gd name="connsiteY5" fmla="*/ 409637 h 409637"/>
                  <a:gd name="connsiteX6" fmla="*/ 823057 w 1012151"/>
                  <a:gd name="connsiteY6" fmla="*/ 191164 h 409637"/>
                  <a:gd name="connsiteX7" fmla="*/ 1012151 w 1012151"/>
                  <a:gd name="connsiteY7" fmla="*/ 19296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151" h="409637">
                    <a:moveTo>
                      <a:pt x="0" y="184066"/>
                    </a:moveTo>
                    <a:lnTo>
                      <a:pt x="276840" y="191164"/>
                    </a:lnTo>
                    <a:lnTo>
                      <a:pt x="372428" y="27309"/>
                    </a:lnTo>
                    <a:lnTo>
                      <a:pt x="481672" y="395982"/>
                    </a:lnTo>
                    <a:lnTo>
                      <a:pt x="618226" y="0"/>
                    </a:lnTo>
                    <a:lnTo>
                      <a:pt x="727469" y="409637"/>
                    </a:lnTo>
                    <a:lnTo>
                      <a:pt x="823057" y="191164"/>
                    </a:lnTo>
                    <a:lnTo>
                      <a:pt x="1012151" y="19296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891202">
                <a:off x="2399425" y="3770177"/>
                <a:ext cx="700953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32322"/>
                  <a:gd name="connsiteY0" fmla="*/ 205843 h 409637"/>
                  <a:gd name="connsiteX1" fmla="*/ 172031 w 1032322"/>
                  <a:gd name="connsiteY1" fmla="*/ 191164 h 409637"/>
                  <a:gd name="connsiteX2" fmla="*/ 267619 w 1032322"/>
                  <a:gd name="connsiteY2" fmla="*/ 27309 h 409637"/>
                  <a:gd name="connsiteX3" fmla="*/ 376863 w 1032322"/>
                  <a:gd name="connsiteY3" fmla="*/ 395982 h 409637"/>
                  <a:gd name="connsiteX4" fmla="*/ 513417 w 1032322"/>
                  <a:gd name="connsiteY4" fmla="*/ 0 h 409637"/>
                  <a:gd name="connsiteX5" fmla="*/ 622660 w 1032322"/>
                  <a:gd name="connsiteY5" fmla="*/ 409637 h 409637"/>
                  <a:gd name="connsiteX6" fmla="*/ 718248 w 1032322"/>
                  <a:gd name="connsiteY6" fmla="*/ 191164 h 409637"/>
                  <a:gd name="connsiteX7" fmla="*/ 1032322 w 1032322"/>
                  <a:gd name="connsiteY7" fmla="*/ 204818 h 409637"/>
                  <a:gd name="connsiteX0" fmla="*/ 0 w 849224"/>
                  <a:gd name="connsiteY0" fmla="*/ 205843 h 409637"/>
                  <a:gd name="connsiteX1" fmla="*/ 172031 w 849224"/>
                  <a:gd name="connsiteY1" fmla="*/ 191164 h 409637"/>
                  <a:gd name="connsiteX2" fmla="*/ 267619 w 849224"/>
                  <a:gd name="connsiteY2" fmla="*/ 27309 h 409637"/>
                  <a:gd name="connsiteX3" fmla="*/ 376863 w 849224"/>
                  <a:gd name="connsiteY3" fmla="*/ 395982 h 409637"/>
                  <a:gd name="connsiteX4" fmla="*/ 513417 w 849224"/>
                  <a:gd name="connsiteY4" fmla="*/ 0 h 409637"/>
                  <a:gd name="connsiteX5" fmla="*/ 622660 w 849224"/>
                  <a:gd name="connsiteY5" fmla="*/ 409637 h 409637"/>
                  <a:gd name="connsiteX6" fmla="*/ 718248 w 849224"/>
                  <a:gd name="connsiteY6" fmla="*/ 191164 h 409637"/>
                  <a:gd name="connsiteX7" fmla="*/ 849224 w 849224"/>
                  <a:gd name="connsiteY7" fmla="*/ 18285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9224" h="409637">
                    <a:moveTo>
                      <a:pt x="0" y="205843"/>
                    </a:moveTo>
                    <a:lnTo>
                      <a:pt x="172031" y="191164"/>
                    </a:lnTo>
                    <a:lnTo>
                      <a:pt x="267619" y="27309"/>
                    </a:lnTo>
                    <a:lnTo>
                      <a:pt x="376863" y="395982"/>
                    </a:lnTo>
                    <a:lnTo>
                      <a:pt x="513417" y="0"/>
                    </a:lnTo>
                    <a:lnTo>
                      <a:pt x="622660" y="409637"/>
                    </a:lnTo>
                    <a:lnTo>
                      <a:pt x="718248" y="191164"/>
                    </a:lnTo>
                    <a:lnTo>
                      <a:pt x="849224" y="182854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9647071">
                <a:off x="3368078" y="3751980"/>
                <a:ext cx="559743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944067"/>
                  <a:gd name="connsiteY0" fmla="*/ 191164 h 409637"/>
                  <a:gd name="connsiteX1" fmla="*/ 382351 w 944067"/>
                  <a:gd name="connsiteY1" fmla="*/ 191164 h 409637"/>
                  <a:gd name="connsiteX2" fmla="*/ 477939 w 944067"/>
                  <a:gd name="connsiteY2" fmla="*/ 27309 h 409637"/>
                  <a:gd name="connsiteX3" fmla="*/ 587183 w 944067"/>
                  <a:gd name="connsiteY3" fmla="*/ 395982 h 409637"/>
                  <a:gd name="connsiteX4" fmla="*/ 723737 w 944067"/>
                  <a:gd name="connsiteY4" fmla="*/ 0 h 409637"/>
                  <a:gd name="connsiteX5" fmla="*/ 832980 w 944067"/>
                  <a:gd name="connsiteY5" fmla="*/ 409637 h 409637"/>
                  <a:gd name="connsiteX6" fmla="*/ 928568 w 944067"/>
                  <a:gd name="connsiteY6" fmla="*/ 191164 h 409637"/>
                  <a:gd name="connsiteX7" fmla="*/ 944067 w 944067"/>
                  <a:gd name="connsiteY7" fmla="*/ 220784 h 409637"/>
                  <a:gd name="connsiteX0" fmla="*/ 0 w 678144"/>
                  <a:gd name="connsiteY0" fmla="*/ 180664 h 409637"/>
                  <a:gd name="connsiteX1" fmla="*/ 116428 w 678144"/>
                  <a:gd name="connsiteY1" fmla="*/ 191164 h 409637"/>
                  <a:gd name="connsiteX2" fmla="*/ 212016 w 678144"/>
                  <a:gd name="connsiteY2" fmla="*/ 27309 h 409637"/>
                  <a:gd name="connsiteX3" fmla="*/ 321260 w 678144"/>
                  <a:gd name="connsiteY3" fmla="*/ 395982 h 409637"/>
                  <a:gd name="connsiteX4" fmla="*/ 457814 w 678144"/>
                  <a:gd name="connsiteY4" fmla="*/ 0 h 409637"/>
                  <a:gd name="connsiteX5" fmla="*/ 567057 w 678144"/>
                  <a:gd name="connsiteY5" fmla="*/ 409637 h 409637"/>
                  <a:gd name="connsiteX6" fmla="*/ 662645 w 678144"/>
                  <a:gd name="connsiteY6" fmla="*/ 191164 h 409637"/>
                  <a:gd name="connsiteX7" fmla="*/ 678144 w 678144"/>
                  <a:gd name="connsiteY7" fmla="*/ 22078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8144" h="409637">
                    <a:moveTo>
                      <a:pt x="0" y="180664"/>
                    </a:moveTo>
                    <a:lnTo>
                      <a:pt x="116428" y="191164"/>
                    </a:lnTo>
                    <a:lnTo>
                      <a:pt x="212016" y="27309"/>
                    </a:lnTo>
                    <a:lnTo>
                      <a:pt x="321260" y="395982"/>
                    </a:lnTo>
                    <a:lnTo>
                      <a:pt x="457814" y="0"/>
                    </a:lnTo>
                    <a:lnTo>
                      <a:pt x="567057" y="409637"/>
                    </a:lnTo>
                    <a:lnTo>
                      <a:pt x="662645" y="191164"/>
                    </a:lnTo>
                    <a:lnTo>
                      <a:pt x="678144" y="220784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Gill Sans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2583655" y="5232862"/>
              <a:ext cx="609600" cy="1588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659855" y="5385262"/>
              <a:ext cx="4572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9" idx="4"/>
            </p:cNvCxnSpPr>
            <p:nvPr/>
          </p:nvCxnSpPr>
          <p:spPr>
            <a:xfrm rot="16200000" flipV="1">
              <a:off x="2525944" y="4870348"/>
              <a:ext cx="713846" cy="1118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736055" y="5537662"/>
              <a:ext cx="3048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5860255" y="3009207"/>
              <a:ext cx="473364" cy="588819"/>
            </a:xfrm>
            <a:custGeom>
              <a:avLst/>
              <a:gdLst>
                <a:gd name="connsiteX0" fmla="*/ 0 w 473364"/>
                <a:gd name="connsiteY0" fmla="*/ 588819 h 588819"/>
                <a:gd name="connsiteX1" fmla="*/ 473364 w 473364"/>
                <a:gd name="connsiteY1" fmla="*/ 588819 h 588819"/>
                <a:gd name="connsiteX2" fmla="*/ 473364 w 473364"/>
                <a:gd name="connsiteY2" fmla="*/ 0 h 58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364" h="588819">
                  <a:moveTo>
                    <a:pt x="0" y="588819"/>
                  </a:moveTo>
                  <a:lnTo>
                    <a:pt x="473364" y="588819"/>
                  </a:lnTo>
                  <a:lnTo>
                    <a:pt x="473364" y="0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Gill Sans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6088855" y="2794461"/>
              <a:ext cx="533400" cy="457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282090" y="5828210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sym typeface="Gill Sans" charset="0"/>
              </a:rPr>
              <a:t>0</a:t>
            </a:r>
            <a:r>
              <a:rPr lang="en-US" sz="3200" dirty="0" smtClean="0">
                <a:solidFill>
                  <a:prstClr val="black"/>
                </a:solidFill>
                <a:sym typeface="Gill Sans" charset="0"/>
              </a:rPr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92728" y="2791492"/>
            <a:ext cx="1281074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sym typeface="Gill Sans" charset="0"/>
              </a:rPr>
              <a:t>0.5V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60574" y="3808688"/>
            <a:ext cx="1281074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sym typeface="Gill Sans" charset="0"/>
              </a:rPr>
              <a:t>0.5V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33826" y="5537489"/>
            <a:ext cx="1839631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sym typeface="Gill Sans" charset="0"/>
              </a:rPr>
              <a:t>0.625V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41371" y="5616392"/>
            <a:ext cx="1839631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sym typeface="Gill Sans" charset="0"/>
              </a:rPr>
              <a:t>0.375V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73607" y="2008582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sym typeface="Gill Sans" charset="0"/>
              </a:rPr>
              <a:t>1V</a:t>
            </a: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98" y="1041344"/>
            <a:ext cx="3009336" cy="8215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583599" y="3798315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3366FF"/>
                </a:solidFill>
                <a:sym typeface="Gill Sans" charset="0"/>
              </a:rPr>
              <a:t>0V</a:t>
            </a:r>
            <a:endParaRPr lang="en-US" dirty="0" smtClean="0">
              <a:solidFill>
                <a:srgbClr val="3366FF"/>
              </a:solidFill>
              <a:sym typeface="Gill Sans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19547" y="2615994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sym typeface="Gill Sans" charset="0"/>
              </a:rPr>
              <a:t>1</a:t>
            </a:r>
            <a:r>
              <a:rPr lang="en-US" dirty="0" smtClean="0">
                <a:solidFill>
                  <a:srgbClr val="3366FF"/>
                </a:solidFill>
                <a:sym typeface="Gill Sans" charset="0"/>
              </a:rPr>
              <a:t>V</a:t>
            </a: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601553" y="865506"/>
            <a:ext cx="44158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Induced voltages minimize                                </a:t>
            </a:r>
          </a:p>
          <a:p>
            <a: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 subject to constraints.</a:t>
            </a:r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Gill Sans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43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3489357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Resistor Networks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3760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3348198" y="3104489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79237" y="5079146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410341" y="5044905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11860" y="4166012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99442" y="4166011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79237" y="3104489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Gill Sans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75156" y="5851669"/>
            <a:ext cx="873933" cy="2379"/>
          </a:xfrm>
          <a:prstGeom prst="line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84398" y="6079953"/>
            <a:ext cx="655449" cy="237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9" idx="4"/>
          </p:cNvCxnSpPr>
          <p:nvPr/>
        </p:nvCxnSpPr>
        <p:spPr>
          <a:xfrm rot="16200000" flipV="1">
            <a:off x="1869466" y="5309008"/>
            <a:ext cx="1069290" cy="1602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93639" y="6308237"/>
            <a:ext cx="436966" cy="237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6672543" y="2520793"/>
            <a:ext cx="678622" cy="882009"/>
          </a:xfrm>
          <a:custGeom>
            <a:avLst/>
            <a:gdLst>
              <a:gd name="connsiteX0" fmla="*/ 0 w 473364"/>
              <a:gd name="connsiteY0" fmla="*/ 588819 h 588819"/>
              <a:gd name="connsiteX1" fmla="*/ 473364 w 473364"/>
              <a:gd name="connsiteY1" fmla="*/ 588819 h 588819"/>
              <a:gd name="connsiteX2" fmla="*/ 473364 w 473364"/>
              <a:gd name="connsiteY2" fmla="*/ 0 h 58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364" h="588819">
                <a:moveTo>
                  <a:pt x="0" y="588819"/>
                </a:moveTo>
                <a:lnTo>
                  <a:pt x="473364" y="588819"/>
                </a:lnTo>
                <a:lnTo>
                  <a:pt x="473364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Gill Sans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7000268" y="2199119"/>
            <a:ext cx="764691" cy="68485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73607" y="2008582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sym typeface="Gill Sans" charset="0"/>
              </a:rPr>
              <a:t>1V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2090" y="5828210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sym typeface="Gill Sans" charset="0"/>
              </a:rPr>
              <a:t>0</a:t>
            </a:r>
            <a:r>
              <a:rPr lang="en-US" sz="3200" dirty="0" smtClean="0">
                <a:solidFill>
                  <a:prstClr val="black"/>
                </a:solidFill>
                <a:sym typeface="Gill Sans" charset="0"/>
              </a:rPr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92728" y="2791492"/>
            <a:ext cx="1281074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sym typeface="Gill Sans" charset="0"/>
              </a:rPr>
              <a:t>0.5V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60574" y="3808688"/>
            <a:ext cx="1281074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sym typeface="Gill Sans" charset="0"/>
              </a:rPr>
              <a:t>0.5V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33826" y="5537489"/>
            <a:ext cx="1839631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sym typeface="Gill Sans" charset="0"/>
              </a:rPr>
              <a:t>0.625V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41371" y="5616392"/>
            <a:ext cx="1839631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sym typeface="Gill Sans" charset="0"/>
              </a:rPr>
              <a:t>0.375V</a:t>
            </a:r>
          </a:p>
        </p:txBody>
      </p:sp>
      <p:cxnSp>
        <p:nvCxnSpPr>
          <p:cNvPr id="4" name="Straight Connector 3"/>
          <p:cNvCxnSpPr>
            <a:stCxn id="15" idx="6"/>
            <a:endCxn id="20" idx="2"/>
          </p:cNvCxnSpPr>
          <p:nvPr/>
        </p:nvCxnSpPr>
        <p:spPr>
          <a:xfrm>
            <a:off x="3941504" y="3412673"/>
            <a:ext cx="21377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6" idx="2"/>
          </p:cNvCxnSpPr>
          <p:nvPr/>
        </p:nvCxnSpPr>
        <p:spPr>
          <a:xfrm>
            <a:off x="4014535" y="5364327"/>
            <a:ext cx="2064702" cy="2300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9" idx="6"/>
          </p:cNvCxnSpPr>
          <p:nvPr/>
        </p:nvCxnSpPr>
        <p:spPr>
          <a:xfrm flipV="1">
            <a:off x="2692748" y="4445214"/>
            <a:ext cx="1804843" cy="289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9" idx="7"/>
            <a:endCxn id="15" idx="3"/>
          </p:cNvCxnSpPr>
          <p:nvPr/>
        </p:nvCxnSpPr>
        <p:spPr>
          <a:xfrm flipV="1">
            <a:off x="2605860" y="3630592"/>
            <a:ext cx="829226" cy="6256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9" idx="5"/>
          </p:cNvCxnSpPr>
          <p:nvPr/>
        </p:nvCxnSpPr>
        <p:spPr>
          <a:xfrm>
            <a:off x="2605860" y="4692114"/>
            <a:ext cx="793790" cy="5468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16" idx="1"/>
          </p:cNvCxnSpPr>
          <p:nvPr/>
        </p:nvCxnSpPr>
        <p:spPr>
          <a:xfrm>
            <a:off x="5059968" y="4593148"/>
            <a:ext cx="1106157" cy="57626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20" idx="4"/>
            <a:endCxn id="16" idx="0"/>
          </p:cNvCxnSpPr>
          <p:nvPr/>
        </p:nvCxnSpPr>
        <p:spPr>
          <a:xfrm>
            <a:off x="6375890" y="3720857"/>
            <a:ext cx="0" cy="1358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0" idx="3"/>
          </p:cNvCxnSpPr>
          <p:nvPr/>
        </p:nvCxnSpPr>
        <p:spPr>
          <a:xfrm flipV="1">
            <a:off x="5000263" y="3630592"/>
            <a:ext cx="1165862" cy="62940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18" idx="3"/>
          </p:cNvCxnSpPr>
          <p:nvPr/>
        </p:nvCxnSpPr>
        <p:spPr>
          <a:xfrm flipV="1">
            <a:off x="3975353" y="4692115"/>
            <a:ext cx="623395" cy="4743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79" y="3076734"/>
            <a:ext cx="711200" cy="3556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68" y="4062609"/>
            <a:ext cx="711200" cy="3556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3041">
            <a:off x="5140996" y="3665717"/>
            <a:ext cx="711200" cy="3556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3451">
            <a:off x="2561494" y="3626027"/>
            <a:ext cx="711200" cy="355600"/>
          </a:xfrm>
          <a:prstGeom prst="rect">
            <a:avLst/>
          </a:prstGeom>
        </p:spPr>
      </p:pic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844">
            <a:off x="2704346" y="4724090"/>
            <a:ext cx="837458" cy="29311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1509">
            <a:off x="3881771" y="4886951"/>
            <a:ext cx="889486" cy="31132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50" y="5431638"/>
            <a:ext cx="863600" cy="3556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00">
            <a:off x="5253162" y="4591806"/>
            <a:ext cx="1016000" cy="3556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1" y="3996460"/>
            <a:ext cx="1016000" cy="3556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273607" y="2008582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sym typeface="Gill Sans" charset="0"/>
              </a:rPr>
              <a:t>1V</a:t>
            </a: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098" y="1041344"/>
            <a:ext cx="3009336" cy="82159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583599" y="3798315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3366FF"/>
                </a:solidFill>
                <a:sym typeface="Gill Sans" charset="0"/>
              </a:rPr>
              <a:t>0V</a:t>
            </a:r>
            <a:endParaRPr lang="en-US" dirty="0" smtClean="0">
              <a:solidFill>
                <a:srgbClr val="3366FF"/>
              </a:solidFill>
              <a:sym typeface="Gill Sans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19547" y="2615994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sym typeface="Gill Sans" charset="0"/>
              </a:rPr>
              <a:t>1</a:t>
            </a:r>
            <a:r>
              <a:rPr lang="en-US" dirty="0" smtClean="0">
                <a:solidFill>
                  <a:srgbClr val="3366FF"/>
                </a:solidFill>
                <a:sym typeface="Gill Sans" charset="0"/>
              </a:rPr>
              <a:t>V</a:t>
            </a: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601553" y="865506"/>
            <a:ext cx="44158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Induced voltages minimize                                </a:t>
            </a:r>
          </a:p>
          <a:p>
            <a: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 subject to constraints.</a:t>
            </a:r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Gill Sans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3489357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Resistor Networks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895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 rot="1990262">
            <a:off x="2854103" y="516597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Century Schoolbook" charset="0"/>
                <a:ea typeface="Century Schoolbook" charset="0"/>
                <a:cs typeface="Century Schoolbook" charset="0"/>
              </a:rPr>
              <a:t>0.375</a:t>
            </a:r>
            <a:endParaRPr lang="en-US" sz="200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9353798">
            <a:off x="3698081" y="5163646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entury Schoolbook" charset="0"/>
                <a:ea typeface="Century Schoolbook" charset="0"/>
                <a:cs typeface="Century Schoolbook" charset="0"/>
              </a:rPr>
              <a:t>0.125</a:t>
            </a:r>
            <a:endParaRPr lang="en-US" sz="20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98" y="1041344"/>
            <a:ext cx="3009336" cy="82159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449412" y="3902770"/>
            <a:ext cx="482265" cy="523602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69318" y="5580234"/>
            <a:ext cx="482265" cy="523602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499924" y="5551146"/>
            <a:ext cx="482265" cy="523602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95286" y="4804530"/>
            <a:ext cx="482265" cy="523602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34369" y="4804529"/>
            <a:ext cx="482265" cy="523602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69318" y="3902770"/>
            <a:ext cx="482265" cy="523602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33344" y="6236489"/>
            <a:ext cx="710370" cy="2021"/>
          </a:xfrm>
          <a:prstGeom prst="line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22141" y="6430416"/>
            <a:ext cx="532777" cy="202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9" idx="4"/>
          </p:cNvCxnSpPr>
          <p:nvPr/>
        </p:nvCxnSpPr>
        <p:spPr>
          <a:xfrm rot="16200000" flipV="1">
            <a:off x="2227838" y="5775794"/>
            <a:ext cx="908358" cy="1302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0936" y="6624342"/>
            <a:ext cx="355185" cy="202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6151583" y="3406922"/>
            <a:ext cx="551613" cy="749263"/>
          </a:xfrm>
          <a:custGeom>
            <a:avLst/>
            <a:gdLst>
              <a:gd name="connsiteX0" fmla="*/ 0 w 473364"/>
              <a:gd name="connsiteY0" fmla="*/ 588819 h 588819"/>
              <a:gd name="connsiteX1" fmla="*/ 473364 w 473364"/>
              <a:gd name="connsiteY1" fmla="*/ 588819 h 588819"/>
              <a:gd name="connsiteX2" fmla="*/ 473364 w 473364"/>
              <a:gd name="connsiteY2" fmla="*/ 0 h 58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364" h="588819">
                <a:moveTo>
                  <a:pt x="0" y="588819"/>
                </a:moveTo>
                <a:lnTo>
                  <a:pt x="473364" y="588819"/>
                </a:lnTo>
                <a:lnTo>
                  <a:pt x="473364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  <a:sym typeface="Gill Sans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6417972" y="3133661"/>
            <a:ext cx="621574" cy="58178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40152" y="2971801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sym typeface="Gill Sans" charset="0"/>
              </a:rPr>
              <a:t>1V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9990" y="6216561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sym typeface="Gill Sans" charset="0"/>
              </a:rPr>
              <a:t>0</a:t>
            </a:r>
            <a:r>
              <a:rPr lang="en-US" dirty="0" smtClean="0">
                <a:solidFill>
                  <a:prstClr val="black"/>
                </a:solidFill>
                <a:sym typeface="Gill Sans" charset="0"/>
              </a:rPr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35333" y="363688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sym typeface="Gill Sans" charset="0"/>
              </a:rPr>
              <a:t>0.5V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65893" y="450098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sym typeface="Gill Sans" charset="0"/>
              </a:rPr>
              <a:t>0.5V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8828" y="5969595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sym typeface="Gill Sans" charset="0"/>
              </a:rPr>
              <a:t>0.625V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06431" y="6036622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sym typeface="Gill Sans" charset="0"/>
              </a:rPr>
              <a:t>0.375V</a:t>
            </a:r>
          </a:p>
        </p:txBody>
      </p:sp>
      <p:cxnSp>
        <p:nvCxnSpPr>
          <p:cNvPr id="4" name="Straight Connector 3"/>
          <p:cNvCxnSpPr>
            <a:stCxn id="15" idx="6"/>
            <a:endCxn id="20" idx="2"/>
          </p:cNvCxnSpPr>
          <p:nvPr/>
        </p:nvCxnSpPr>
        <p:spPr>
          <a:xfrm>
            <a:off x="3931676" y="4164571"/>
            <a:ext cx="1737642" cy="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6" idx="2"/>
          </p:cNvCxnSpPr>
          <p:nvPr/>
        </p:nvCxnSpPr>
        <p:spPr>
          <a:xfrm>
            <a:off x="3991039" y="5822494"/>
            <a:ext cx="1678279" cy="19541"/>
          </a:xfrm>
          <a:prstGeom prst="line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9" idx="6"/>
          </p:cNvCxnSpPr>
          <p:nvPr/>
        </p:nvCxnSpPr>
        <p:spPr>
          <a:xfrm flipV="1">
            <a:off x="2916634" y="5041711"/>
            <a:ext cx="1467054" cy="24619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9" idx="7"/>
            <a:endCxn id="15" idx="3"/>
          </p:cNvCxnSpPr>
          <p:nvPr/>
        </p:nvCxnSpPr>
        <p:spPr>
          <a:xfrm flipV="1">
            <a:off x="2846007" y="4349693"/>
            <a:ext cx="674031" cy="531516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9" idx="5"/>
          </p:cNvCxnSpPr>
          <p:nvPr/>
        </p:nvCxnSpPr>
        <p:spPr>
          <a:xfrm>
            <a:off x="2846007" y="5251452"/>
            <a:ext cx="645227" cy="46458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16" idx="1"/>
          </p:cNvCxnSpPr>
          <p:nvPr/>
        </p:nvCxnSpPr>
        <p:spPr>
          <a:xfrm>
            <a:off x="4840812" y="5167380"/>
            <a:ext cx="899132" cy="489533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20" idx="4"/>
            <a:endCxn id="16" idx="0"/>
          </p:cNvCxnSpPr>
          <p:nvPr/>
        </p:nvCxnSpPr>
        <p:spPr>
          <a:xfrm>
            <a:off x="5910450" y="4426372"/>
            <a:ext cx="0" cy="1153862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0" idx="3"/>
          </p:cNvCxnSpPr>
          <p:nvPr/>
        </p:nvCxnSpPr>
        <p:spPr>
          <a:xfrm flipV="1">
            <a:off x="4792281" y="4349693"/>
            <a:ext cx="947663" cy="534677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18" idx="3"/>
          </p:cNvCxnSpPr>
          <p:nvPr/>
        </p:nvCxnSpPr>
        <p:spPr>
          <a:xfrm flipV="1">
            <a:off x="3959190" y="5251452"/>
            <a:ext cx="506722" cy="402986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640153" y="2971801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sym typeface="Gill Sans" charset="0"/>
              </a:rPr>
              <a:t>1V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15070" y="4492173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3366FF"/>
                </a:solidFill>
                <a:sym typeface="Gill Sans" charset="0"/>
              </a:rPr>
              <a:t>0V</a:t>
            </a:r>
            <a:endParaRPr lang="en-US" sz="2400" dirty="0" smtClean="0">
              <a:solidFill>
                <a:srgbClr val="3366FF"/>
              </a:solidFill>
              <a:sym typeface="Gill Sans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02084" y="3487795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  <a:sym typeface="Gill Sans" charset="0"/>
              </a:rPr>
              <a:t>1</a:t>
            </a:r>
            <a:r>
              <a:rPr lang="en-US" sz="2400" dirty="0" smtClean="0">
                <a:solidFill>
                  <a:srgbClr val="3366FF"/>
                </a:solidFill>
                <a:sym typeface="Gill Sans" charset="0"/>
              </a:rPr>
              <a:t>V</a:t>
            </a: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624816" y="2251166"/>
            <a:ext cx="78519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  <a:latin typeface="Helvetica"/>
                <a:ea typeface="Garamond" charset="0"/>
                <a:cs typeface="Helvetica"/>
                <a:sym typeface="Gill Sans" charset="0"/>
              </a:rPr>
              <a:t>Effective resistance = 1/(current flow at one volt)</a:t>
            </a:r>
            <a:endParaRPr lang="en-US" dirty="0">
              <a:solidFill>
                <a:srgbClr val="0432FF"/>
              </a:solidFill>
              <a:latin typeface="Helvetica"/>
              <a:ea typeface="Garamond" charset="0"/>
              <a:cs typeface="Helvetica"/>
              <a:sym typeface="Gill Sans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601553" y="865506"/>
            <a:ext cx="44158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Induced voltages minimize                                </a:t>
            </a:r>
          </a:p>
          <a:p>
            <a: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Gill Sans" charset="0"/>
              </a:rPr>
              <a:t> subject to constraints.</a:t>
            </a:r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Gill Sans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3489357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Resistor Networks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476887" y="3772791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entury Schoolbook" charset="0"/>
                <a:ea typeface="Century Schoolbook" charset="0"/>
                <a:cs typeface="Century Schoolbook" charset="0"/>
              </a:rPr>
              <a:t>0.5</a:t>
            </a:r>
            <a:endParaRPr lang="en-US" sz="20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19207207">
            <a:off x="2753852" y="4232466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Century Schoolbook" charset="0"/>
                <a:ea typeface="Century Schoolbook" charset="0"/>
                <a:cs typeface="Century Schoolbook" charset="0"/>
              </a:rPr>
              <a:t>0.5</a:t>
            </a:r>
            <a:endParaRPr lang="en-US" sz="200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28193" y="4705843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Century Schoolbook" charset="0"/>
                <a:ea typeface="Century Schoolbook" charset="0"/>
                <a:cs typeface="Century Schoolbook" charset="0"/>
              </a:rPr>
              <a:t>0.5</a:t>
            </a:r>
            <a:endParaRPr lang="en-US" sz="200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19652272">
            <a:off x="4855231" y="4305919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Century Schoolbook" charset="0"/>
                <a:ea typeface="Century Schoolbook" charset="0"/>
                <a:cs typeface="Century Schoolbook" charset="0"/>
              </a:rPr>
              <a:t>0.5</a:t>
            </a:r>
            <a:endParaRPr lang="en-US" sz="200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862340" y="4730538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Century Schoolbook" charset="0"/>
                <a:ea typeface="Century Schoolbook" charset="0"/>
                <a:cs typeface="Century Schoolbook" charset="0"/>
              </a:rPr>
              <a:t>0.375</a:t>
            </a:r>
            <a:endParaRPr lang="en-US" sz="200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464511" y="5767893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entury Schoolbook" charset="0"/>
                <a:ea typeface="Century Schoolbook" charset="0"/>
                <a:cs typeface="Century Schoolbook" charset="0"/>
              </a:rPr>
              <a:t>0.25</a:t>
            </a:r>
            <a:endParaRPr lang="en-US" sz="20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 rot="1796338">
            <a:off x="4940468" y="5066701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Century Schoolbook" charset="0"/>
                <a:ea typeface="Century Schoolbook" charset="0"/>
                <a:cs typeface="Century Schoolbook" charset="0"/>
              </a:rPr>
              <a:t>0.125</a:t>
            </a:r>
            <a:endParaRPr lang="en-US" sz="200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17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810" y="1726839"/>
            <a:ext cx="6311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Nail down some vertices, let rest settle</a:t>
            </a:r>
          </a:p>
        </p:txBody>
      </p:sp>
      <p:sp>
        <p:nvSpPr>
          <p:cNvPr id="12" name="Oval 11"/>
          <p:cNvSpPr/>
          <p:nvPr/>
        </p:nvSpPr>
        <p:spPr>
          <a:xfrm>
            <a:off x="1045285" y="3363887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  <a:latin typeface="Garamond"/>
            </a:endParaRPr>
          </a:p>
        </p:txBody>
      </p:sp>
      <p:grpSp>
        <p:nvGrpSpPr>
          <p:cNvPr id="6" name="Group 12"/>
          <p:cNvGrpSpPr/>
          <p:nvPr/>
        </p:nvGrpSpPr>
        <p:grpSpPr>
          <a:xfrm>
            <a:off x="1422945" y="3409303"/>
            <a:ext cx="1710262" cy="250614"/>
            <a:chOff x="1126066" y="1913467"/>
            <a:chExt cx="4487333" cy="66780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126066" y="2259011"/>
              <a:ext cx="1447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190999" y="2239433"/>
              <a:ext cx="14224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2571750" y="1913467"/>
              <a:ext cx="1619250" cy="667808"/>
            </a:xfrm>
            <a:custGeom>
              <a:avLst/>
              <a:gdLst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9250" h="667808">
                  <a:moveTo>
                    <a:pt x="0" y="340783"/>
                  </a:moveTo>
                  <a:cubicBezTo>
                    <a:pt x="104775" y="183091"/>
                    <a:pt x="209550" y="25400"/>
                    <a:pt x="292100" y="23283"/>
                  </a:cubicBezTo>
                  <a:cubicBezTo>
                    <a:pt x="374650" y="21166"/>
                    <a:pt x="488950" y="222250"/>
                    <a:pt x="495300" y="328083"/>
                  </a:cubicBezTo>
                  <a:cubicBezTo>
                    <a:pt x="501650" y="433916"/>
                    <a:pt x="379942" y="659341"/>
                    <a:pt x="330200" y="658283"/>
                  </a:cubicBezTo>
                  <a:cubicBezTo>
                    <a:pt x="280458" y="657225"/>
                    <a:pt x="162983" y="427566"/>
                    <a:pt x="196850" y="321733"/>
                  </a:cubicBezTo>
                  <a:cubicBezTo>
                    <a:pt x="230717" y="215900"/>
                    <a:pt x="441325" y="23283"/>
                    <a:pt x="533400" y="23283"/>
                  </a:cubicBezTo>
                  <a:cubicBezTo>
                    <a:pt x="625475" y="23283"/>
                    <a:pt x="735542" y="216958"/>
                    <a:pt x="749300" y="321733"/>
                  </a:cubicBezTo>
                  <a:cubicBezTo>
                    <a:pt x="763058" y="426508"/>
                    <a:pt x="669925" y="648758"/>
                    <a:pt x="615950" y="651933"/>
                  </a:cubicBezTo>
                  <a:cubicBezTo>
                    <a:pt x="561975" y="655108"/>
                    <a:pt x="395817" y="447675"/>
                    <a:pt x="425450" y="340783"/>
                  </a:cubicBezTo>
                  <a:cubicBezTo>
                    <a:pt x="455083" y="233891"/>
                    <a:pt x="691092" y="11641"/>
                    <a:pt x="793750" y="10583"/>
                  </a:cubicBezTo>
                  <a:cubicBezTo>
                    <a:pt x="896408" y="9525"/>
                    <a:pt x="1057275" y="274108"/>
                    <a:pt x="1041400" y="334433"/>
                  </a:cubicBezTo>
                  <a:lnTo>
                    <a:pt x="1041400" y="334433"/>
                  </a:lnTo>
                  <a:cubicBezTo>
                    <a:pt x="1014942" y="389466"/>
                    <a:pt x="941917" y="662516"/>
                    <a:pt x="882650" y="664633"/>
                  </a:cubicBezTo>
                  <a:cubicBezTo>
                    <a:pt x="823383" y="666750"/>
                    <a:pt x="657225" y="457200"/>
                    <a:pt x="685800" y="347133"/>
                  </a:cubicBezTo>
                  <a:cubicBezTo>
                    <a:pt x="714375" y="237066"/>
                    <a:pt x="941917" y="6350"/>
                    <a:pt x="1054100" y="4233"/>
                  </a:cubicBezTo>
                  <a:cubicBezTo>
                    <a:pt x="1166283" y="2116"/>
                    <a:pt x="1333500" y="224366"/>
                    <a:pt x="1358900" y="334433"/>
                  </a:cubicBezTo>
                  <a:cubicBezTo>
                    <a:pt x="1384300" y="444500"/>
                    <a:pt x="1279525" y="667808"/>
                    <a:pt x="1206500" y="664633"/>
                  </a:cubicBezTo>
                  <a:cubicBezTo>
                    <a:pt x="1133475" y="661458"/>
                    <a:pt x="897467" y="425450"/>
                    <a:pt x="920750" y="315383"/>
                  </a:cubicBezTo>
                  <a:cubicBezTo>
                    <a:pt x="912283" y="218016"/>
                    <a:pt x="1229783" y="0"/>
                    <a:pt x="1346200" y="4233"/>
                  </a:cubicBezTo>
                  <a:cubicBezTo>
                    <a:pt x="1462617" y="8466"/>
                    <a:pt x="1619250" y="340783"/>
                    <a:pt x="1619250" y="34078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Garamond"/>
              </a:endParaRPr>
            </a:p>
          </p:txBody>
        </p:sp>
      </p:grpSp>
      <p:grpSp>
        <p:nvGrpSpPr>
          <p:cNvPr id="13" name="Group 16"/>
          <p:cNvGrpSpPr/>
          <p:nvPr/>
        </p:nvGrpSpPr>
        <p:grpSpPr>
          <a:xfrm>
            <a:off x="3444074" y="3416559"/>
            <a:ext cx="1710262" cy="250614"/>
            <a:chOff x="1126066" y="1913467"/>
            <a:chExt cx="4487333" cy="66780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126066" y="2259011"/>
              <a:ext cx="1447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190999" y="2239433"/>
              <a:ext cx="14224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2571750" y="1913467"/>
              <a:ext cx="1619250" cy="667808"/>
            </a:xfrm>
            <a:custGeom>
              <a:avLst/>
              <a:gdLst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9250" h="667808">
                  <a:moveTo>
                    <a:pt x="0" y="340783"/>
                  </a:moveTo>
                  <a:cubicBezTo>
                    <a:pt x="104775" y="183091"/>
                    <a:pt x="209550" y="25400"/>
                    <a:pt x="292100" y="23283"/>
                  </a:cubicBezTo>
                  <a:cubicBezTo>
                    <a:pt x="374650" y="21166"/>
                    <a:pt x="488950" y="222250"/>
                    <a:pt x="495300" y="328083"/>
                  </a:cubicBezTo>
                  <a:cubicBezTo>
                    <a:pt x="501650" y="433916"/>
                    <a:pt x="379942" y="659341"/>
                    <a:pt x="330200" y="658283"/>
                  </a:cubicBezTo>
                  <a:cubicBezTo>
                    <a:pt x="280458" y="657225"/>
                    <a:pt x="162983" y="427566"/>
                    <a:pt x="196850" y="321733"/>
                  </a:cubicBezTo>
                  <a:cubicBezTo>
                    <a:pt x="230717" y="215900"/>
                    <a:pt x="441325" y="23283"/>
                    <a:pt x="533400" y="23283"/>
                  </a:cubicBezTo>
                  <a:cubicBezTo>
                    <a:pt x="625475" y="23283"/>
                    <a:pt x="735542" y="216958"/>
                    <a:pt x="749300" y="321733"/>
                  </a:cubicBezTo>
                  <a:cubicBezTo>
                    <a:pt x="763058" y="426508"/>
                    <a:pt x="669925" y="648758"/>
                    <a:pt x="615950" y="651933"/>
                  </a:cubicBezTo>
                  <a:cubicBezTo>
                    <a:pt x="561975" y="655108"/>
                    <a:pt x="395817" y="447675"/>
                    <a:pt x="425450" y="340783"/>
                  </a:cubicBezTo>
                  <a:cubicBezTo>
                    <a:pt x="455083" y="233891"/>
                    <a:pt x="691092" y="11641"/>
                    <a:pt x="793750" y="10583"/>
                  </a:cubicBezTo>
                  <a:cubicBezTo>
                    <a:pt x="896408" y="9525"/>
                    <a:pt x="1057275" y="274108"/>
                    <a:pt x="1041400" y="334433"/>
                  </a:cubicBezTo>
                  <a:lnTo>
                    <a:pt x="1041400" y="334433"/>
                  </a:lnTo>
                  <a:cubicBezTo>
                    <a:pt x="1014942" y="389466"/>
                    <a:pt x="941917" y="662516"/>
                    <a:pt x="882650" y="664633"/>
                  </a:cubicBezTo>
                  <a:cubicBezTo>
                    <a:pt x="823383" y="666750"/>
                    <a:pt x="657225" y="457200"/>
                    <a:pt x="685800" y="347133"/>
                  </a:cubicBezTo>
                  <a:cubicBezTo>
                    <a:pt x="714375" y="237066"/>
                    <a:pt x="941917" y="6350"/>
                    <a:pt x="1054100" y="4233"/>
                  </a:cubicBezTo>
                  <a:cubicBezTo>
                    <a:pt x="1166283" y="2116"/>
                    <a:pt x="1333500" y="224366"/>
                    <a:pt x="1358900" y="334433"/>
                  </a:cubicBezTo>
                  <a:cubicBezTo>
                    <a:pt x="1384300" y="444500"/>
                    <a:pt x="1279525" y="667808"/>
                    <a:pt x="1206500" y="664633"/>
                  </a:cubicBezTo>
                  <a:cubicBezTo>
                    <a:pt x="1133475" y="661458"/>
                    <a:pt x="897467" y="425450"/>
                    <a:pt x="920750" y="315383"/>
                  </a:cubicBezTo>
                  <a:cubicBezTo>
                    <a:pt x="912283" y="218016"/>
                    <a:pt x="1229783" y="0"/>
                    <a:pt x="1346200" y="4233"/>
                  </a:cubicBezTo>
                  <a:cubicBezTo>
                    <a:pt x="1462617" y="8466"/>
                    <a:pt x="1619250" y="340783"/>
                    <a:pt x="1619250" y="34078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Garamond"/>
              </a:endParaRPr>
            </a:p>
          </p:txBody>
        </p:sp>
      </p:grpSp>
      <p:grpSp>
        <p:nvGrpSpPr>
          <p:cNvPr id="17" name="Group 20"/>
          <p:cNvGrpSpPr/>
          <p:nvPr/>
        </p:nvGrpSpPr>
        <p:grpSpPr>
          <a:xfrm>
            <a:off x="5447060" y="3405672"/>
            <a:ext cx="1710262" cy="250614"/>
            <a:chOff x="1126066" y="1913467"/>
            <a:chExt cx="4487333" cy="66780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26066" y="2259011"/>
              <a:ext cx="1447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190999" y="2239433"/>
              <a:ext cx="14224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2571750" y="1913467"/>
              <a:ext cx="1619250" cy="667808"/>
            </a:xfrm>
            <a:custGeom>
              <a:avLst/>
              <a:gdLst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9250" h="667808">
                  <a:moveTo>
                    <a:pt x="0" y="340783"/>
                  </a:moveTo>
                  <a:cubicBezTo>
                    <a:pt x="104775" y="183091"/>
                    <a:pt x="209550" y="25400"/>
                    <a:pt x="292100" y="23283"/>
                  </a:cubicBezTo>
                  <a:cubicBezTo>
                    <a:pt x="374650" y="21166"/>
                    <a:pt x="488950" y="222250"/>
                    <a:pt x="495300" y="328083"/>
                  </a:cubicBezTo>
                  <a:cubicBezTo>
                    <a:pt x="501650" y="433916"/>
                    <a:pt x="379942" y="659341"/>
                    <a:pt x="330200" y="658283"/>
                  </a:cubicBezTo>
                  <a:cubicBezTo>
                    <a:pt x="280458" y="657225"/>
                    <a:pt x="162983" y="427566"/>
                    <a:pt x="196850" y="321733"/>
                  </a:cubicBezTo>
                  <a:cubicBezTo>
                    <a:pt x="230717" y="215900"/>
                    <a:pt x="441325" y="23283"/>
                    <a:pt x="533400" y="23283"/>
                  </a:cubicBezTo>
                  <a:cubicBezTo>
                    <a:pt x="625475" y="23283"/>
                    <a:pt x="735542" y="216958"/>
                    <a:pt x="749300" y="321733"/>
                  </a:cubicBezTo>
                  <a:cubicBezTo>
                    <a:pt x="763058" y="426508"/>
                    <a:pt x="669925" y="648758"/>
                    <a:pt x="615950" y="651933"/>
                  </a:cubicBezTo>
                  <a:cubicBezTo>
                    <a:pt x="561975" y="655108"/>
                    <a:pt x="395817" y="447675"/>
                    <a:pt x="425450" y="340783"/>
                  </a:cubicBezTo>
                  <a:cubicBezTo>
                    <a:pt x="455083" y="233891"/>
                    <a:pt x="691092" y="11641"/>
                    <a:pt x="793750" y="10583"/>
                  </a:cubicBezTo>
                  <a:cubicBezTo>
                    <a:pt x="896408" y="9525"/>
                    <a:pt x="1057275" y="274108"/>
                    <a:pt x="1041400" y="334433"/>
                  </a:cubicBezTo>
                  <a:lnTo>
                    <a:pt x="1041400" y="334433"/>
                  </a:lnTo>
                  <a:cubicBezTo>
                    <a:pt x="1014942" y="389466"/>
                    <a:pt x="941917" y="662516"/>
                    <a:pt x="882650" y="664633"/>
                  </a:cubicBezTo>
                  <a:cubicBezTo>
                    <a:pt x="823383" y="666750"/>
                    <a:pt x="657225" y="457200"/>
                    <a:pt x="685800" y="347133"/>
                  </a:cubicBezTo>
                  <a:cubicBezTo>
                    <a:pt x="714375" y="237066"/>
                    <a:pt x="941917" y="6350"/>
                    <a:pt x="1054100" y="4233"/>
                  </a:cubicBezTo>
                  <a:cubicBezTo>
                    <a:pt x="1166283" y="2116"/>
                    <a:pt x="1333500" y="224366"/>
                    <a:pt x="1358900" y="334433"/>
                  </a:cubicBezTo>
                  <a:cubicBezTo>
                    <a:pt x="1384300" y="444500"/>
                    <a:pt x="1279525" y="667808"/>
                    <a:pt x="1206500" y="664633"/>
                  </a:cubicBezTo>
                  <a:cubicBezTo>
                    <a:pt x="1133475" y="661458"/>
                    <a:pt x="897467" y="425450"/>
                    <a:pt x="920750" y="315383"/>
                  </a:cubicBezTo>
                  <a:cubicBezTo>
                    <a:pt x="912283" y="218016"/>
                    <a:pt x="1229783" y="0"/>
                    <a:pt x="1346200" y="4233"/>
                  </a:cubicBezTo>
                  <a:cubicBezTo>
                    <a:pt x="1462617" y="8466"/>
                    <a:pt x="1619250" y="340783"/>
                    <a:pt x="1619250" y="34078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Garamond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7148542" y="3371144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  <a:latin typeface="Garamond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178228" y="3396544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  <a:latin typeface="Garamon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044628" y="3385658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  <a:latin typeface="Garamond"/>
            </a:endParaRPr>
          </a:p>
        </p:txBody>
      </p:sp>
      <p:grpSp>
        <p:nvGrpSpPr>
          <p:cNvPr id="21" name="Group 23"/>
          <p:cNvGrpSpPr>
            <a:grpSpLocks/>
          </p:cNvGrpSpPr>
          <p:nvPr/>
        </p:nvGrpSpPr>
        <p:grpSpPr bwMode="auto">
          <a:xfrm rot="3275212">
            <a:off x="7155093" y="2696533"/>
            <a:ext cx="766763" cy="823913"/>
            <a:chOff x="2381" y="1546"/>
            <a:chExt cx="998" cy="1189"/>
          </a:xfrm>
        </p:grpSpPr>
        <p:sp>
          <p:nvSpPr>
            <p:cNvPr id="7" name="AutoShape 24"/>
            <p:cNvSpPr>
              <a:spLocks noChangeAspect="1" noChangeArrowheads="1" noTextEdit="1"/>
            </p:cNvSpPr>
            <p:nvPr/>
          </p:nvSpPr>
          <p:spPr bwMode="auto">
            <a:xfrm rot="712586">
              <a:off x="2381" y="1585"/>
              <a:ext cx="998" cy="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 rot="712586">
              <a:off x="2578" y="1748"/>
              <a:ext cx="731" cy="976"/>
            </a:xfrm>
            <a:custGeom>
              <a:avLst/>
              <a:gdLst/>
              <a:ahLst/>
              <a:cxnLst>
                <a:cxn ang="0">
                  <a:pos x="1443" y="1861"/>
                </a:cxn>
                <a:cxn ang="0">
                  <a:pos x="1395" y="1715"/>
                </a:cxn>
                <a:cxn ang="0">
                  <a:pos x="1364" y="1636"/>
                </a:cxn>
                <a:cxn ang="0">
                  <a:pos x="1344" y="1611"/>
                </a:cxn>
                <a:cxn ang="0">
                  <a:pos x="1290" y="1543"/>
                </a:cxn>
                <a:cxn ang="0">
                  <a:pos x="1208" y="1442"/>
                </a:cxn>
                <a:cxn ang="0">
                  <a:pos x="1106" y="1314"/>
                </a:cxn>
                <a:cxn ang="0">
                  <a:pos x="990" y="1170"/>
                </a:cxn>
                <a:cxn ang="0">
                  <a:pos x="868" y="1018"/>
                </a:cxn>
                <a:cxn ang="0">
                  <a:pos x="746" y="866"/>
                </a:cxn>
                <a:cxn ang="0">
                  <a:pos x="632" y="723"/>
                </a:cxn>
                <a:cxn ang="0">
                  <a:pos x="533" y="598"/>
                </a:cxn>
                <a:cxn ang="0">
                  <a:pos x="455" y="501"/>
                </a:cxn>
                <a:cxn ang="0">
                  <a:pos x="401" y="431"/>
                </a:cxn>
                <a:cxn ang="0">
                  <a:pos x="349" y="358"/>
                </a:cxn>
                <a:cxn ang="0">
                  <a:pos x="302" y="278"/>
                </a:cxn>
                <a:cxn ang="0">
                  <a:pos x="258" y="192"/>
                </a:cxn>
                <a:cxn ang="0">
                  <a:pos x="221" y="100"/>
                </a:cxn>
                <a:cxn ang="0">
                  <a:pos x="190" y="2"/>
                </a:cxn>
                <a:cxn ang="0">
                  <a:pos x="178" y="11"/>
                </a:cxn>
                <a:cxn ang="0">
                  <a:pos x="159" y="36"/>
                </a:cxn>
                <a:cxn ang="0">
                  <a:pos x="140" y="50"/>
                </a:cxn>
                <a:cxn ang="0">
                  <a:pos x="70" y="95"/>
                </a:cxn>
                <a:cxn ang="0">
                  <a:pos x="6" y="143"/>
                </a:cxn>
                <a:cxn ang="0">
                  <a:pos x="10" y="158"/>
                </a:cxn>
                <a:cxn ang="0">
                  <a:pos x="55" y="196"/>
                </a:cxn>
                <a:cxn ang="0">
                  <a:pos x="125" y="256"/>
                </a:cxn>
                <a:cxn ang="0">
                  <a:pos x="206" y="331"/>
                </a:cxn>
                <a:cxn ang="0">
                  <a:pos x="281" y="412"/>
                </a:cxn>
                <a:cxn ang="0">
                  <a:pos x="327" y="471"/>
                </a:cxn>
                <a:cxn ang="0">
                  <a:pos x="365" y="521"/>
                </a:cxn>
                <a:cxn ang="0">
                  <a:pos x="433" y="611"/>
                </a:cxn>
                <a:cxn ang="0">
                  <a:pos x="526" y="732"/>
                </a:cxn>
                <a:cxn ang="0">
                  <a:pos x="637" y="875"/>
                </a:cxn>
                <a:cxn ang="0">
                  <a:pos x="757" y="1029"/>
                </a:cxn>
                <a:cxn ang="0">
                  <a:pos x="880" y="1186"/>
                </a:cxn>
                <a:cxn ang="0">
                  <a:pos x="998" y="1337"/>
                </a:cxn>
                <a:cxn ang="0">
                  <a:pos x="1107" y="1472"/>
                </a:cxn>
                <a:cxn ang="0">
                  <a:pos x="1198" y="1581"/>
                </a:cxn>
                <a:cxn ang="0">
                  <a:pos x="1262" y="1655"/>
                </a:cxn>
                <a:cxn ang="0">
                  <a:pos x="1288" y="1690"/>
                </a:cxn>
                <a:cxn ang="0">
                  <a:pos x="1326" y="1750"/>
                </a:cxn>
                <a:cxn ang="0">
                  <a:pos x="1376" y="1828"/>
                </a:cxn>
                <a:cxn ang="0">
                  <a:pos x="1426" y="1901"/>
                </a:cxn>
                <a:cxn ang="0">
                  <a:pos x="1458" y="1947"/>
                </a:cxn>
              </a:cxnLst>
              <a:rect l="0" t="0" r="r" b="b"/>
              <a:pathLst>
                <a:path w="1463" h="1952">
                  <a:moveTo>
                    <a:pt x="1463" y="1951"/>
                  </a:moveTo>
                  <a:lnTo>
                    <a:pt x="1455" y="1910"/>
                  </a:lnTo>
                  <a:lnTo>
                    <a:pt x="1443" y="1861"/>
                  </a:lnTo>
                  <a:lnTo>
                    <a:pt x="1427" y="1811"/>
                  </a:lnTo>
                  <a:lnTo>
                    <a:pt x="1411" y="1761"/>
                  </a:lnTo>
                  <a:lnTo>
                    <a:pt x="1395" y="1715"/>
                  </a:lnTo>
                  <a:lnTo>
                    <a:pt x="1380" y="1677"/>
                  </a:lnTo>
                  <a:lnTo>
                    <a:pt x="1369" y="1649"/>
                  </a:lnTo>
                  <a:lnTo>
                    <a:pt x="1364" y="1636"/>
                  </a:lnTo>
                  <a:lnTo>
                    <a:pt x="1361" y="1633"/>
                  </a:lnTo>
                  <a:lnTo>
                    <a:pt x="1354" y="1624"/>
                  </a:lnTo>
                  <a:lnTo>
                    <a:pt x="1344" y="1611"/>
                  </a:lnTo>
                  <a:lnTo>
                    <a:pt x="1329" y="1593"/>
                  </a:lnTo>
                  <a:lnTo>
                    <a:pt x="1312" y="1570"/>
                  </a:lnTo>
                  <a:lnTo>
                    <a:pt x="1290" y="1543"/>
                  </a:lnTo>
                  <a:lnTo>
                    <a:pt x="1266" y="1513"/>
                  </a:lnTo>
                  <a:lnTo>
                    <a:pt x="1238" y="1479"/>
                  </a:lnTo>
                  <a:lnTo>
                    <a:pt x="1208" y="1442"/>
                  </a:lnTo>
                  <a:lnTo>
                    <a:pt x="1176" y="1402"/>
                  </a:lnTo>
                  <a:lnTo>
                    <a:pt x="1142" y="1359"/>
                  </a:lnTo>
                  <a:lnTo>
                    <a:pt x="1106" y="1314"/>
                  </a:lnTo>
                  <a:lnTo>
                    <a:pt x="1069" y="1268"/>
                  </a:lnTo>
                  <a:lnTo>
                    <a:pt x="1030" y="1220"/>
                  </a:lnTo>
                  <a:lnTo>
                    <a:pt x="990" y="1170"/>
                  </a:lnTo>
                  <a:lnTo>
                    <a:pt x="950" y="1119"/>
                  </a:lnTo>
                  <a:lnTo>
                    <a:pt x="909" y="1069"/>
                  </a:lnTo>
                  <a:lnTo>
                    <a:pt x="868" y="1018"/>
                  </a:lnTo>
                  <a:lnTo>
                    <a:pt x="827" y="966"/>
                  </a:lnTo>
                  <a:lnTo>
                    <a:pt x="786" y="915"/>
                  </a:lnTo>
                  <a:lnTo>
                    <a:pt x="746" y="866"/>
                  </a:lnTo>
                  <a:lnTo>
                    <a:pt x="707" y="816"/>
                  </a:lnTo>
                  <a:lnTo>
                    <a:pt x="669" y="769"/>
                  </a:lnTo>
                  <a:lnTo>
                    <a:pt x="632" y="723"/>
                  </a:lnTo>
                  <a:lnTo>
                    <a:pt x="598" y="679"/>
                  </a:lnTo>
                  <a:lnTo>
                    <a:pt x="564" y="638"/>
                  </a:lnTo>
                  <a:lnTo>
                    <a:pt x="533" y="598"/>
                  </a:lnTo>
                  <a:lnTo>
                    <a:pt x="504" y="563"/>
                  </a:lnTo>
                  <a:lnTo>
                    <a:pt x="478" y="529"/>
                  </a:lnTo>
                  <a:lnTo>
                    <a:pt x="455" y="501"/>
                  </a:lnTo>
                  <a:lnTo>
                    <a:pt x="434" y="475"/>
                  </a:lnTo>
                  <a:lnTo>
                    <a:pt x="418" y="454"/>
                  </a:lnTo>
                  <a:lnTo>
                    <a:pt x="401" y="431"/>
                  </a:lnTo>
                  <a:lnTo>
                    <a:pt x="382" y="407"/>
                  </a:lnTo>
                  <a:lnTo>
                    <a:pt x="366" y="383"/>
                  </a:lnTo>
                  <a:lnTo>
                    <a:pt x="349" y="358"/>
                  </a:lnTo>
                  <a:lnTo>
                    <a:pt x="333" y="332"/>
                  </a:lnTo>
                  <a:lnTo>
                    <a:pt x="317" y="305"/>
                  </a:lnTo>
                  <a:lnTo>
                    <a:pt x="302" y="278"/>
                  </a:lnTo>
                  <a:lnTo>
                    <a:pt x="287" y="249"/>
                  </a:lnTo>
                  <a:lnTo>
                    <a:pt x="272" y="221"/>
                  </a:lnTo>
                  <a:lnTo>
                    <a:pt x="258" y="192"/>
                  </a:lnTo>
                  <a:lnTo>
                    <a:pt x="245" y="162"/>
                  </a:lnTo>
                  <a:lnTo>
                    <a:pt x="233" y="131"/>
                  </a:lnTo>
                  <a:lnTo>
                    <a:pt x="221" y="100"/>
                  </a:lnTo>
                  <a:lnTo>
                    <a:pt x="209" y="67"/>
                  </a:lnTo>
                  <a:lnTo>
                    <a:pt x="199" y="35"/>
                  </a:lnTo>
                  <a:lnTo>
                    <a:pt x="190" y="2"/>
                  </a:lnTo>
                  <a:lnTo>
                    <a:pt x="188" y="0"/>
                  </a:lnTo>
                  <a:lnTo>
                    <a:pt x="184" y="4"/>
                  </a:lnTo>
                  <a:lnTo>
                    <a:pt x="178" y="11"/>
                  </a:lnTo>
                  <a:lnTo>
                    <a:pt x="171" y="19"/>
                  </a:lnTo>
                  <a:lnTo>
                    <a:pt x="166" y="28"/>
                  </a:lnTo>
                  <a:lnTo>
                    <a:pt x="159" y="36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0" y="50"/>
                  </a:lnTo>
                  <a:lnTo>
                    <a:pt x="122" y="62"/>
                  </a:lnTo>
                  <a:lnTo>
                    <a:pt x="98" y="76"/>
                  </a:lnTo>
                  <a:lnTo>
                    <a:pt x="70" y="95"/>
                  </a:lnTo>
                  <a:lnTo>
                    <a:pt x="44" y="113"/>
                  </a:lnTo>
                  <a:lnTo>
                    <a:pt x="21" y="131"/>
                  </a:lnTo>
                  <a:lnTo>
                    <a:pt x="6" y="143"/>
                  </a:lnTo>
                  <a:lnTo>
                    <a:pt x="0" y="150"/>
                  </a:lnTo>
                  <a:lnTo>
                    <a:pt x="2" y="153"/>
                  </a:lnTo>
                  <a:lnTo>
                    <a:pt x="10" y="158"/>
                  </a:lnTo>
                  <a:lnTo>
                    <a:pt x="22" y="168"/>
                  </a:lnTo>
                  <a:lnTo>
                    <a:pt x="37" y="180"/>
                  </a:lnTo>
                  <a:lnTo>
                    <a:pt x="55" y="196"/>
                  </a:lnTo>
                  <a:lnTo>
                    <a:pt x="77" y="214"/>
                  </a:lnTo>
                  <a:lnTo>
                    <a:pt x="100" y="234"/>
                  </a:lnTo>
                  <a:lnTo>
                    <a:pt x="125" y="256"/>
                  </a:lnTo>
                  <a:lnTo>
                    <a:pt x="152" y="280"/>
                  </a:lnTo>
                  <a:lnTo>
                    <a:pt x="178" y="306"/>
                  </a:lnTo>
                  <a:lnTo>
                    <a:pt x="206" y="331"/>
                  </a:lnTo>
                  <a:lnTo>
                    <a:pt x="233" y="359"/>
                  </a:lnTo>
                  <a:lnTo>
                    <a:pt x="258" y="385"/>
                  </a:lnTo>
                  <a:lnTo>
                    <a:pt x="281" y="412"/>
                  </a:lnTo>
                  <a:lnTo>
                    <a:pt x="303" y="438"/>
                  </a:lnTo>
                  <a:lnTo>
                    <a:pt x="322" y="465"/>
                  </a:lnTo>
                  <a:lnTo>
                    <a:pt x="327" y="471"/>
                  </a:lnTo>
                  <a:lnTo>
                    <a:pt x="335" y="483"/>
                  </a:lnTo>
                  <a:lnTo>
                    <a:pt x="348" y="499"/>
                  </a:lnTo>
                  <a:lnTo>
                    <a:pt x="365" y="521"/>
                  </a:lnTo>
                  <a:lnTo>
                    <a:pt x="385" y="548"/>
                  </a:lnTo>
                  <a:lnTo>
                    <a:pt x="408" y="578"/>
                  </a:lnTo>
                  <a:lnTo>
                    <a:pt x="433" y="611"/>
                  </a:lnTo>
                  <a:lnTo>
                    <a:pt x="462" y="649"/>
                  </a:lnTo>
                  <a:lnTo>
                    <a:pt x="493" y="690"/>
                  </a:lnTo>
                  <a:lnTo>
                    <a:pt x="526" y="732"/>
                  </a:lnTo>
                  <a:lnTo>
                    <a:pt x="562" y="778"/>
                  </a:lnTo>
                  <a:lnTo>
                    <a:pt x="599" y="825"/>
                  </a:lnTo>
                  <a:lnTo>
                    <a:pt x="637" y="875"/>
                  </a:lnTo>
                  <a:lnTo>
                    <a:pt x="676" y="926"/>
                  </a:lnTo>
                  <a:lnTo>
                    <a:pt x="716" y="976"/>
                  </a:lnTo>
                  <a:lnTo>
                    <a:pt x="757" y="1029"/>
                  </a:lnTo>
                  <a:lnTo>
                    <a:pt x="798" y="1081"/>
                  </a:lnTo>
                  <a:lnTo>
                    <a:pt x="838" y="1134"/>
                  </a:lnTo>
                  <a:lnTo>
                    <a:pt x="880" y="1186"/>
                  </a:lnTo>
                  <a:lnTo>
                    <a:pt x="920" y="1238"/>
                  </a:lnTo>
                  <a:lnTo>
                    <a:pt x="960" y="1288"/>
                  </a:lnTo>
                  <a:lnTo>
                    <a:pt x="998" y="1337"/>
                  </a:lnTo>
                  <a:lnTo>
                    <a:pt x="1036" y="1384"/>
                  </a:lnTo>
                  <a:lnTo>
                    <a:pt x="1072" y="1429"/>
                  </a:lnTo>
                  <a:lnTo>
                    <a:pt x="1107" y="1472"/>
                  </a:lnTo>
                  <a:lnTo>
                    <a:pt x="1139" y="1511"/>
                  </a:lnTo>
                  <a:lnTo>
                    <a:pt x="1170" y="1548"/>
                  </a:lnTo>
                  <a:lnTo>
                    <a:pt x="1198" y="1581"/>
                  </a:lnTo>
                  <a:lnTo>
                    <a:pt x="1222" y="1610"/>
                  </a:lnTo>
                  <a:lnTo>
                    <a:pt x="1244" y="1636"/>
                  </a:lnTo>
                  <a:lnTo>
                    <a:pt x="1262" y="1655"/>
                  </a:lnTo>
                  <a:lnTo>
                    <a:pt x="1277" y="1671"/>
                  </a:lnTo>
                  <a:lnTo>
                    <a:pt x="1281" y="1678"/>
                  </a:lnTo>
                  <a:lnTo>
                    <a:pt x="1288" y="1690"/>
                  </a:lnTo>
                  <a:lnTo>
                    <a:pt x="1298" y="1707"/>
                  </a:lnTo>
                  <a:lnTo>
                    <a:pt x="1311" y="1727"/>
                  </a:lnTo>
                  <a:lnTo>
                    <a:pt x="1326" y="1750"/>
                  </a:lnTo>
                  <a:lnTo>
                    <a:pt x="1342" y="1775"/>
                  </a:lnTo>
                  <a:lnTo>
                    <a:pt x="1359" y="1801"/>
                  </a:lnTo>
                  <a:lnTo>
                    <a:pt x="1376" y="1828"/>
                  </a:lnTo>
                  <a:lnTo>
                    <a:pt x="1393" y="1853"/>
                  </a:lnTo>
                  <a:lnTo>
                    <a:pt x="1410" y="1879"/>
                  </a:lnTo>
                  <a:lnTo>
                    <a:pt x="1426" y="1901"/>
                  </a:lnTo>
                  <a:lnTo>
                    <a:pt x="1438" y="1920"/>
                  </a:lnTo>
                  <a:lnTo>
                    <a:pt x="1450" y="1936"/>
                  </a:lnTo>
                  <a:lnTo>
                    <a:pt x="1458" y="1947"/>
                  </a:lnTo>
                  <a:lnTo>
                    <a:pt x="1463" y="1952"/>
                  </a:lnTo>
                  <a:lnTo>
                    <a:pt x="1463" y="195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 rot="712586">
              <a:off x="2537" y="1546"/>
              <a:ext cx="256" cy="217"/>
            </a:xfrm>
            <a:custGeom>
              <a:avLst/>
              <a:gdLst/>
              <a:ahLst/>
              <a:cxnLst>
                <a:cxn ang="0">
                  <a:pos x="510" y="21"/>
                </a:cxn>
                <a:cxn ang="0">
                  <a:pos x="496" y="16"/>
                </a:cxn>
                <a:cxn ang="0">
                  <a:pos x="478" y="13"/>
                </a:cxn>
                <a:cxn ang="0">
                  <a:pos x="463" y="9"/>
                </a:cxn>
                <a:cxn ang="0">
                  <a:pos x="401" y="1"/>
                </a:cxn>
                <a:cxn ang="0">
                  <a:pos x="370" y="1"/>
                </a:cxn>
                <a:cxn ang="0">
                  <a:pos x="336" y="9"/>
                </a:cxn>
                <a:cxn ang="0">
                  <a:pos x="303" y="22"/>
                </a:cxn>
                <a:cxn ang="0">
                  <a:pos x="270" y="39"/>
                </a:cxn>
                <a:cxn ang="0">
                  <a:pos x="237" y="60"/>
                </a:cxn>
                <a:cxn ang="0">
                  <a:pos x="207" y="82"/>
                </a:cxn>
                <a:cxn ang="0">
                  <a:pos x="180" y="104"/>
                </a:cxn>
                <a:cxn ang="0">
                  <a:pos x="156" y="125"/>
                </a:cxn>
                <a:cxn ang="0">
                  <a:pos x="134" y="146"/>
                </a:cxn>
                <a:cxn ang="0">
                  <a:pos x="91" y="191"/>
                </a:cxn>
                <a:cxn ang="0">
                  <a:pos x="51" y="239"/>
                </a:cxn>
                <a:cxn ang="0">
                  <a:pos x="33" y="262"/>
                </a:cxn>
                <a:cxn ang="0">
                  <a:pos x="61" y="249"/>
                </a:cxn>
                <a:cxn ang="0">
                  <a:pos x="119" y="218"/>
                </a:cxn>
                <a:cxn ang="0">
                  <a:pos x="176" y="184"/>
                </a:cxn>
                <a:cxn ang="0">
                  <a:pos x="204" y="167"/>
                </a:cxn>
                <a:cxn ang="0">
                  <a:pos x="228" y="157"/>
                </a:cxn>
                <a:cxn ang="0">
                  <a:pos x="256" y="142"/>
                </a:cxn>
                <a:cxn ang="0">
                  <a:pos x="287" y="127"/>
                </a:cxn>
                <a:cxn ang="0">
                  <a:pos x="317" y="111"/>
                </a:cxn>
                <a:cxn ang="0">
                  <a:pos x="346" y="96"/>
                </a:cxn>
                <a:cxn ang="0">
                  <a:pos x="370" y="85"/>
                </a:cxn>
                <a:cxn ang="0">
                  <a:pos x="387" y="80"/>
                </a:cxn>
                <a:cxn ang="0">
                  <a:pos x="395" y="82"/>
                </a:cxn>
                <a:cxn ang="0">
                  <a:pos x="384" y="100"/>
                </a:cxn>
                <a:cxn ang="0">
                  <a:pos x="372" y="118"/>
                </a:cxn>
                <a:cxn ang="0">
                  <a:pos x="359" y="135"/>
                </a:cxn>
                <a:cxn ang="0">
                  <a:pos x="344" y="151"/>
                </a:cxn>
                <a:cxn ang="0">
                  <a:pos x="308" y="183"/>
                </a:cxn>
                <a:cxn ang="0">
                  <a:pos x="258" y="225"/>
                </a:cxn>
                <a:cxn ang="0">
                  <a:pos x="200" y="270"/>
                </a:cxn>
                <a:cxn ang="0">
                  <a:pos x="141" y="315"/>
                </a:cxn>
                <a:cxn ang="0">
                  <a:pos x="85" y="358"/>
                </a:cxn>
                <a:cxn ang="0">
                  <a:pos x="39" y="394"/>
                </a:cxn>
                <a:cxn ang="0">
                  <a:pos x="9" y="421"/>
                </a:cxn>
                <a:cxn ang="0">
                  <a:pos x="0" y="433"/>
                </a:cxn>
                <a:cxn ang="0">
                  <a:pos x="21" y="435"/>
                </a:cxn>
                <a:cxn ang="0">
                  <a:pos x="58" y="423"/>
                </a:cxn>
                <a:cxn ang="0">
                  <a:pos x="96" y="408"/>
                </a:cxn>
                <a:cxn ang="0">
                  <a:pos x="118" y="397"/>
                </a:cxn>
                <a:cxn ang="0">
                  <a:pos x="165" y="372"/>
                </a:cxn>
                <a:cxn ang="0">
                  <a:pos x="213" y="346"/>
                </a:cxn>
                <a:cxn ang="0">
                  <a:pos x="261" y="316"/>
                </a:cxn>
                <a:cxn ang="0">
                  <a:pos x="309" y="284"/>
                </a:cxn>
                <a:cxn ang="0">
                  <a:pos x="352" y="249"/>
                </a:cxn>
                <a:cxn ang="0">
                  <a:pos x="393" y="210"/>
                </a:cxn>
                <a:cxn ang="0">
                  <a:pos x="426" y="168"/>
                </a:cxn>
                <a:cxn ang="0">
                  <a:pos x="454" y="122"/>
                </a:cxn>
              </a:cxnLst>
              <a:rect l="0" t="0" r="r" b="b"/>
              <a:pathLst>
                <a:path w="513" h="436">
                  <a:moveTo>
                    <a:pt x="513" y="23"/>
                  </a:moveTo>
                  <a:lnTo>
                    <a:pt x="510" y="21"/>
                  </a:lnTo>
                  <a:lnTo>
                    <a:pt x="504" y="19"/>
                  </a:lnTo>
                  <a:lnTo>
                    <a:pt x="496" y="16"/>
                  </a:lnTo>
                  <a:lnTo>
                    <a:pt x="487" y="14"/>
                  </a:lnTo>
                  <a:lnTo>
                    <a:pt x="478" y="13"/>
                  </a:lnTo>
                  <a:lnTo>
                    <a:pt x="470" y="10"/>
                  </a:lnTo>
                  <a:lnTo>
                    <a:pt x="463" y="9"/>
                  </a:lnTo>
                  <a:lnTo>
                    <a:pt x="460" y="7"/>
                  </a:lnTo>
                  <a:lnTo>
                    <a:pt x="401" y="1"/>
                  </a:lnTo>
                  <a:lnTo>
                    <a:pt x="386" y="0"/>
                  </a:lnTo>
                  <a:lnTo>
                    <a:pt x="370" y="1"/>
                  </a:lnTo>
                  <a:lnTo>
                    <a:pt x="354" y="5"/>
                  </a:lnTo>
                  <a:lnTo>
                    <a:pt x="336" y="9"/>
                  </a:lnTo>
                  <a:lnTo>
                    <a:pt x="320" y="15"/>
                  </a:lnTo>
                  <a:lnTo>
                    <a:pt x="303" y="22"/>
                  </a:lnTo>
                  <a:lnTo>
                    <a:pt x="286" y="30"/>
                  </a:lnTo>
                  <a:lnTo>
                    <a:pt x="270" y="39"/>
                  </a:lnTo>
                  <a:lnTo>
                    <a:pt x="253" y="50"/>
                  </a:lnTo>
                  <a:lnTo>
                    <a:pt x="237" y="60"/>
                  </a:lnTo>
                  <a:lnTo>
                    <a:pt x="221" y="70"/>
                  </a:lnTo>
                  <a:lnTo>
                    <a:pt x="207" y="82"/>
                  </a:lnTo>
                  <a:lnTo>
                    <a:pt x="192" y="92"/>
                  </a:lnTo>
                  <a:lnTo>
                    <a:pt x="180" y="104"/>
                  </a:lnTo>
                  <a:lnTo>
                    <a:pt x="167" y="114"/>
                  </a:lnTo>
                  <a:lnTo>
                    <a:pt x="156" y="125"/>
                  </a:lnTo>
                  <a:lnTo>
                    <a:pt x="149" y="130"/>
                  </a:lnTo>
                  <a:lnTo>
                    <a:pt x="134" y="146"/>
                  </a:lnTo>
                  <a:lnTo>
                    <a:pt x="114" y="167"/>
                  </a:lnTo>
                  <a:lnTo>
                    <a:pt x="91" y="191"/>
                  </a:lnTo>
                  <a:lnTo>
                    <a:pt x="69" y="217"/>
                  </a:lnTo>
                  <a:lnTo>
                    <a:pt x="51" y="239"/>
                  </a:lnTo>
                  <a:lnTo>
                    <a:pt x="38" y="255"/>
                  </a:lnTo>
                  <a:lnTo>
                    <a:pt x="33" y="262"/>
                  </a:lnTo>
                  <a:lnTo>
                    <a:pt x="41" y="259"/>
                  </a:lnTo>
                  <a:lnTo>
                    <a:pt x="61" y="249"/>
                  </a:lnTo>
                  <a:lnTo>
                    <a:pt x="88" y="235"/>
                  </a:lnTo>
                  <a:lnTo>
                    <a:pt x="119" y="218"/>
                  </a:lnTo>
                  <a:lnTo>
                    <a:pt x="149" y="199"/>
                  </a:lnTo>
                  <a:lnTo>
                    <a:pt x="176" y="184"/>
                  </a:lnTo>
                  <a:lnTo>
                    <a:pt x="196" y="173"/>
                  </a:lnTo>
                  <a:lnTo>
                    <a:pt x="204" y="167"/>
                  </a:lnTo>
                  <a:lnTo>
                    <a:pt x="215" y="163"/>
                  </a:lnTo>
                  <a:lnTo>
                    <a:pt x="228" y="157"/>
                  </a:lnTo>
                  <a:lnTo>
                    <a:pt x="242" y="150"/>
                  </a:lnTo>
                  <a:lnTo>
                    <a:pt x="256" y="142"/>
                  </a:lnTo>
                  <a:lnTo>
                    <a:pt x="272" y="135"/>
                  </a:lnTo>
                  <a:lnTo>
                    <a:pt x="287" y="127"/>
                  </a:lnTo>
                  <a:lnTo>
                    <a:pt x="302" y="118"/>
                  </a:lnTo>
                  <a:lnTo>
                    <a:pt x="317" y="111"/>
                  </a:lnTo>
                  <a:lnTo>
                    <a:pt x="332" y="103"/>
                  </a:lnTo>
                  <a:lnTo>
                    <a:pt x="346" y="96"/>
                  </a:lnTo>
                  <a:lnTo>
                    <a:pt x="358" y="90"/>
                  </a:lnTo>
                  <a:lnTo>
                    <a:pt x="370" y="85"/>
                  </a:lnTo>
                  <a:lnTo>
                    <a:pt x="379" y="82"/>
                  </a:lnTo>
                  <a:lnTo>
                    <a:pt x="387" y="80"/>
                  </a:lnTo>
                  <a:lnTo>
                    <a:pt x="392" y="80"/>
                  </a:lnTo>
                  <a:lnTo>
                    <a:pt x="395" y="82"/>
                  </a:lnTo>
                  <a:lnTo>
                    <a:pt x="389" y="91"/>
                  </a:lnTo>
                  <a:lnTo>
                    <a:pt x="384" y="100"/>
                  </a:lnTo>
                  <a:lnTo>
                    <a:pt x="378" y="110"/>
                  </a:lnTo>
                  <a:lnTo>
                    <a:pt x="372" y="118"/>
                  </a:lnTo>
                  <a:lnTo>
                    <a:pt x="366" y="127"/>
                  </a:lnTo>
                  <a:lnTo>
                    <a:pt x="359" y="135"/>
                  </a:lnTo>
                  <a:lnTo>
                    <a:pt x="352" y="143"/>
                  </a:lnTo>
                  <a:lnTo>
                    <a:pt x="344" y="151"/>
                  </a:lnTo>
                  <a:lnTo>
                    <a:pt x="328" y="166"/>
                  </a:lnTo>
                  <a:lnTo>
                    <a:pt x="308" y="183"/>
                  </a:lnTo>
                  <a:lnTo>
                    <a:pt x="285" y="203"/>
                  </a:lnTo>
                  <a:lnTo>
                    <a:pt x="258" y="225"/>
                  </a:lnTo>
                  <a:lnTo>
                    <a:pt x="229" y="247"/>
                  </a:lnTo>
                  <a:lnTo>
                    <a:pt x="200" y="270"/>
                  </a:lnTo>
                  <a:lnTo>
                    <a:pt x="170" y="293"/>
                  </a:lnTo>
                  <a:lnTo>
                    <a:pt x="141" y="315"/>
                  </a:lnTo>
                  <a:lnTo>
                    <a:pt x="112" y="337"/>
                  </a:lnTo>
                  <a:lnTo>
                    <a:pt x="85" y="358"/>
                  </a:lnTo>
                  <a:lnTo>
                    <a:pt x="61" y="377"/>
                  </a:lnTo>
                  <a:lnTo>
                    <a:pt x="39" y="394"/>
                  </a:lnTo>
                  <a:lnTo>
                    <a:pt x="22" y="409"/>
                  </a:lnTo>
                  <a:lnTo>
                    <a:pt x="9" y="421"/>
                  </a:lnTo>
                  <a:lnTo>
                    <a:pt x="1" y="429"/>
                  </a:lnTo>
                  <a:lnTo>
                    <a:pt x="0" y="433"/>
                  </a:lnTo>
                  <a:lnTo>
                    <a:pt x="8" y="436"/>
                  </a:lnTo>
                  <a:lnTo>
                    <a:pt x="21" y="435"/>
                  </a:lnTo>
                  <a:lnTo>
                    <a:pt x="38" y="430"/>
                  </a:lnTo>
                  <a:lnTo>
                    <a:pt x="58" y="423"/>
                  </a:lnTo>
                  <a:lnTo>
                    <a:pt x="77" y="416"/>
                  </a:lnTo>
                  <a:lnTo>
                    <a:pt x="96" y="408"/>
                  </a:lnTo>
                  <a:lnTo>
                    <a:pt x="109" y="401"/>
                  </a:lnTo>
                  <a:lnTo>
                    <a:pt x="118" y="397"/>
                  </a:lnTo>
                  <a:lnTo>
                    <a:pt x="141" y="385"/>
                  </a:lnTo>
                  <a:lnTo>
                    <a:pt x="165" y="372"/>
                  </a:lnTo>
                  <a:lnTo>
                    <a:pt x="189" y="360"/>
                  </a:lnTo>
                  <a:lnTo>
                    <a:pt x="213" y="346"/>
                  </a:lnTo>
                  <a:lnTo>
                    <a:pt x="237" y="331"/>
                  </a:lnTo>
                  <a:lnTo>
                    <a:pt x="261" y="316"/>
                  </a:lnTo>
                  <a:lnTo>
                    <a:pt x="285" y="301"/>
                  </a:lnTo>
                  <a:lnTo>
                    <a:pt x="309" y="284"/>
                  </a:lnTo>
                  <a:lnTo>
                    <a:pt x="331" y="266"/>
                  </a:lnTo>
                  <a:lnTo>
                    <a:pt x="352" y="249"/>
                  </a:lnTo>
                  <a:lnTo>
                    <a:pt x="373" y="229"/>
                  </a:lnTo>
                  <a:lnTo>
                    <a:pt x="393" y="210"/>
                  </a:lnTo>
                  <a:lnTo>
                    <a:pt x="410" y="189"/>
                  </a:lnTo>
                  <a:lnTo>
                    <a:pt x="426" y="168"/>
                  </a:lnTo>
                  <a:lnTo>
                    <a:pt x="441" y="145"/>
                  </a:lnTo>
                  <a:lnTo>
                    <a:pt x="454" y="122"/>
                  </a:lnTo>
                  <a:lnTo>
                    <a:pt x="513" y="2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 rot="712586">
              <a:off x="2564" y="1591"/>
              <a:ext cx="236" cy="229"/>
            </a:xfrm>
            <a:custGeom>
              <a:avLst/>
              <a:gdLst/>
              <a:ahLst/>
              <a:cxnLst>
                <a:cxn ang="0">
                  <a:pos x="405" y="40"/>
                </a:cxn>
                <a:cxn ang="0">
                  <a:pos x="368" y="104"/>
                </a:cxn>
                <a:cxn ang="0">
                  <a:pos x="330" y="161"/>
                </a:cxn>
                <a:cxn ang="0">
                  <a:pos x="287" y="219"/>
                </a:cxn>
                <a:cxn ang="0">
                  <a:pos x="257" y="252"/>
                </a:cxn>
                <a:cxn ang="0">
                  <a:pos x="233" y="271"/>
                </a:cxn>
                <a:cxn ang="0">
                  <a:pos x="195" y="300"/>
                </a:cxn>
                <a:cxn ang="0">
                  <a:pos x="148" y="334"/>
                </a:cxn>
                <a:cxn ang="0">
                  <a:pos x="99" y="371"/>
                </a:cxn>
                <a:cxn ang="0">
                  <a:pos x="54" y="407"/>
                </a:cxn>
                <a:cxn ang="0">
                  <a:pos x="19" y="436"/>
                </a:cxn>
                <a:cxn ang="0">
                  <a:pos x="1" y="454"/>
                </a:cxn>
                <a:cxn ang="0">
                  <a:pos x="3" y="458"/>
                </a:cxn>
                <a:cxn ang="0">
                  <a:pos x="23" y="451"/>
                </a:cxn>
                <a:cxn ang="0">
                  <a:pos x="53" y="434"/>
                </a:cxn>
                <a:cxn ang="0">
                  <a:pos x="90" y="414"/>
                </a:cxn>
                <a:cxn ang="0">
                  <a:pos x="129" y="391"/>
                </a:cxn>
                <a:cxn ang="0">
                  <a:pos x="166" y="369"/>
                </a:cxn>
                <a:cxn ang="0">
                  <a:pos x="196" y="350"/>
                </a:cxn>
                <a:cxn ang="0">
                  <a:pos x="215" y="338"/>
                </a:cxn>
                <a:cxn ang="0">
                  <a:pos x="235" y="320"/>
                </a:cxn>
                <a:cxn ang="0">
                  <a:pos x="272" y="292"/>
                </a:cxn>
                <a:cxn ang="0">
                  <a:pos x="312" y="262"/>
                </a:cxn>
                <a:cxn ang="0">
                  <a:pos x="352" y="232"/>
                </a:cxn>
                <a:cxn ang="0">
                  <a:pos x="390" y="198"/>
                </a:cxn>
                <a:cxn ang="0">
                  <a:pos x="424" y="164"/>
                </a:cxn>
                <a:cxn ang="0">
                  <a:pos x="450" y="126"/>
                </a:cxn>
                <a:cxn ang="0">
                  <a:pos x="466" y="85"/>
                </a:cxn>
                <a:cxn ang="0">
                  <a:pos x="470" y="60"/>
                </a:cxn>
                <a:cxn ang="0">
                  <a:pos x="463" y="42"/>
                </a:cxn>
                <a:cxn ang="0">
                  <a:pos x="450" y="20"/>
                </a:cxn>
                <a:cxn ang="0">
                  <a:pos x="440" y="4"/>
                </a:cxn>
                <a:cxn ang="0">
                  <a:pos x="433" y="0"/>
                </a:cxn>
                <a:cxn ang="0">
                  <a:pos x="427" y="2"/>
                </a:cxn>
                <a:cxn ang="0">
                  <a:pos x="425" y="6"/>
                </a:cxn>
              </a:cxnLst>
              <a:rect l="0" t="0" r="r" b="b"/>
              <a:pathLst>
                <a:path w="471" h="458">
                  <a:moveTo>
                    <a:pt x="425" y="6"/>
                  </a:moveTo>
                  <a:lnTo>
                    <a:pt x="405" y="40"/>
                  </a:lnTo>
                  <a:lnTo>
                    <a:pt x="386" y="73"/>
                  </a:lnTo>
                  <a:lnTo>
                    <a:pt x="368" y="104"/>
                  </a:lnTo>
                  <a:lnTo>
                    <a:pt x="350" y="133"/>
                  </a:lnTo>
                  <a:lnTo>
                    <a:pt x="330" y="161"/>
                  </a:lnTo>
                  <a:lnTo>
                    <a:pt x="310" y="189"/>
                  </a:lnTo>
                  <a:lnTo>
                    <a:pt x="287" y="219"/>
                  </a:lnTo>
                  <a:lnTo>
                    <a:pt x="261" y="249"/>
                  </a:lnTo>
                  <a:lnTo>
                    <a:pt x="257" y="252"/>
                  </a:lnTo>
                  <a:lnTo>
                    <a:pt x="248" y="260"/>
                  </a:lnTo>
                  <a:lnTo>
                    <a:pt x="233" y="271"/>
                  </a:lnTo>
                  <a:lnTo>
                    <a:pt x="215" y="284"/>
                  </a:lnTo>
                  <a:lnTo>
                    <a:pt x="195" y="300"/>
                  </a:lnTo>
                  <a:lnTo>
                    <a:pt x="173" y="316"/>
                  </a:lnTo>
                  <a:lnTo>
                    <a:pt x="148" y="334"/>
                  </a:lnTo>
                  <a:lnTo>
                    <a:pt x="124" y="353"/>
                  </a:lnTo>
                  <a:lnTo>
                    <a:pt x="99" y="371"/>
                  </a:lnTo>
                  <a:lnTo>
                    <a:pt x="76" y="390"/>
                  </a:lnTo>
                  <a:lnTo>
                    <a:pt x="54" y="407"/>
                  </a:lnTo>
                  <a:lnTo>
                    <a:pt x="36" y="422"/>
                  </a:lnTo>
                  <a:lnTo>
                    <a:pt x="19" y="436"/>
                  </a:lnTo>
                  <a:lnTo>
                    <a:pt x="8" y="446"/>
                  </a:lnTo>
                  <a:lnTo>
                    <a:pt x="1" y="454"/>
                  </a:lnTo>
                  <a:lnTo>
                    <a:pt x="0" y="458"/>
                  </a:lnTo>
                  <a:lnTo>
                    <a:pt x="3" y="458"/>
                  </a:lnTo>
                  <a:lnTo>
                    <a:pt x="11" y="455"/>
                  </a:lnTo>
                  <a:lnTo>
                    <a:pt x="23" y="451"/>
                  </a:lnTo>
                  <a:lnTo>
                    <a:pt x="37" y="444"/>
                  </a:lnTo>
                  <a:lnTo>
                    <a:pt x="53" y="434"/>
                  </a:lnTo>
                  <a:lnTo>
                    <a:pt x="71" y="425"/>
                  </a:lnTo>
                  <a:lnTo>
                    <a:pt x="90" y="414"/>
                  </a:lnTo>
                  <a:lnTo>
                    <a:pt x="109" y="402"/>
                  </a:lnTo>
                  <a:lnTo>
                    <a:pt x="129" y="391"/>
                  </a:lnTo>
                  <a:lnTo>
                    <a:pt x="147" y="379"/>
                  </a:lnTo>
                  <a:lnTo>
                    <a:pt x="166" y="369"/>
                  </a:lnTo>
                  <a:lnTo>
                    <a:pt x="182" y="358"/>
                  </a:lnTo>
                  <a:lnTo>
                    <a:pt x="196" y="350"/>
                  </a:lnTo>
                  <a:lnTo>
                    <a:pt x="207" y="342"/>
                  </a:lnTo>
                  <a:lnTo>
                    <a:pt x="215" y="338"/>
                  </a:lnTo>
                  <a:lnTo>
                    <a:pt x="219" y="334"/>
                  </a:lnTo>
                  <a:lnTo>
                    <a:pt x="235" y="320"/>
                  </a:lnTo>
                  <a:lnTo>
                    <a:pt x="253" y="305"/>
                  </a:lnTo>
                  <a:lnTo>
                    <a:pt x="272" y="292"/>
                  </a:lnTo>
                  <a:lnTo>
                    <a:pt x="291" y="277"/>
                  </a:lnTo>
                  <a:lnTo>
                    <a:pt x="312" y="262"/>
                  </a:lnTo>
                  <a:lnTo>
                    <a:pt x="332" y="247"/>
                  </a:lnTo>
                  <a:lnTo>
                    <a:pt x="352" y="232"/>
                  </a:lnTo>
                  <a:lnTo>
                    <a:pt x="371" y="216"/>
                  </a:lnTo>
                  <a:lnTo>
                    <a:pt x="390" y="198"/>
                  </a:lnTo>
                  <a:lnTo>
                    <a:pt x="408" y="181"/>
                  </a:lnTo>
                  <a:lnTo>
                    <a:pt x="424" y="164"/>
                  </a:lnTo>
                  <a:lnTo>
                    <a:pt x="438" y="145"/>
                  </a:lnTo>
                  <a:lnTo>
                    <a:pt x="450" y="126"/>
                  </a:lnTo>
                  <a:lnTo>
                    <a:pt x="459" y="106"/>
                  </a:lnTo>
                  <a:lnTo>
                    <a:pt x="466" y="85"/>
                  </a:lnTo>
                  <a:lnTo>
                    <a:pt x="471" y="63"/>
                  </a:lnTo>
                  <a:lnTo>
                    <a:pt x="470" y="60"/>
                  </a:lnTo>
                  <a:lnTo>
                    <a:pt x="468" y="52"/>
                  </a:lnTo>
                  <a:lnTo>
                    <a:pt x="463" y="42"/>
                  </a:lnTo>
                  <a:lnTo>
                    <a:pt x="457" y="31"/>
                  </a:lnTo>
                  <a:lnTo>
                    <a:pt x="450" y="20"/>
                  </a:lnTo>
                  <a:lnTo>
                    <a:pt x="446" y="10"/>
                  </a:lnTo>
                  <a:lnTo>
                    <a:pt x="440" y="4"/>
                  </a:lnTo>
                  <a:lnTo>
                    <a:pt x="438" y="0"/>
                  </a:lnTo>
                  <a:lnTo>
                    <a:pt x="433" y="0"/>
                  </a:lnTo>
                  <a:lnTo>
                    <a:pt x="429" y="1"/>
                  </a:lnTo>
                  <a:lnTo>
                    <a:pt x="427" y="2"/>
                  </a:lnTo>
                  <a:lnTo>
                    <a:pt x="425" y="6"/>
                  </a:lnTo>
                  <a:lnTo>
                    <a:pt x="425" y="6"/>
                  </a:lnTo>
                  <a:close/>
                </a:path>
              </a:pathLst>
            </a:custGeom>
            <a:solidFill>
              <a:srgbClr val="FFFFE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auto">
            <a:xfrm rot="712586">
              <a:off x="2403" y="1584"/>
              <a:ext cx="944" cy="1145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3"/>
          <p:cNvGrpSpPr>
            <a:grpSpLocks/>
          </p:cNvGrpSpPr>
          <p:nvPr/>
        </p:nvGrpSpPr>
        <p:grpSpPr bwMode="auto">
          <a:xfrm rot="3275212">
            <a:off x="1048207" y="2685647"/>
            <a:ext cx="766763" cy="823913"/>
            <a:chOff x="2381" y="1546"/>
            <a:chExt cx="998" cy="1189"/>
          </a:xfrm>
        </p:grpSpPr>
        <p:sp>
          <p:nvSpPr>
            <p:cNvPr id="29" name="AutoShape 24"/>
            <p:cNvSpPr>
              <a:spLocks noChangeAspect="1" noChangeArrowheads="1" noTextEdit="1"/>
            </p:cNvSpPr>
            <p:nvPr/>
          </p:nvSpPr>
          <p:spPr bwMode="auto">
            <a:xfrm rot="712586">
              <a:off x="2381" y="1585"/>
              <a:ext cx="998" cy="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 rot="712586">
              <a:off x="2578" y="1748"/>
              <a:ext cx="731" cy="976"/>
            </a:xfrm>
            <a:custGeom>
              <a:avLst/>
              <a:gdLst/>
              <a:ahLst/>
              <a:cxnLst>
                <a:cxn ang="0">
                  <a:pos x="1443" y="1861"/>
                </a:cxn>
                <a:cxn ang="0">
                  <a:pos x="1395" y="1715"/>
                </a:cxn>
                <a:cxn ang="0">
                  <a:pos x="1364" y="1636"/>
                </a:cxn>
                <a:cxn ang="0">
                  <a:pos x="1344" y="1611"/>
                </a:cxn>
                <a:cxn ang="0">
                  <a:pos x="1290" y="1543"/>
                </a:cxn>
                <a:cxn ang="0">
                  <a:pos x="1208" y="1442"/>
                </a:cxn>
                <a:cxn ang="0">
                  <a:pos x="1106" y="1314"/>
                </a:cxn>
                <a:cxn ang="0">
                  <a:pos x="990" y="1170"/>
                </a:cxn>
                <a:cxn ang="0">
                  <a:pos x="868" y="1018"/>
                </a:cxn>
                <a:cxn ang="0">
                  <a:pos x="746" y="866"/>
                </a:cxn>
                <a:cxn ang="0">
                  <a:pos x="632" y="723"/>
                </a:cxn>
                <a:cxn ang="0">
                  <a:pos x="533" y="598"/>
                </a:cxn>
                <a:cxn ang="0">
                  <a:pos x="455" y="501"/>
                </a:cxn>
                <a:cxn ang="0">
                  <a:pos x="401" y="431"/>
                </a:cxn>
                <a:cxn ang="0">
                  <a:pos x="349" y="358"/>
                </a:cxn>
                <a:cxn ang="0">
                  <a:pos x="302" y="278"/>
                </a:cxn>
                <a:cxn ang="0">
                  <a:pos x="258" y="192"/>
                </a:cxn>
                <a:cxn ang="0">
                  <a:pos x="221" y="100"/>
                </a:cxn>
                <a:cxn ang="0">
                  <a:pos x="190" y="2"/>
                </a:cxn>
                <a:cxn ang="0">
                  <a:pos x="178" y="11"/>
                </a:cxn>
                <a:cxn ang="0">
                  <a:pos x="159" y="36"/>
                </a:cxn>
                <a:cxn ang="0">
                  <a:pos x="140" y="50"/>
                </a:cxn>
                <a:cxn ang="0">
                  <a:pos x="70" y="95"/>
                </a:cxn>
                <a:cxn ang="0">
                  <a:pos x="6" y="143"/>
                </a:cxn>
                <a:cxn ang="0">
                  <a:pos x="10" y="158"/>
                </a:cxn>
                <a:cxn ang="0">
                  <a:pos x="55" y="196"/>
                </a:cxn>
                <a:cxn ang="0">
                  <a:pos x="125" y="256"/>
                </a:cxn>
                <a:cxn ang="0">
                  <a:pos x="206" y="331"/>
                </a:cxn>
                <a:cxn ang="0">
                  <a:pos x="281" y="412"/>
                </a:cxn>
                <a:cxn ang="0">
                  <a:pos x="327" y="471"/>
                </a:cxn>
                <a:cxn ang="0">
                  <a:pos x="365" y="521"/>
                </a:cxn>
                <a:cxn ang="0">
                  <a:pos x="433" y="611"/>
                </a:cxn>
                <a:cxn ang="0">
                  <a:pos x="526" y="732"/>
                </a:cxn>
                <a:cxn ang="0">
                  <a:pos x="637" y="875"/>
                </a:cxn>
                <a:cxn ang="0">
                  <a:pos x="757" y="1029"/>
                </a:cxn>
                <a:cxn ang="0">
                  <a:pos x="880" y="1186"/>
                </a:cxn>
                <a:cxn ang="0">
                  <a:pos x="998" y="1337"/>
                </a:cxn>
                <a:cxn ang="0">
                  <a:pos x="1107" y="1472"/>
                </a:cxn>
                <a:cxn ang="0">
                  <a:pos x="1198" y="1581"/>
                </a:cxn>
                <a:cxn ang="0">
                  <a:pos x="1262" y="1655"/>
                </a:cxn>
                <a:cxn ang="0">
                  <a:pos x="1288" y="1690"/>
                </a:cxn>
                <a:cxn ang="0">
                  <a:pos x="1326" y="1750"/>
                </a:cxn>
                <a:cxn ang="0">
                  <a:pos x="1376" y="1828"/>
                </a:cxn>
                <a:cxn ang="0">
                  <a:pos x="1426" y="1901"/>
                </a:cxn>
                <a:cxn ang="0">
                  <a:pos x="1458" y="1947"/>
                </a:cxn>
              </a:cxnLst>
              <a:rect l="0" t="0" r="r" b="b"/>
              <a:pathLst>
                <a:path w="1463" h="1952">
                  <a:moveTo>
                    <a:pt x="1463" y="1951"/>
                  </a:moveTo>
                  <a:lnTo>
                    <a:pt x="1455" y="1910"/>
                  </a:lnTo>
                  <a:lnTo>
                    <a:pt x="1443" y="1861"/>
                  </a:lnTo>
                  <a:lnTo>
                    <a:pt x="1427" y="1811"/>
                  </a:lnTo>
                  <a:lnTo>
                    <a:pt x="1411" y="1761"/>
                  </a:lnTo>
                  <a:lnTo>
                    <a:pt x="1395" y="1715"/>
                  </a:lnTo>
                  <a:lnTo>
                    <a:pt x="1380" y="1677"/>
                  </a:lnTo>
                  <a:lnTo>
                    <a:pt x="1369" y="1649"/>
                  </a:lnTo>
                  <a:lnTo>
                    <a:pt x="1364" y="1636"/>
                  </a:lnTo>
                  <a:lnTo>
                    <a:pt x="1361" y="1633"/>
                  </a:lnTo>
                  <a:lnTo>
                    <a:pt x="1354" y="1624"/>
                  </a:lnTo>
                  <a:lnTo>
                    <a:pt x="1344" y="1611"/>
                  </a:lnTo>
                  <a:lnTo>
                    <a:pt x="1329" y="1593"/>
                  </a:lnTo>
                  <a:lnTo>
                    <a:pt x="1312" y="1570"/>
                  </a:lnTo>
                  <a:lnTo>
                    <a:pt x="1290" y="1543"/>
                  </a:lnTo>
                  <a:lnTo>
                    <a:pt x="1266" y="1513"/>
                  </a:lnTo>
                  <a:lnTo>
                    <a:pt x="1238" y="1479"/>
                  </a:lnTo>
                  <a:lnTo>
                    <a:pt x="1208" y="1442"/>
                  </a:lnTo>
                  <a:lnTo>
                    <a:pt x="1176" y="1402"/>
                  </a:lnTo>
                  <a:lnTo>
                    <a:pt x="1142" y="1359"/>
                  </a:lnTo>
                  <a:lnTo>
                    <a:pt x="1106" y="1314"/>
                  </a:lnTo>
                  <a:lnTo>
                    <a:pt x="1069" y="1268"/>
                  </a:lnTo>
                  <a:lnTo>
                    <a:pt x="1030" y="1220"/>
                  </a:lnTo>
                  <a:lnTo>
                    <a:pt x="990" y="1170"/>
                  </a:lnTo>
                  <a:lnTo>
                    <a:pt x="950" y="1119"/>
                  </a:lnTo>
                  <a:lnTo>
                    <a:pt x="909" y="1069"/>
                  </a:lnTo>
                  <a:lnTo>
                    <a:pt x="868" y="1018"/>
                  </a:lnTo>
                  <a:lnTo>
                    <a:pt x="827" y="966"/>
                  </a:lnTo>
                  <a:lnTo>
                    <a:pt x="786" y="915"/>
                  </a:lnTo>
                  <a:lnTo>
                    <a:pt x="746" y="866"/>
                  </a:lnTo>
                  <a:lnTo>
                    <a:pt x="707" y="816"/>
                  </a:lnTo>
                  <a:lnTo>
                    <a:pt x="669" y="769"/>
                  </a:lnTo>
                  <a:lnTo>
                    <a:pt x="632" y="723"/>
                  </a:lnTo>
                  <a:lnTo>
                    <a:pt x="598" y="679"/>
                  </a:lnTo>
                  <a:lnTo>
                    <a:pt x="564" y="638"/>
                  </a:lnTo>
                  <a:lnTo>
                    <a:pt x="533" y="598"/>
                  </a:lnTo>
                  <a:lnTo>
                    <a:pt x="504" y="563"/>
                  </a:lnTo>
                  <a:lnTo>
                    <a:pt x="478" y="529"/>
                  </a:lnTo>
                  <a:lnTo>
                    <a:pt x="455" y="501"/>
                  </a:lnTo>
                  <a:lnTo>
                    <a:pt x="434" y="475"/>
                  </a:lnTo>
                  <a:lnTo>
                    <a:pt x="418" y="454"/>
                  </a:lnTo>
                  <a:lnTo>
                    <a:pt x="401" y="431"/>
                  </a:lnTo>
                  <a:lnTo>
                    <a:pt x="382" y="407"/>
                  </a:lnTo>
                  <a:lnTo>
                    <a:pt x="366" y="383"/>
                  </a:lnTo>
                  <a:lnTo>
                    <a:pt x="349" y="358"/>
                  </a:lnTo>
                  <a:lnTo>
                    <a:pt x="333" y="332"/>
                  </a:lnTo>
                  <a:lnTo>
                    <a:pt x="317" y="305"/>
                  </a:lnTo>
                  <a:lnTo>
                    <a:pt x="302" y="278"/>
                  </a:lnTo>
                  <a:lnTo>
                    <a:pt x="287" y="249"/>
                  </a:lnTo>
                  <a:lnTo>
                    <a:pt x="272" y="221"/>
                  </a:lnTo>
                  <a:lnTo>
                    <a:pt x="258" y="192"/>
                  </a:lnTo>
                  <a:lnTo>
                    <a:pt x="245" y="162"/>
                  </a:lnTo>
                  <a:lnTo>
                    <a:pt x="233" y="131"/>
                  </a:lnTo>
                  <a:lnTo>
                    <a:pt x="221" y="100"/>
                  </a:lnTo>
                  <a:lnTo>
                    <a:pt x="209" y="67"/>
                  </a:lnTo>
                  <a:lnTo>
                    <a:pt x="199" y="35"/>
                  </a:lnTo>
                  <a:lnTo>
                    <a:pt x="190" y="2"/>
                  </a:lnTo>
                  <a:lnTo>
                    <a:pt x="188" y="0"/>
                  </a:lnTo>
                  <a:lnTo>
                    <a:pt x="184" y="4"/>
                  </a:lnTo>
                  <a:lnTo>
                    <a:pt x="178" y="11"/>
                  </a:lnTo>
                  <a:lnTo>
                    <a:pt x="171" y="19"/>
                  </a:lnTo>
                  <a:lnTo>
                    <a:pt x="166" y="28"/>
                  </a:lnTo>
                  <a:lnTo>
                    <a:pt x="159" y="36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0" y="50"/>
                  </a:lnTo>
                  <a:lnTo>
                    <a:pt x="122" y="62"/>
                  </a:lnTo>
                  <a:lnTo>
                    <a:pt x="98" y="76"/>
                  </a:lnTo>
                  <a:lnTo>
                    <a:pt x="70" y="95"/>
                  </a:lnTo>
                  <a:lnTo>
                    <a:pt x="44" y="113"/>
                  </a:lnTo>
                  <a:lnTo>
                    <a:pt x="21" y="131"/>
                  </a:lnTo>
                  <a:lnTo>
                    <a:pt x="6" y="143"/>
                  </a:lnTo>
                  <a:lnTo>
                    <a:pt x="0" y="150"/>
                  </a:lnTo>
                  <a:lnTo>
                    <a:pt x="2" y="153"/>
                  </a:lnTo>
                  <a:lnTo>
                    <a:pt x="10" y="158"/>
                  </a:lnTo>
                  <a:lnTo>
                    <a:pt x="22" y="168"/>
                  </a:lnTo>
                  <a:lnTo>
                    <a:pt x="37" y="180"/>
                  </a:lnTo>
                  <a:lnTo>
                    <a:pt x="55" y="196"/>
                  </a:lnTo>
                  <a:lnTo>
                    <a:pt x="77" y="214"/>
                  </a:lnTo>
                  <a:lnTo>
                    <a:pt x="100" y="234"/>
                  </a:lnTo>
                  <a:lnTo>
                    <a:pt x="125" y="256"/>
                  </a:lnTo>
                  <a:lnTo>
                    <a:pt x="152" y="280"/>
                  </a:lnTo>
                  <a:lnTo>
                    <a:pt x="178" y="306"/>
                  </a:lnTo>
                  <a:lnTo>
                    <a:pt x="206" y="331"/>
                  </a:lnTo>
                  <a:lnTo>
                    <a:pt x="233" y="359"/>
                  </a:lnTo>
                  <a:lnTo>
                    <a:pt x="258" y="385"/>
                  </a:lnTo>
                  <a:lnTo>
                    <a:pt x="281" y="412"/>
                  </a:lnTo>
                  <a:lnTo>
                    <a:pt x="303" y="438"/>
                  </a:lnTo>
                  <a:lnTo>
                    <a:pt x="322" y="465"/>
                  </a:lnTo>
                  <a:lnTo>
                    <a:pt x="327" y="471"/>
                  </a:lnTo>
                  <a:lnTo>
                    <a:pt x="335" y="483"/>
                  </a:lnTo>
                  <a:lnTo>
                    <a:pt x="348" y="499"/>
                  </a:lnTo>
                  <a:lnTo>
                    <a:pt x="365" y="521"/>
                  </a:lnTo>
                  <a:lnTo>
                    <a:pt x="385" y="548"/>
                  </a:lnTo>
                  <a:lnTo>
                    <a:pt x="408" y="578"/>
                  </a:lnTo>
                  <a:lnTo>
                    <a:pt x="433" y="611"/>
                  </a:lnTo>
                  <a:lnTo>
                    <a:pt x="462" y="649"/>
                  </a:lnTo>
                  <a:lnTo>
                    <a:pt x="493" y="690"/>
                  </a:lnTo>
                  <a:lnTo>
                    <a:pt x="526" y="732"/>
                  </a:lnTo>
                  <a:lnTo>
                    <a:pt x="562" y="778"/>
                  </a:lnTo>
                  <a:lnTo>
                    <a:pt x="599" y="825"/>
                  </a:lnTo>
                  <a:lnTo>
                    <a:pt x="637" y="875"/>
                  </a:lnTo>
                  <a:lnTo>
                    <a:pt x="676" y="926"/>
                  </a:lnTo>
                  <a:lnTo>
                    <a:pt x="716" y="976"/>
                  </a:lnTo>
                  <a:lnTo>
                    <a:pt x="757" y="1029"/>
                  </a:lnTo>
                  <a:lnTo>
                    <a:pt x="798" y="1081"/>
                  </a:lnTo>
                  <a:lnTo>
                    <a:pt x="838" y="1134"/>
                  </a:lnTo>
                  <a:lnTo>
                    <a:pt x="880" y="1186"/>
                  </a:lnTo>
                  <a:lnTo>
                    <a:pt x="920" y="1238"/>
                  </a:lnTo>
                  <a:lnTo>
                    <a:pt x="960" y="1288"/>
                  </a:lnTo>
                  <a:lnTo>
                    <a:pt x="998" y="1337"/>
                  </a:lnTo>
                  <a:lnTo>
                    <a:pt x="1036" y="1384"/>
                  </a:lnTo>
                  <a:lnTo>
                    <a:pt x="1072" y="1429"/>
                  </a:lnTo>
                  <a:lnTo>
                    <a:pt x="1107" y="1472"/>
                  </a:lnTo>
                  <a:lnTo>
                    <a:pt x="1139" y="1511"/>
                  </a:lnTo>
                  <a:lnTo>
                    <a:pt x="1170" y="1548"/>
                  </a:lnTo>
                  <a:lnTo>
                    <a:pt x="1198" y="1581"/>
                  </a:lnTo>
                  <a:lnTo>
                    <a:pt x="1222" y="1610"/>
                  </a:lnTo>
                  <a:lnTo>
                    <a:pt x="1244" y="1636"/>
                  </a:lnTo>
                  <a:lnTo>
                    <a:pt x="1262" y="1655"/>
                  </a:lnTo>
                  <a:lnTo>
                    <a:pt x="1277" y="1671"/>
                  </a:lnTo>
                  <a:lnTo>
                    <a:pt x="1281" y="1678"/>
                  </a:lnTo>
                  <a:lnTo>
                    <a:pt x="1288" y="1690"/>
                  </a:lnTo>
                  <a:lnTo>
                    <a:pt x="1298" y="1707"/>
                  </a:lnTo>
                  <a:lnTo>
                    <a:pt x="1311" y="1727"/>
                  </a:lnTo>
                  <a:lnTo>
                    <a:pt x="1326" y="1750"/>
                  </a:lnTo>
                  <a:lnTo>
                    <a:pt x="1342" y="1775"/>
                  </a:lnTo>
                  <a:lnTo>
                    <a:pt x="1359" y="1801"/>
                  </a:lnTo>
                  <a:lnTo>
                    <a:pt x="1376" y="1828"/>
                  </a:lnTo>
                  <a:lnTo>
                    <a:pt x="1393" y="1853"/>
                  </a:lnTo>
                  <a:lnTo>
                    <a:pt x="1410" y="1879"/>
                  </a:lnTo>
                  <a:lnTo>
                    <a:pt x="1426" y="1901"/>
                  </a:lnTo>
                  <a:lnTo>
                    <a:pt x="1438" y="1920"/>
                  </a:lnTo>
                  <a:lnTo>
                    <a:pt x="1450" y="1936"/>
                  </a:lnTo>
                  <a:lnTo>
                    <a:pt x="1458" y="1947"/>
                  </a:lnTo>
                  <a:lnTo>
                    <a:pt x="1463" y="1952"/>
                  </a:lnTo>
                  <a:lnTo>
                    <a:pt x="1463" y="195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 rot="712586">
              <a:off x="2537" y="1546"/>
              <a:ext cx="256" cy="217"/>
            </a:xfrm>
            <a:custGeom>
              <a:avLst/>
              <a:gdLst/>
              <a:ahLst/>
              <a:cxnLst>
                <a:cxn ang="0">
                  <a:pos x="510" y="21"/>
                </a:cxn>
                <a:cxn ang="0">
                  <a:pos x="496" y="16"/>
                </a:cxn>
                <a:cxn ang="0">
                  <a:pos x="478" y="13"/>
                </a:cxn>
                <a:cxn ang="0">
                  <a:pos x="463" y="9"/>
                </a:cxn>
                <a:cxn ang="0">
                  <a:pos x="401" y="1"/>
                </a:cxn>
                <a:cxn ang="0">
                  <a:pos x="370" y="1"/>
                </a:cxn>
                <a:cxn ang="0">
                  <a:pos x="336" y="9"/>
                </a:cxn>
                <a:cxn ang="0">
                  <a:pos x="303" y="22"/>
                </a:cxn>
                <a:cxn ang="0">
                  <a:pos x="270" y="39"/>
                </a:cxn>
                <a:cxn ang="0">
                  <a:pos x="237" y="60"/>
                </a:cxn>
                <a:cxn ang="0">
                  <a:pos x="207" y="82"/>
                </a:cxn>
                <a:cxn ang="0">
                  <a:pos x="180" y="104"/>
                </a:cxn>
                <a:cxn ang="0">
                  <a:pos x="156" y="125"/>
                </a:cxn>
                <a:cxn ang="0">
                  <a:pos x="134" y="146"/>
                </a:cxn>
                <a:cxn ang="0">
                  <a:pos x="91" y="191"/>
                </a:cxn>
                <a:cxn ang="0">
                  <a:pos x="51" y="239"/>
                </a:cxn>
                <a:cxn ang="0">
                  <a:pos x="33" y="262"/>
                </a:cxn>
                <a:cxn ang="0">
                  <a:pos x="61" y="249"/>
                </a:cxn>
                <a:cxn ang="0">
                  <a:pos x="119" y="218"/>
                </a:cxn>
                <a:cxn ang="0">
                  <a:pos x="176" y="184"/>
                </a:cxn>
                <a:cxn ang="0">
                  <a:pos x="204" y="167"/>
                </a:cxn>
                <a:cxn ang="0">
                  <a:pos x="228" y="157"/>
                </a:cxn>
                <a:cxn ang="0">
                  <a:pos x="256" y="142"/>
                </a:cxn>
                <a:cxn ang="0">
                  <a:pos x="287" y="127"/>
                </a:cxn>
                <a:cxn ang="0">
                  <a:pos x="317" y="111"/>
                </a:cxn>
                <a:cxn ang="0">
                  <a:pos x="346" y="96"/>
                </a:cxn>
                <a:cxn ang="0">
                  <a:pos x="370" y="85"/>
                </a:cxn>
                <a:cxn ang="0">
                  <a:pos x="387" y="80"/>
                </a:cxn>
                <a:cxn ang="0">
                  <a:pos x="395" y="82"/>
                </a:cxn>
                <a:cxn ang="0">
                  <a:pos x="384" y="100"/>
                </a:cxn>
                <a:cxn ang="0">
                  <a:pos x="372" y="118"/>
                </a:cxn>
                <a:cxn ang="0">
                  <a:pos x="359" y="135"/>
                </a:cxn>
                <a:cxn ang="0">
                  <a:pos x="344" y="151"/>
                </a:cxn>
                <a:cxn ang="0">
                  <a:pos x="308" y="183"/>
                </a:cxn>
                <a:cxn ang="0">
                  <a:pos x="258" y="225"/>
                </a:cxn>
                <a:cxn ang="0">
                  <a:pos x="200" y="270"/>
                </a:cxn>
                <a:cxn ang="0">
                  <a:pos x="141" y="315"/>
                </a:cxn>
                <a:cxn ang="0">
                  <a:pos x="85" y="358"/>
                </a:cxn>
                <a:cxn ang="0">
                  <a:pos x="39" y="394"/>
                </a:cxn>
                <a:cxn ang="0">
                  <a:pos x="9" y="421"/>
                </a:cxn>
                <a:cxn ang="0">
                  <a:pos x="0" y="433"/>
                </a:cxn>
                <a:cxn ang="0">
                  <a:pos x="21" y="435"/>
                </a:cxn>
                <a:cxn ang="0">
                  <a:pos x="58" y="423"/>
                </a:cxn>
                <a:cxn ang="0">
                  <a:pos x="96" y="408"/>
                </a:cxn>
                <a:cxn ang="0">
                  <a:pos x="118" y="397"/>
                </a:cxn>
                <a:cxn ang="0">
                  <a:pos x="165" y="372"/>
                </a:cxn>
                <a:cxn ang="0">
                  <a:pos x="213" y="346"/>
                </a:cxn>
                <a:cxn ang="0">
                  <a:pos x="261" y="316"/>
                </a:cxn>
                <a:cxn ang="0">
                  <a:pos x="309" y="284"/>
                </a:cxn>
                <a:cxn ang="0">
                  <a:pos x="352" y="249"/>
                </a:cxn>
                <a:cxn ang="0">
                  <a:pos x="393" y="210"/>
                </a:cxn>
                <a:cxn ang="0">
                  <a:pos x="426" y="168"/>
                </a:cxn>
                <a:cxn ang="0">
                  <a:pos x="454" y="122"/>
                </a:cxn>
              </a:cxnLst>
              <a:rect l="0" t="0" r="r" b="b"/>
              <a:pathLst>
                <a:path w="513" h="436">
                  <a:moveTo>
                    <a:pt x="513" y="23"/>
                  </a:moveTo>
                  <a:lnTo>
                    <a:pt x="510" y="21"/>
                  </a:lnTo>
                  <a:lnTo>
                    <a:pt x="504" y="19"/>
                  </a:lnTo>
                  <a:lnTo>
                    <a:pt x="496" y="16"/>
                  </a:lnTo>
                  <a:lnTo>
                    <a:pt x="487" y="14"/>
                  </a:lnTo>
                  <a:lnTo>
                    <a:pt x="478" y="13"/>
                  </a:lnTo>
                  <a:lnTo>
                    <a:pt x="470" y="10"/>
                  </a:lnTo>
                  <a:lnTo>
                    <a:pt x="463" y="9"/>
                  </a:lnTo>
                  <a:lnTo>
                    <a:pt x="460" y="7"/>
                  </a:lnTo>
                  <a:lnTo>
                    <a:pt x="401" y="1"/>
                  </a:lnTo>
                  <a:lnTo>
                    <a:pt x="386" y="0"/>
                  </a:lnTo>
                  <a:lnTo>
                    <a:pt x="370" y="1"/>
                  </a:lnTo>
                  <a:lnTo>
                    <a:pt x="354" y="5"/>
                  </a:lnTo>
                  <a:lnTo>
                    <a:pt x="336" y="9"/>
                  </a:lnTo>
                  <a:lnTo>
                    <a:pt x="320" y="15"/>
                  </a:lnTo>
                  <a:lnTo>
                    <a:pt x="303" y="22"/>
                  </a:lnTo>
                  <a:lnTo>
                    <a:pt x="286" y="30"/>
                  </a:lnTo>
                  <a:lnTo>
                    <a:pt x="270" y="39"/>
                  </a:lnTo>
                  <a:lnTo>
                    <a:pt x="253" y="50"/>
                  </a:lnTo>
                  <a:lnTo>
                    <a:pt x="237" y="60"/>
                  </a:lnTo>
                  <a:lnTo>
                    <a:pt x="221" y="70"/>
                  </a:lnTo>
                  <a:lnTo>
                    <a:pt x="207" y="82"/>
                  </a:lnTo>
                  <a:lnTo>
                    <a:pt x="192" y="92"/>
                  </a:lnTo>
                  <a:lnTo>
                    <a:pt x="180" y="104"/>
                  </a:lnTo>
                  <a:lnTo>
                    <a:pt x="167" y="114"/>
                  </a:lnTo>
                  <a:lnTo>
                    <a:pt x="156" y="125"/>
                  </a:lnTo>
                  <a:lnTo>
                    <a:pt x="149" y="130"/>
                  </a:lnTo>
                  <a:lnTo>
                    <a:pt x="134" y="146"/>
                  </a:lnTo>
                  <a:lnTo>
                    <a:pt x="114" y="167"/>
                  </a:lnTo>
                  <a:lnTo>
                    <a:pt x="91" y="191"/>
                  </a:lnTo>
                  <a:lnTo>
                    <a:pt x="69" y="217"/>
                  </a:lnTo>
                  <a:lnTo>
                    <a:pt x="51" y="239"/>
                  </a:lnTo>
                  <a:lnTo>
                    <a:pt x="38" y="255"/>
                  </a:lnTo>
                  <a:lnTo>
                    <a:pt x="33" y="262"/>
                  </a:lnTo>
                  <a:lnTo>
                    <a:pt x="41" y="259"/>
                  </a:lnTo>
                  <a:lnTo>
                    <a:pt x="61" y="249"/>
                  </a:lnTo>
                  <a:lnTo>
                    <a:pt x="88" y="235"/>
                  </a:lnTo>
                  <a:lnTo>
                    <a:pt x="119" y="218"/>
                  </a:lnTo>
                  <a:lnTo>
                    <a:pt x="149" y="199"/>
                  </a:lnTo>
                  <a:lnTo>
                    <a:pt x="176" y="184"/>
                  </a:lnTo>
                  <a:lnTo>
                    <a:pt x="196" y="173"/>
                  </a:lnTo>
                  <a:lnTo>
                    <a:pt x="204" y="167"/>
                  </a:lnTo>
                  <a:lnTo>
                    <a:pt x="215" y="163"/>
                  </a:lnTo>
                  <a:lnTo>
                    <a:pt x="228" y="157"/>
                  </a:lnTo>
                  <a:lnTo>
                    <a:pt x="242" y="150"/>
                  </a:lnTo>
                  <a:lnTo>
                    <a:pt x="256" y="142"/>
                  </a:lnTo>
                  <a:lnTo>
                    <a:pt x="272" y="135"/>
                  </a:lnTo>
                  <a:lnTo>
                    <a:pt x="287" y="127"/>
                  </a:lnTo>
                  <a:lnTo>
                    <a:pt x="302" y="118"/>
                  </a:lnTo>
                  <a:lnTo>
                    <a:pt x="317" y="111"/>
                  </a:lnTo>
                  <a:lnTo>
                    <a:pt x="332" y="103"/>
                  </a:lnTo>
                  <a:lnTo>
                    <a:pt x="346" y="96"/>
                  </a:lnTo>
                  <a:lnTo>
                    <a:pt x="358" y="90"/>
                  </a:lnTo>
                  <a:lnTo>
                    <a:pt x="370" y="85"/>
                  </a:lnTo>
                  <a:lnTo>
                    <a:pt x="379" y="82"/>
                  </a:lnTo>
                  <a:lnTo>
                    <a:pt x="387" y="80"/>
                  </a:lnTo>
                  <a:lnTo>
                    <a:pt x="392" y="80"/>
                  </a:lnTo>
                  <a:lnTo>
                    <a:pt x="395" y="82"/>
                  </a:lnTo>
                  <a:lnTo>
                    <a:pt x="389" y="91"/>
                  </a:lnTo>
                  <a:lnTo>
                    <a:pt x="384" y="100"/>
                  </a:lnTo>
                  <a:lnTo>
                    <a:pt x="378" y="110"/>
                  </a:lnTo>
                  <a:lnTo>
                    <a:pt x="372" y="118"/>
                  </a:lnTo>
                  <a:lnTo>
                    <a:pt x="366" y="127"/>
                  </a:lnTo>
                  <a:lnTo>
                    <a:pt x="359" y="135"/>
                  </a:lnTo>
                  <a:lnTo>
                    <a:pt x="352" y="143"/>
                  </a:lnTo>
                  <a:lnTo>
                    <a:pt x="344" y="151"/>
                  </a:lnTo>
                  <a:lnTo>
                    <a:pt x="328" y="166"/>
                  </a:lnTo>
                  <a:lnTo>
                    <a:pt x="308" y="183"/>
                  </a:lnTo>
                  <a:lnTo>
                    <a:pt x="285" y="203"/>
                  </a:lnTo>
                  <a:lnTo>
                    <a:pt x="258" y="225"/>
                  </a:lnTo>
                  <a:lnTo>
                    <a:pt x="229" y="247"/>
                  </a:lnTo>
                  <a:lnTo>
                    <a:pt x="200" y="270"/>
                  </a:lnTo>
                  <a:lnTo>
                    <a:pt x="170" y="293"/>
                  </a:lnTo>
                  <a:lnTo>
                    <a:pt x="141" y="315"/>
                  </a:lnTo>
                  <a:lnTo>
                    <a:pt x="112" y="337"/>
                  </a:lnTo>
                  <a:lnTo>
                    <a:pt x="85" y="358"/>
                  </a:lnTo>
                  <a:lnTo>
                    <a:pt x="61" y="377"/>
                  </a:lnTo>
                  <a:lnTo>
                    <a:pt x="39" y="394"/>
                  </a:lnTo>
                  <a:lnTo>
                    <a:pt x="22" y="409"/>
                  </a:lnTo>
                  <a:lnTo>
                    <a:pt x="9" y="421"/>
                  </a:lnTo>
                  <a:lnTo>
                    <a:pt x="1" y="429"/>
                  </a:lnTo>
                  <a:lnTo>
                    <a:pt x="0" y="433"/>
                  </a:lnTo>
                  <a:lnTo>
                    <a:pt x="8" y="436"/>
                  </a:lnTo>
                  <a:lnTo>
                    <a:pt x="21" y="435"/>
                  </a:lnTo>
                  <a:lnTo>
                    <a:pt x="38" y="430"/>
                  </a:lnTo>
                  <a:lnTo>
                    <a:pt x="58" y="423"/>
                  </a:lnTo>
                  <a:lnTo>
                    <a:pt x="77" y="416"/>
                  </a:lnTo>
                  <a:lnTo>
                    <a:pt x="96" y="408"/>
                  </a:lnTo>
                  <a:lnTo>
                    <a:pt x="109" y="401"/>
                  </a:lnTo>
                  <a:lnTo>
                    <a:pt x="118" y="397"/>
                  </a:lnTo>
                  <a:lnTo>
                    <a:pt x="141" y="385"/>
                  </a:lnTo>
                  <a:lnTo>
                    <a:pt x="165" y="372"/>
                  </a:lnTo>
                  <a:lnTo>
                    <a:pt x="189" y="360"/>
                  </a:lnTo>
                  <a:lnTo>
                    <a:pt x="213" y="346"/>
                  </a:lnTo>
                  <a:lnTo>
                    <a:pt x="237" y="331"/>
                  </a:lnTo>
                  <a:lnTo>
                    <a:pt x="261" y="316"/>
                  </a:lnTo>
                  <a:lnTo>
                    <a:pt x="285" y="301"/>
                  </a:lnTo>
                  <a:lnTo>
                    <a:pt x="309" y="284"/>
                  </a:lnTo>
                  <a:lnTo>
                    <a:pt x="331" y="266"/>
                  </a:lnTo>
                  <a:lnTo>
                    <a:pt x="352" y="249"/>
                  </a:lnTo>
                  <a:lnTo>
                    <a:pt x="373" y="229"/>
                  </a:lnTo>
                  <a:lnTo>
                    <a:pt x="393" y="210"/>
                  </a:lnTo>
                  <a:lnTo>
                    <a:pt x="410" y="189"/>
                  </a:lnTo>
                  <a:lnTo>
                    <a:pt x="426" y="168"/>
                  </a:lnTo>
                  <a:lnTo>
                    <a:pt x="441" y="145"/>
                  </a:lnTo>
                  <a:lnTo>
                    <a:pt x="454" y="122"/>
                  </a:lnTo>
                  <a:lnTo>
                    <a:pt x="513" y="2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 rot="712586">
              <a:off x="2564" y="1591"/>
              <a:ext cx="236" cy="229"/>
            </a:xfrm>
            <a:custGeom>
              <a:avLst/>
              <a:gdLst/>
              <a:ahLst/>
              <a:cxnLst>
                <a:cxn ang="0">
                  <a:pos x="405" y="40"/>
                </a:cxn>
                <a:cxn ang="0">
                  <a:pos x="368" y="104"/>
                </a:cxn>
                <a:cxn ang="0">
                  <a:pos x="330" y="161"/>
                </a:cxn>
                <a:cxn ang="0">
                  <a:pos x="287" y="219"/>
                </a:cxn>
                <a:cxn ang="0">
                  <a:pos x="257" y="252"/>
                </a:cxn>
                <a:cxn ang="0">
                  <a:pos x="233" y="271"/>
                </a:cxn>
                <a:cxn ang="0">
                  <a:pos x="195" y="300"/>
                </a:cxn>
                <a:cxn ang="0">
                  <a:pos x="148" y="334"/>
                </a:cxn>
                <a:cxn ang="0">
                  <a:pos x="99" y="371"/>
                </a:cxn>
                <a:cxn ang="0">
                  <a:pos x="54" y="407"/>
                </a:cxn>
                <a:cxn ang="0">
                  <a:pos x="19" y="436"/>
                </a:cxn>
                <a:cxn ang="0">
                  <a:pos x="1" y="454"/>
                </a:cxn>
                <a:cxn ang="0">
                  <a:pos x="3" y="458"/>
                </a:cxn>
                <a:cxn ang="0">
                  <a:pos x="23" y="451"/>
                </a:cxn>
                <a:cxn ang="0">
                  <a:pos x="53" y="434"/>
                </a:cxn>
                <a:cxn ang="0">
                  <a:pos x="90" y="414"/>
                </a:cxn>
                <a:cxn ang="0">
                  <a:pos x="129" y="391"/>
                </a:cxn>
                <a:cxn ang="0">
                  <a:pos x="166" y="369"/>
                </a:cxn>
                <a:cxn ang="0">
                  <a:pos x="196" y="350"/>
                </a:cxn>
                <a:cxn ang="0">
                  <a:pos x="215" y="338"/>
                </a:cxn>
                <a:cxn ang="0">
                  <a:pos x="235" y="320"/>
                </a:cxn>
                <a:cxn ang="0">
                  <a:pos x="272" y="292"/>
                </a:cxn>
                <a:cxn ang="0">
                  <a:pos x="312" y="262"/>
                </a:cxn>
                <a:cxn ang="0">
                  <a:pos x="352" y="232"/>
                </a:cxn>
                <a:cxn ang="0">
                  <a:pos x="390" y="198"/>
                </a:cxn>
                <a:cxn ang="0">
                  <a:pos x="424" y="164"/>
                </a:cxn>
                <a:cxn ang="0">
                  <a:pos x="450" y="126"/>
                </a:cxn>
                <a:cxn ang="0">
                  <a:pos x="466" y="85"/>
                </a:cxn>
                <a:cxn ang="0">
                  <a:pos x="470" y="60"/>
                </a:cxn>
                <a:cxn ang="0">
                  <a:pos x="463" y="42"/>
                </a:cxn>
                <a:cxn ang="0">
                  <a:pos x="450" y="20"/>
                </a:cxn>
                <a:cxn ang="0">
                  <a:pos x="440" y="4"/>
                </a:cxn>
                <a:cxn ang="0">
                  <a:pos x="433" y="0"/>
                </a:cxn>
                <a:cxn ang="0">
                  <a:pos x="427" y="2"/>
                </a:cxn>
                <a:cxn ang="0">
                  <a:pos x="425" y="6"/>
                </a:cxn>
              </a:cxnLst>
              <a:rect l="0" t="0" r="r" b="b"/>
              <a:pathLst>
                <a:path w="471" h="458">
                  <a:moveTo>
                    <a:pt x="425" y="6"/>
                  </a:moveTo>
                  <a:lnTo>
                    <a:pt x="405" y="40"/>
                  </a:lnTo>
                  <a:lnTo>
                    <a:pt x="386" y="73"/>
                  </a:lnTo>
                  <a:lnTo>
                    <a:pt x="368" y="104"/>
                  </a:lnTo>
                  <a:lnTo>
                    <a:pt x="350" y="133"/>
                  </a:lnTo>
                  <a:lnTo>
                    <a:pt x="330" y="161"/>
                  </a:lnTo>
                  <a:lnTo>
                    <a:pt x="310" y="189"/>
                  </a:lnTo>
                  <a:lnTo>
                    <a:pt x="287" y="219"/>
                  </a:lnTo>
                  <a:lnTo>
                    <a:pt x="261" y="249"/>
                  </a:lnTo>
                  <a:lnTo>
                    <a:pt x="257" y="252"/>
                  </a:lnTo>
                  <a:lnTo>
                    <a:pt x="248" y="260"/>
                  </a:lnTo>
                  <a:lnTo>
                    <a:pt x="233" y="271"/>
                  </a:lnTo>
                  <a:lnTo>
                    <a:pt x="215" y="284"/>
                  </a:lnTo>
                  <a:lnTo>
                    <a:pt x="195" y="300"/>
                  </a:lnTo>
                  <a:lnTo>
                    <a:pt x="173" y="316"/>
                  </a:lnTo>
                  <a:lnTo>
                    <a:pt x="148" y="334"/>
                  </a:lnTo>
                  <a:lnTo>
                    <a:pt x="124" y="353"/>
                  </a:lnTo>
                  <a:lnTo>
                    <a:pt x="99" y="371"/>
                  </a:lnTo>
                  <a:lnTo>
                    <a:pt x="76" y="390"/>
                  </a:lnTo>
                  <a:lnTo>
                    <a:pt x="54" y="407"/>
                  </a:lnTo>
                  <a:lnTo>
                    <a:pt x="36" y="422"/>
                  </a:lnTo>
                  <a:lnTo>
                    <a:pt x="19" y="436"/>
                  </a:lnTo>
                  <a:lnTo>
                    <a:pt x="8" y="446"/>
                  </a:lnTo>
                  <a:lnTo>
                    <a:pt x="1" y="454"/>
                  </a:lnTo>
                  <a:lnTo>
                    <a:pt x="0" y="458"/>
                  </a:lnTo>
                  <a:lnTo>
                    <a:pt x="3" y="458"/>
                  </a:lnTo>
                  <a:lnTo>
                    <a:pt x="11" y="455"/>
                  </a:lnTo>
                  <a:lnTo>
                    <a:pt x="23" y="451"/>
                  </a:lnTo>
                  <a:lnTo>
                    <a:pt x="37" y="444"/>
                  </a:lnTo>
                  <a:lnTo>
                    <a:pt x="53" y="434"/>
                  </a:lnTo>
                  <a:lnTo>
                    <a:pt x="71" y="425"/>
                  </a:lnTo>
                  <a:lnTo>
                    <a:pt x="90" y="414"/>
                  </a:lnTo>
                  <a:lnTo>
                    <a:pt x="109" y="402"/>
                  </a:lnTo>
                  <a:lnTo>
                    <a:pt x="129" y="391"/>
                  </a:lnTo>
                  <a:lnTo>
                    <a:pt x="147" y="379"/>
                  </a:lnTo>
                  <a:lnTo>
                    <a:pt x="166" y="369"/>
                  </a:lnTo>
                  <a:lnTo>
                    <a:pt x="182" y="358"/>
                  </a:lnTo>
                  <a:lnTo>
                    <a:pt x="196" y="350"/>
                  </a:lnTo>
                  <a:lnTo>
                    <a:pt x="207" y="342"/>
                  </a:lnTo>
                  <a:lnTo>
                    <a:pt x="215" y="338"/>
                  </a:lnTo>
                  <a:lnTo>
                    <a:pt x="219" y="334"/>
                  </a:lnTo>
                  <a:lnTo>
                    <a:pt x="235" y="320"/>
                  </a:lnTo>
                  <a:lnTo>
                    <a:pt x="253" y="305"/>
                  </a:lnTo>
                  <a:lnTo>
                    <a:pt x="272" y="292"/>
                  </a:lnTo>
                  <a:lnTo>
                    <a:pt x="291" y="277"/>
                  </a:lnTo>
                  <a:lnTo>
                    <a:pt x="312" y="262"/>
                  </a:lnTo>
                  <a:lnTo>
                    <a:pt x="332" y="247"/>
                  </a:lnTo>
                  <a:lnTo>
                    <a:pt x="352" y="232"/>
                  </a:lnTo>
                  <a:lnTo>
                    <a:pt x="371" y="216"/>
                  </a:lnTo>
                  <a:lnTo>
                    <a:pt x="390" y="198"/>
                  </a:lnTo>
                  <a:lnTo>
                    <a:pt x="408" y="181"/>
                  </a:lnTo>
                  <a:lnTo>
                    <a:pt x="424" y="164"/>
                  </a:lnTo>
                  <a:lnTo>
                    <a:pt x="438" y="145"/>
                  </a:lnTo>
                  <a:lnTo>
                    <a:pt x="450" y="126"/>
                  </a:lnTo>
                  <a:lnTo>
                    <a:pt x="459" y="106"/>
                  </a:lnTo>
                  <a:lnTo>
                    <a:pt x="466" y="85"/>
                  </a:lnTo>
                  <a:lnTo>
                    <a:pt x="471" y="63"/>
                  </a:lnTo>
                  <a:lnTo>
                    <a:pt x="470" y="60"/>
                  </a:lnTo>
                  <a:lnTo>
                    <a:pt x="468" y="52"/>
                  </a:lnTo>
                  <a:lnTo>
                    <a:pt x="463" y="42"/>
                  </a:lnTo>
                  <a:lnTo>
                    <a:pt x="457" y="31"/>
                  </a:lnTo>
                  <a:lnTo>
                    <a:pt x="450" y="20"/>
                  </a:lnTo>
                  <a:lnTo>
                    <a:pt x="446" y="10"/>
                  </a:lnTo>
                  <a:lnTo>
                    <a:pt x="440" y="4"/>
                  </a:lnTo>
                  <a:lnTo>
                    <a:pt x="438" y="0"/>
                  </a:lnTo>
                  <a:lnTo>
                    <a:pt x="433" y="0"/>
                  </a:lnTo>
                  <a:lnTo>
                    <a:pt x="429" y="1"/>
                  </a:lnTo>
                  <a:lnTo>
                    <a:pt x="427" y="2"/>
                  </a:lnTo>
                  <a:lnTo>
                    <a:pt x="425" y="6"/>
                  </a:lnTo>
                  <a:lnTo>
                    <a:pt x="425" y="6"/>
                  </a:lnTo>
                  <a:close/>
                </a:path>
              </a:pathLst>
            </a:custGeom>
            <a:solidFill>
              <a:srgbClr val="FFFFE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 rot="712586">
              <a:off x="2403" y="1584"/>
              <a:ext cx="944" cy="1145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59125" y="971898"/>
            <a:ext cx="82422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View edges as rubber bands or ideal linear springs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 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3212087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Spring Networks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36"/>
          <p:cNvGrpSpPr/>
          <p:nvPr/>
        </p:nvGrpSpPr>
        <p:grpSpPr>
          <a:xfrm>
            <a:off x="439194" y="4160520"/>
            <a:ext cx="4531941" cy="1103789"/>
            <a:chOff x="317274" y="4426855"/>
            <a:chExt cx="4531941" cy="1103789"/>
          </a:xfrm>
        </p:grpSpPr>
        <p:sp>
          <p:nvSpPr>
            <p:cNvPr id="45" name="TextBox 44"/>
            <p:cNvSpPr txBox="1"/>
            <p:nvPr/>
          </p:nvSpPr>
          <p:spPr>
            <a:xfrm>
              <a:off x="317274" y="4426855"/>
              <a:ext cx="41767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When stretched to length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750240" y="5007424"/>
              <a:ext cx="30989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potential energy is </a:t>
              </a:r>
            </a:p>
          </p:txBody>
        </p:sp>
      </p:grpSp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903" y="4292543"/>
            <a:ext cx="165100" cy="3048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970" y="4791335"/>
            <a:ext cx="736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810" y="1015639"/>
            <a:ext cx="6311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Nail down some vertices, let rest settle</a:t>
            </a:r>
          </a:p>
        </p:txBody>
      </p:sp>
      <p:sp>
        <p:nvSpPr>
          <p:cNvPr id="12" name="Oval 11"/>
          <p:cNvSpPr/>
          <p:nvPr/>
        </p:nvSpPr>
        <p:spPr>
          <a:xfrm>
            <a:off x="1045285" y="2652687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  <a:latin typeface="Garamond"/>
            </a:endParaRPr>
          </a:p>
        </p:txBody>
      </p:sp>
      <p:grpSp>
        <p:nvGrpSpPr>
          <p:cNvPr id="6" name="Group 12"/>
          <p:cNvGrpSpPr/>
          <p:nvPr/>
        </p:nvGrpSpPr>
        <p:grpSpPr>
          <a:xfrm>
            <a:off x="1422945" y="2698103"/>
            <a:ext cx="1710262" cy="250614"/>
            <a:chOff x="1126066" y="1913467"/>
            <a:chExt cx="4487333" cy="66780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126066" y="2259011"/>
              <a:ext cx="1447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190999" y="2239433"/>
              <a:ext cx="14224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2571750" y="1913467"/>
              <a:ext cx="1619250" cy="667808"/>
            </a:xfrm>
            <a:custGeom>
              <a:avLst/>
              <a:gdLst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9250" h="667808">
                  <a:moveTo>
                    <a:pt x="0" y="340783"/>
                  </a:moveTo>
                  <a:cubicBezTo>
                    <a:pt x="104775" y="183091"/>
                    <a:pt x="209550" y="25400"/>
                    <a:pt x="292100" y="23283"/>
                  </a:cubicBezTo>
                  <a:cubicBezTo>
                    <a:pt x="374650" y="21166"/>
                    <a:pt x="488950" y="222250"/>
                    <a:pt x="495300" y="328083"/>
                  </a:cubicBezTo>
                  <a:cubicBezTo>
                    <a:pt x="501650" y="433916"/>
                    <a:pt x="379942" y="659341"/>
                    <a:pt x="330200" y="658283"/>
                  </a:cubicBezTo>
                  <a:cubicBezTo>
                    <a:pt x="280458" y="657225"/>
                    <a:pt x="162983" y="427566"/>
                    <a:pt x="196850" y="321733"/>
                  </a:cubicBezTo>
                  <a:cubicBezTo>
                    <a:pt x="230717" y="215900"/>
                    <a:pt x="441325" y="23283"/>
                    <a:pt x="533400" y="23283"/>
                  </a:cubicBezTo>
                  <a:cubicBezTo>
                    <a:pt x="625475" y="23283"/>
                    <a:pt x="735542" y="216958"/>
                    <a:pt x="749300" y="321733"/>
                  </a:cubicBezTo>
                  <a:cubicBezTo>
                    <a:pt x="763058" y="426508"/>
                    <a:pt x="669925" y="648758"/>
                    <a:pt x="615950" y="651933"/>
                  </a:cubicBezTo>
                  <a:cubicBezTo>
                    <a:pt x="561975" y="655108"/>
                    <a:pt x="395817" y="447675"/>
                    <a:pt x="425450" y="340783"/>
                  </a:cubicBezTo>
                  <a:cubicBezTo>
                    <a:pt x="455083" y="233891"/>
                    <a:pt x="691092" y="11641"/>
                    <a:pt x="793750" y="10583"/>
                  </a:cubicBezTo>
                  <a:cubicBezTo>
                    <a:pt x="896408" y="9525"/>
                    <a:pt x="1057275" y="274108"/>
                    <a:pt x="1041400" y="334433"/>
                  </a:cubicBezTo>
                  <a:lnTo>
                    <a:pt x="1041400" y="334433"/>
                  </a:lnTo>
                  <a:cubicBezTo>
                    <a:pt x="1014942" y="389466"/>
                    <a:pt x="941917" y="662516"/>
                    <a:pt x="882650" y="664633"/>
                  </a:cubicBezTo>
                  <a:cubicBezTo>
                    <a:pt x="823383" y="666750"/>
                    <a:pt x="657225" y="457200"/>
                    <a:pt x="685800" y="347133"/>
                  </a:cubicBezTo>
                  <a:cubicBezTo>
                    <a:pt x="714375" y="237066"/>
                    <a:pt x="941917" y="6350"/>
                    <a:pt x="1054100" y="4233"/>
                  </a:cubicBezTo>
                  <a:cubicBezTo>
                    <a:pt x="1166283" y="2116"/>
                    <a:pt x="1333500" y="224366"/>
                    <a:pt x="1358900" y="334433"/>
                  </a:cubicBezTo>
                  <a:cubicBezTo>
                    <a:pt x="1384300" y="444500"/>
                    <a:pt x="1279525" y="667808"/>
                    <a:pt x="1206500" y="664633"/>
                  </a:cubicBezTo>
                  <a:cubicBezTo>
                    <a:pt x="1133475" y="661458"/>
                    <a:pt x="897467" y="425450"/>
                    <a:pt x="920750" y="315383"/>
                  </a:cubicBezTo>
                  <a:cubicBezTo>
                    <a:pt x="912283" y="218016"/>
                    <a:pt x="1229783" y="0"/>
                    <a:pt x="1346200" y="4233"/>
                  </a:cubicBezTo>
                  <a:cubicBezTo>
                    <a:pt x="1462617" y="8466"/>
                    <a:pt x="1619250" y="340783"/>
                    <a:pt x="1619250" y="34078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Garamond"/>
              </a:endParaRPr>
            </a:p>
          </p:txBody>
        </p:sp>
      </p:grpSp>
      <p:grpSp>
        <p:nvGrpSpPr>
          <p:cNvPr id="13" name="Group 16"/>
          <p:cNvGrpSpPr/>
          <p:nvPr/>
        </p:nvGrpSpPr>
        <p:grpSpPr>
          <a:xfrm>
            <a:off x="3444074" y="2705359"/>
            <a:ext cx="1710262" cy="250614"/>
            <a:chOff x="1126066" y="1913467"/>
            <a:chExt cx="4487333" cy="66780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126066" y="2259011"/>
              <a:ext cx="1447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190999" y="2239433"/>
              <a:ext cx="14224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2571750" y="1913467"/>
              <a:ext cx="1619250" cy="667808"/>
            </a:xfrm>
            <a:custGeom>
              <a:avLst/>
              <a:gdLst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9250" h="667808">
                  <a:moveTo>
                    <a:pt x="0" y="340783"/>
                  </a:moveTo>
                  <a:cubicBezTo>
                    <a:pt x="104775" y="183091"/>
                    <a:pt x="209550" y="25400"/>
                    <a:pt x="292100" y="23283"/>
                  </a:cubicBezTo>
                  <a:cubicBezTo>
                    <a:pt x="374650" y="21166"/>
                    <a:pt x="488950" y="222250"/>
                    <a:pt x="495300" y="328083"/>
                  </a:cubicBezTo>
                  <a:cubicBezTo>
                    <a:pt x="501650" y="433916"/>
                    <a:pt x="379942" y="659341"/>
                    <a:pt x="330200" y="658283"/>
                  </a:cubicBezTo>
                  <a:cubicBezTo>
                    <a:pt x="280458" y="657225"/>
                    <a:pt x="162983" y="427566"/>
                    <a:pt x="196850" y="321733"/>
                  </a:cubicBezTo>
                  <a:cubicBezTo>
                    <a:pt x="230717" y="215900"/>
                    <a:pt x="441325" y="23283"/>
                    <a:pt x="533400" y="23283"/>
                  </a:cubicBezTo>
                  <a:cubicBezTo>
                    <a:pt x="625475" y="23283"/>
                    <a:pt x="735542" y="216958"/>
                    <a:pt x="749300" y="321733"/>
                  </a:cubicBezTo>
                  <a:cubicBezTo>
                    <a:pt x="763058" y="426508"/>
                    <a:pt x="669925" y="648758"/>
                    <a:pt x="615950" y="651933"/>
                  </a:cubicBezTo>
                  <a:cubicBezTo>
                    <a:pt x="561975" y="655108"/>
                    <a:pt x="395817" y="447675"/>
                    <a:pt x="425450" y="340783"/>
                  </a:cubicBezTo>
                  <a:cubicBezTo>
                    <a:pt x="455083" y="233891"/>
                    <a:pt x="691092" y="11641"/>
                    <a:pt x="793750" y="10583"/>
                  </a:cubicBezTo>
                  <a:cubicBezTo>
                    <a:pt x="896408" y="9525"/>
                    <a:pt x="1057275" y="274108"/>
                    <a:pt x="1041400" y="334433"/>
                  </a:cubicBezTo>
                  <a:lnTo>
                    <a:pt x="1041400" y="334433"/>
                  </a:lnTo>
                  <a:cubicBezTo>
                    <a:pt x="1014942" y="389466"/>
                    <a:pt x="941917" y="662516"/>
                    <a:pt x="882650" y="664633"/>
                  </a:cubicBezTo>
                  <a:cubicBezTo>
                    <a:pt x="823383" y="666750"/>
                    <a:pt x="657225" y="457200"/>
                    <a:pt x="685800" y="347133"/>
                  </a:cubicBezTo>
                  <a:cubicBezTo>
                    <a:pt x="714375" y="237066"/>
                    <a:pt x="941917" y="6350"/>
                    <a:pt x="1054100" y="4233"/>
                  </a:cubicBezTo>
                  <a:cubicBezTo>
                    <a:pt x="1166283" y="2116"/>
                    <a:pt x="1333500" y="224366"/>
                    <a:pt x="1358900" y="334433"/>
                  </a:cubicBezTo>
                  <a:cubicBezTo>
                    <a:pt x="1384300" y="444500"/>
                    <a:pt x="1279525" y="667808"/>
                    <a:pt x="1206500" y="664633"/>
                  </a:cubicBezTo>
                  <a:cubicBezTo>
                    <a:pt x="1133475" y="661458"/>
                    <a:pt x="897467" y="425450"/>
                    <a:pt x="920750" y="315383"/>
                  </a:cubicBezTo>
                  <a:cubicBezTo>
                    <a:pt x="912283" y="218016"/>
                    <a:pt x="1229783" y="0"/>
                    <a:pt x="1346200" y="4233"/>
                  </a:cubicBezTo>
                  <a:cubicBezTo>
                    <a:pt x="1462617" y="8466"/>
                    <a:pt x="1619250" y="340783"/>
                    <a:pt x="1619250" y="34078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Garamond"/>
              </a:endParaRPr>
            </a:p>
          </p:txBody>
        </p:sp>
      </p:grpSp>
      <p:grpSp>
        <p:nvGrpSpPr>
          <p:cNvPr id="17" name="Group 20"/>
          <p:cNvGrpSpPr/>
          <p:nvPr/>
        </p:nvGrpSpPr>
        <p:grpSpPr>
          <a:xfrm>
            <a:off x="5447060" y="2694472"/>
            <a:ext cx="1710262" cy="250614"/>
            <a:chOff x="1126066" y="1913467"/>
            <a:chExt cx="4487333" cy="66780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26066" y="2259011"/>
              <a:ext cx="1447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190999" y="2239433"/>
              <a:ext cx="14224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2571750" y="1913467"/>
              <a:ext cx="1619250" cy="667808"/>
            </a:xfrm>
            <a:custGeom>
              <a:avLst/>
              <a:gdLst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9250" h="667808">
                  <a:moveTo>
                    <a:pt x="0" y="340783"/>
                  </a:moveTo>
                  <a:cubicBezTo>
                    <a:pt x="104775" y="183091"/>
                    <a:pt x="209550" y="25400"/>
                    <a:pt x="292100" y="23283"/>
                  </a:cubicBezTo>
                  <a:cubicBezTo>
                    <a:pt x="374650" y="21166"/>
                    <a:pt x="488950" y="222250"/>
                    <a:pt x="495300" y="328083"/>
                  </a:cubicBezTo>
                  <a:cubicBezTo>
                    <a:pt x="501650" y="433916"/>
                    <a:pt x="379942" y="659341"/>
                    <a:pt x="330200" y="658283"/>
                  </a:cubicBezTo>
                  <a:cubicBezTo>
                    <a:pt x="280458" y="657225"/>
                    <a:pt x="162983" y="427566"/>
                    <a:pt x="196850" y="321733"/>
                  </a:cubicBezTo>
                  <a:cubicBezTo>
                    <a:pt x="230717" y="215900"/>
                    <a:pt x="441325" y="23283"/>
                    <a:pt x="533400" y="23283"/>
                  </a:cubicBezTo>
                  <a:cubicBezTo>
                    <a:pt x="625475" y="23283"/>
                    <a:pt x="735542" y="216958"/>
                    <a:pt x="749300" y="321733"/>
                  </a:cubicBezTo>
                  <a:cubicBezTo>
                    <a:pt x="763058" y="426508"/>
                    <a:pt x="669925" y="648758"/>
                    <a:pt x="615950" y="651933"/>
                  </a:cubicBezTo>
                  <a:cubicBezTo>
                    <a:pt x="561975" y="655108"/>
                    <a:pt x="395817" y="447675"/>
                    <a:pt x="425450" y="340783"/>
                  </a:cubicBezTo>
                  <a:cubicBezTo>
                    <a:pt x="455083" y="233891"/>
                    <a:pt x="691092" y="11641"/>
                    <a:pt x="793750" y="10583"/>
                  </a:cubicBezTo>
                  <a:cubicBezTo>
                    <a:pt x="896408" y="9525"/>
                    <a:pt x="1057275" y="274108"/>
                    <a:pt x="1041400" y="334433"/>
                  </a:cubicBezTo>
                  <a:lnTo>
                    <a:pt x="1041400" y="334433"/>
                  </a:lnTo>
                  <a:cubicBezTo>
                    <a:pt x="1014942" y="389466"/>
                    <a:pt x="941917" y="662516"/>
                    <a:pt x="882650" y="664633"/>
                  </a:cubicBezTo>
                  <a:cubicBezTo>
                    <a:pt x="823383" y="666750"/>
                    <a:pt x="657225" y="457200"/>
                    <a:pt x="685800" y="347133"/>
                  </a:cubicBezTo>
                  <a:cubicBezTo>
                    <a:pt x="714375" y="237066"/>
                    <a:pt x="941917" y="6350"/>
                    <a:pt x="1054100" y="4233"/>
                  </a:cubicBezTo>
                  <a:cubicBezTo>
                    <a:pt x="1166283" y="2116"/>
                    <a:pt x="1333500" y="224366"/>
                    <a:pt x="1358900" y="334433"/>
                  </a:cubicBezTo>
                  <a:cubicBezTo>
                    <a:pt x="1384300" y="444500"/>
                    <a:pt x="1279525" y="667808"/>
                    <a:pt x="1206500" y="664633"/>
                  </a:cubicBezTo>
                  <a:cubicBezTo>
                    <a:pt x="1133475" y="661458"/>
                    <a:pt x="897467" y="425450"/>
                    <a:pt x="920750" y="315383"/>
                  </a:cubicBezTo>
                  <a:cubicBezTo>
                    <a:pt x="912283" y="218016"/>
                    <a:pt x="1229783" y="0"/>
                    <a:pt x="1346200" y="4233"/>
                  </a:cubicBezTo>
                  <a:cubicBezTo>
                    <a:pt x="1462617" y="8466"/>
                    <a:pt x="1619250" y="340783"/>
                    <a:pt x="1619250" y="34078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Garamond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7148542" y="2659944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  <a:latin typeface="Garamond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178228" y="2685344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  <a:latin typeface="Garamond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044628" y="2674458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  <a:latin typeface="Garamond"/>
            </a:endParaRPr>
          </a:p>
        </p:txBody>
      </p:sp>
      <p:grpSp>
        <p:nvGrpSpPr>
          <p:cNvPr id="21" name="Group 23"/>
          <p:cNvGrpSpPr>
            <a:grpSpLocks/>
          </p:cNvGrpSpPr>
          <p:nvPr/>
        </p:nvGrpSpPr>
        <p:grpSpPr bwMode="auto">
          <a:xfrm rot="3275212">
            <a:off x="7155093" y="1985333"/>
            <a:ext cx="766763" cy="823913"/>
            <a:chOff x="2381" y="1546"/>
            <a:chExt cx="998" cy="1189"/>
          </a:xfrm>
        </p:grpSpPr>
        <p:sp>
          <p:nvSpPr>
            <p:cNvPr id="7" name="AutoShape 24"/>
            <p:cNvSpPr>
              <a:spLocks noChangeAspect="1" noChangeArrowheads="1" noTextEdit="1"/>
            </p:cNvSpPr>
            <p:nvPr/>
          </p:nvSpPr>
          <p:spPr bwMode="auto">
            <a:xfrm rot="712586">
              <a:off x="2381" y="1585"/>
              <a:ext cx="998" cy="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 rot="712586">
              <a:off x="2578" y="1748"/>
              <a:ext cx="731" cy="976"/>
            </a:xfrm>
            <a:custGeom>
              <a:avLst/>
              <a:gdLst/>
              <a:ahLst/>
              <a:cxnLst>
                <a:cxn ang="0">
                  <a:pos x="1443" y="1861"/>
                </a:cxn>
                <a:cxn ang="0">
                  <a:pos x="1395" y="1715"/>
                </a:cxn>
                <a:cxn ang="0">
                  <a:pos x="1364" y="1636"/>
                </a:cxn>
                <a:cxn ang="0">
                  <a:pos x="1344" y="1611"/>
                </a:cxn>
                <a:cxn ang="0">
                  <a:pos x="1290" y="1543"/>
                </a:cxn>
                <a:cxn ang="0">
                  <a:pos x="1208" y="1442"/>
                </a:cxn>
                <a:cxn ang="0">
                  <a:pos x="1106" y="1314"/>
                </a:cxn>
                <a:cxn ang="0">
                  <a:pos x="990" y="1170"/>
                </a:cxn>
                <a:cxn ang="0">
                  <a:pos x="868" y="1018"/>
                </a:cxn>
                <a:cxn ang="0">
                  <a:pos x="746" y="866"/>
                </a:cxn>
                <a:cxn ang="0">
                  <a:pos x="632" y="723"/>
                </a:cxn>
                <a:cxn ang="0">
                  <a:pos x="533" y="598"/>
                </a:cxn>
                <a:cxn ang="0">
                  <a:pos x="455" y="501"/>
                </a:cxn>
                <a:cxn ang="0">
                  <a:pos x="401" y="431"/>
                </a:cxn>
                <a:cxn ang="0">
                  <a:pos x="349" y="358"/>
                </a:cxn>
                <a:cxn ang="0">
                  <a:pos x="302" y="278"/>
                </a:cxn>
                <a:cxn ang="0">
                  <a:pos x="258" y="192"/>
                </a:cxn>
                <a:cxn ang="0">
                  <a:pos x="221" y="100"/>
                </a:cxn>
                <a:cxn ang="0">
                  <a:pos x="190" y="2"/>
                </a:cxn>
                <a:cxn ang="0">
                  <a:pos x="178" y="11"/>
                </a:cxn>
                <a:cxn ang="0">
                  <a:pos x="159" y="36"/>
                </a:cxn>
                <a:cxn ang="0">
                  <a:pos x="140" y="50"/>
                </a:cxn>
                <a:cxn ang="0">
                  <a:pos x="70" y="95"/>
                </a:cxn>
                <a:cxn ang="0">
                  <a:pos x="6" y="143"/>
                </a:cxn>
                <a:cxn ang="0">
                  <a:pos x="10" y="158"/>
                </a:cxn>
                <a:cxn ang="0">
                  <a:pos x="55" y="196"/>
                </a:cxn>
                <a:cxn ang="0">
                  <a:pos x="125" y="256"/>
                </a:cxn>
                <a:cxn ang="0">
                  <a:pos x="206" y="331"/>
                </a:cxn>
                <a:cxn ang="0">
                  <a:pos x="281" y="412"/>
                </a:cxn>
                <a:cxn ang="0">
                  <a:pos x="327" y="471"/>
                </a:cxn>
                <a:cxn ang="0">
                  <a:pos x="365" y="521"/>
                </a:cxn>
                <a:cxn ang="0">
                  <a:pos x="433" y="611"/>
                </a:cxn>
                <a:cxn ang="0">
                  <a:pos x="526" y="732"/>
                </a:cxn>
                <a:cxn ang="0">
                  <a:pos x="637" y="875"/>
                </a:cxn>
                <a:cxn ang="0">
                  <a:pos x="757" y="1029"/>
                </a:cxn>
                <a:cxn ang="0">
                  <a:pos x="880" y="1186"/>
                </a:cxn>
                <a:cxn ang="0">
                  <a:pos x="998" y="1337"/>
                </a:cxn>
                <a:cxn ang="0">
                  <a:pos x="1107" y="1472"/>
                </a:cxn>
                <a:cxn ang="0">
                  <a:pos x="1198" y="1581"/>
                </a:cxn>
                <a:cxn ang="0">
                  <a:pos x="1262" y="1655"/>
                </a:cxn>
                <a:cxn ang="0">
                  <a:pos x="1288" y="1690"/>
                </a:cxn>
                <a:cxn ang="0">
                  <a:pos x="1326" y="1750"/>
                </a:cxn>
                <a:cxn ang="0">
                  <a:pos x="1376" y="1828"/>
                </a:cxn>
                <a:cxn ang="0">
                  <a:pos x="1426" y="1901"/>
                </a:cxn>
                <a:cxn ang="0">
                  <a:pos x="1458" y="1947"/>
                </a:cxn>
              </a:cxnLst>
              <a:rect l="0" t="0" r="r" b="b"/>
              <a:pathLst>
                <a:path w="1463" h="1952">
                  <a:moveTo>
                    <a:pt x="1463" y="1951"/>
                  </a:moveTo>
                  <a:lnTo>
                    <a:pt x="1455" y="1910"/>
                  </a:lnTo>
                  <a:lnTo>
                    <a:pt x="1443" y="1861"/>
                  </a:lnTo>
                  <a:lnTo>
                    <a:pt x="1427" y="1811"/>
                  </a:lnTo>
                  <a:lnTo>
                    <a:pt x="1411" y="1761"/>
                  </a:lnTo>
                  <a:lnTo>
                    <a:pt x="1395" y="1715"/>
                  </a:lnTo>
                  <a:lnTo>
                    <a:pt x="1380" y="1677"/>
                  </a:lnTo>
                  <a:lnTo>
                    <a:pt x="1369" y="1649"/>
                  </a:lnTo>
                  <a:lnTo>
                    <a:pt x="1364" y="1636"/>
                  </a:lnTo>
                  <a:lnTo>
                    <a:pt x="1361" y="1633"/>
                  </a:lnTo>
                  <a:lnTo>
                    <a:pt x="1354" y="1624"/>
                  </a:lnTo>
                  <a:lnTo>
                    <a:pt x="1344" y="1611"/>
                  </a:lnTo>
                  <a:lnTo>
                    <a:pt x="1329" y="1593"/>
                  </a:lnTo>
                  <a:lnTo>
                    <a:pt x="1312" y="1570"/>
                  </a:lnTo>
                  <a:lnTo>
                    <a:pt x="1290" y="1543"/>
                  </a:lnTo>
                  <a:lnTo>
                    <a:pt x="1266" y="1513"/>
                  </a:lnTo>
                  <a:lnTo>
                    <a:pt x="1238" y="1479"/>
                  </a:lnTo>
                  <a:lnTo>
                    <a:pt x="1208" y="1442"/>
                  </a:lnTo>
                  <a:lnTo>
                    <a:pt x="1176" y="1402"/>
                  </a:lnTo>
                  <a:lnTo>
                    <a:pt x="1142" y="1359"/>
                  </a:lnTo>
                  <a:lnTo>
                    <a:pt x="1106" y="1314"/>
                  </a:lnTo>
                  <a:lnTo>
                    <a:pt x="1069" y="1268"/>
                  </a:lnTo>
                  <a:lnTo>
                    <a:pt x="1030" y="1220"/>
                  </a:lnTo>
                  <a:lnTo>
                    <a:pt x="990" y="1170"/>
                  </a:lnTo>
                  <a:lnTo>
                    <a:pt x="950" y="1119"/>
                  </a:lnTo>
                  <a:lnTo>
                    <a:pt x="909" y="1069"/>
                  </a:lnTo>
                  <a:lnTo>
                    <a:pt x="868" y="1018"/>
                  </a:lnTo>
                  <a:lnTo>
                    <a:pt x="827" y="966"/>
                  </a:lnTo>
                  <a:lnTo>
                    <a:pt x="786" y="915"/>
                  </a:lnTo>
                  <a:lnTo>
                    <a:pt x="746" y="866"/>
                  </a:lnTo>
                  <a:lnTo>
                    <a:pt x="707" y="816"/>
                  </a:lnTo>
                  <a:lnTo>
                    <a:pt x="669" y="769"/>
                  </a:lnTo>
                  <a:lnTo>
                    <a:pt x="632" y="723"/>
                  </a:lnTo>
                  <a:lnTo>
                    <a:pt x="598" y="679"/>
                  </a:lnTo>
                  <a:lnTo>
                    <a:pt x="564" y="638"/>
                  </a:lnTo>
                  <a:lnTo>
                    <a:pt x="533" y="598"/>
                  </a:lnTo>
                  <a:lnTo>
                    <a:pt x="504" y="563"/>
                  </a:lnTo>
                  <a:lnTo>
                    <a:pt x="478" y="529"/>
                  </a:lnTo>
                  <a:lnTo>
                    <a:pt x="455" y="501"/>
                  </a:lnTo>
                  <a:lnTo>
                    <a:pt x="434" y="475"/>
                  </a:lnTo>
                  <a:lnTo>
                    <a:pt x="418" y="454"/>
                  </a:lnTo>
                  <a:lnTo>
                    <a:pt x="401" y="431"/>
                  </a:lnTo>
                  <a:lnTo>
                    <a:pt x="382" y="407"/>
                  </a:lnTo>
                  <a:lnTo>
                    <a:pt x="366" y="383"/>
                  </a:lnTo>
                  <a:lnTo>
                    <a:pt x="349" y="358"/>
                  </a:lnTo>
                  <a:lnTo>
                    <a:pt x="333" y="332"/>
                  </a:lnTo>
                  <a:lnTo>
                    <a:pt x="317" y="305"/>
                  </a:lnTo>
                  <a:lnTo>
                    <a:pt x="302" y="278"/>
                  </a:lnTo>
                  <a:lnTo>
                    <a:pt x="287" y="249"/>
                  </a:lnTo>
                  <a:lnTo>
                    <a:pt x="272" y="221"/>
                  </a:lnTo>
                  <a:lnTo>
                    <a:pt x="258" y="192"/>
                  </a:lnTo>
                  <a:lnTo>
                    <a:pt x="245" y="162"/>
                  </a:lnTo>
                  <a:lnTo>
                    <a:pt x="233" y="131"/>
                  </a:lnTo>
                  <a:lnTo>
                    <a:pt x="221" y="100"/>
                  </a:lnTo>
                  <a:lnTo>
                    <a:pt x="209" y="67"/>
                  </a:lnTo>
                  <a:lnTo>
                    <a:pt x="199" y="35"/>
                  </a:lnTo>
                  <a:lnTo>
                    <a:pt x="190" y="2"/>
                  </a:lnTo>
                  <a:lnTo>
                    <a:pt x="188" y="0"/>
                  </a:lnTo>
                  <a:lnTo>
                    <a:pt x="184" y="4"/>
                  </a:lnTo>
                  <a:lnTo>
                    <a:pt x="178" y="11"/>
                  </a:lnTo>
                  <a:lnTo>
                    <a:pt x="171" y="19"/>
                  </a:lnTo>
                  <a:lnTo>
                    <a:pt x="166" y="28"/>
                  </a:lnTo>
                  <a:lnTo>
                    <a:pt x="159" y="36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0" y="50"/>
                  </a:lnTo>
                  <a:lnTo>
                    <a:pt x="122" y="62"/>
                  </a:lnTo>
                  <a:lnTo>
                    <a:pt x="98" y="76"/>
                  </a:lnTo>
                  <a:lnTo>
                    <a:pt x="70" y="95"/>
                  </a:lnTo>
                  <a:lnTo>
                    <a:pt x="44" y="113"/>
                  </a:lnTo>
                  <a:lnTo>
                    <a:pt x="21" y="131"/>
                  </a:lnTo>
                  <a:lnTo>
                    <a:pt x="6" y="143"/>
                  </a:lnTo>
                  <a:lnTo>
                    <a:pt x="0" y="150"/>
                  </a:lnTo>
                  <a:lnTo>
                    <a:pt x="2" y="153"/>
                  </a:lnTo>
                  <a:lnTo>
                    <a:pt x="10" y="158"/>
                  </a:lnTo>
                  <a:lnTo>
                    <a:pt x="22" y="168"/>
                  </a:lnTo>
                  <a:lnTo>
                    <a:pt x="37" y="180"/>
                  </a:lnTo>
                  <a:lnTo>
                    <a:pt x="55" y="196"/>
                  </a:lnTo>
                  <a:lnTo>
                    <a:pt x="77" y="214"/>
                  </a:lnTo>
                  <a:lnTo>
                    <a:pt x="100" y="234"/>
                  </a:lnTo>
                  <a:lnTo>
                    <a:pt x="125" y="256"/>
                  </a:lnTo>
                  <a:lnTo>
                    <a:pt x="152" y="280"/>
                  </a:lnTo>
                  <a:lnTo>
                    <a:pt x="178" y="306"/>
                  </a:lnTo>
                  <a:lnTo>
                    <a:pt x="206" y="331"/>
                  </a:lnTo>
                  <a:lnTo>
                    <a:pt x="233" y="359"/>
                  </a:lnTo>
                  <a:lnTo>
                    <a:pt x="258" y="385"/>
                  </a:lnTo>
                  <a:lnTo>
                    <a:pt x="281" y="412"/>
                  </a:lnTo>
                  <a:lnTo>
                    <a:pt x="303" y="438"/>
                  </a:lnTo>
                  <a:lnTo>
                    <a:pt x="322" y="465"/>
                  </a:lnTo>
                  <a:lnTo>
                    <a:pt x="327" y="471"/>
                  </a:lnTo>
                  <a:lnTo>
                    <a:pt x="335" y="483"/>
                  </a:lnTo>
                  <a:lnTo>
                    <a:pt x="348" y="499"/>
                  </a:lnTo>
                  <a:lnTo>
                    <a:pt x="365" y="521"/>
                  </a:lnTo>
                  <a:lnTo>
                    <a:pt x="385" y="548"/>
                  </a:lnTo>
                  <a:lnTo>
                    <a:pt x="408" y="578"/>
                  </a:lnTo>
                  <a:lnTo>
                    <a:pt x="433" y="611"/>
                  </a:lnTo>
                  <a:lnTo>
                    <a:pt x="462" y="649"/>
                  </a:lnTo>
                  <a:lnTo>
                    <a:pt x="493" y="690"/>
                  </a:lnTo>
                  <a:lnTo>
                    <a:pt x="526" y="732"/>
                  </a:lnTo>
                  <a:lnTo>
                    <a:pt x="562" y="778"/>
                  </a:lnTo>
                  <a:lnTo>
                    <a:pt x="599" y="825"/>
                  </a:lnTo>
                  <a:lnTo>
                    <a:pt x="637" y="875"/>
                  </a:lnTo>
                  <a:lnTo>
                    <a:pt x="676" y="926"/>
                  </a:lnTo>
                  <a:lnTo>
                    <a:pt x="716" y="976"/>
                  </a:lnTo>
                  <a:lnTo>
                    <a:pt x="757" y="1029"/>
                  </a:lnTo>
                  <a:lnTo>
                    <a:pt x="798" y="1081"/>
                  </a:lnTo>
                  <a:lnTo>
                    <a:pt x="838" y="1134"/>
                  </a:lnTo>
                  <a:lnTo>
                    <a:pt x="880" y="1186"/>
                  </a:lnTo>
                  <a:lnTo>
                    <a:pt x="920" y="1238"/>
                  </a:lnTo>
                  <a:lnTo>
                    <a:pt x="960" y="1288"/>
                  </a:lnTo>
                  <a:lnTo>
                    <a:pt x="998" y="1337"/>
                  </a:lnTo>
                  <a:lnTo>
                    <a:pt x="1036" y="1384"/>
                  </a:lnTo>
                  <a:lnTo>
                    <a:pt x="1072" y="1429"/>
                  </a:lnTo>
                  <a:lnTo>
                    <a:pt x="1107" y="1472"/>
                  </a:lnTo>
                  <a:lnTo>
                    <a:pt x="1139" y="1511"/>
                  </a:lnTo>
                  <a:lnTo>
                    <a:pt x="1170" y="1548"/>
                  </a:lnTo>
                  <a:lnTo>
                    <a:pt x="1198" y="1581"/>
                  </a:lnTo>
                  <a:lnTo>
                    <a:pt x="1222" y="1610"/>
                  </a:lnTo>
                  <a:lnTo>
                    <a:pt x="1244" y="1636"/>
                  </a:lnTo>
                  <a:lnTo>
                    <a:pt x="1262" y="1655"/>
                  </a:lnTo>
                  <a:lnTo>
                    <a:pt x="1277" y="1671"/>
                  </a:lnTo>
                  <a:lnTo>
                    <a:pt x="1281" y="1678"/>
                  </a:lnTo>
                  <a:lnTo>
                    <a:pt x="1288" y="1690"/>
                  </a:lnTo>
                  <a:lnTo>
                    <a:pt x="1298" y="1707"/>
                  </a:lnTo>
                  <a:lnTo>
                    <a:pt x="1311" y="1727"/>
                  </a:lnTo>
                  <a:lnTo>
                    <a:pt x="1326" y="1750"/>
                  </a:lnTo>
                  <a:lnTo>
                    <a:pt x="1342" y="1775"/>
                  </a:lnTo>
                  <a:lnTo>
                    <a:pt x="1359" y="1801"/>
                  </a:lnTo>
                  <a:lnTo>
                    <a:pt x="1376" y="1828"/>
                  </a:lnTo>
                  <a:lnTo>
                    <a:pt x="1393" y="1853"/>
                  </a:lnTo>
                  <a:lnTo>
                    <a:pt x="1410" y="1879"/>
                  </a:lnTo>
                  <a:lnTo>
                    <a:pt x="1426" y="1901"/>
                  </a:lnTo>
                  <a:lnTo>
                    <a:pt x="1438" y="1920"/>
                  </a:lnTo>
                  <a:lnTo>
                    <a:pt x="1450" y="1936"/>
                  </a:lnTo>
                  <a:lnTo>
                    <a:pt x="1458" y="1947"/>
                  </a:lnTo>
                  <a:lnTo>
                    <a:pt x="1463" y="1952"/>
                  </a:lnTo>
                  <a:lnTo>
                    <a:pt x="1463" y="195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 rot="712586">
              <a:off x="2537" y="1546"/>
              <a:ext cx="256" cy="217"/>
            </a:xfrm>
            <a:custGeom>
              <a:avLst/>
              <a:gdLst/>
              <a:ahLst/>
              <a:cxnLst>
                <a:cxn ang="0">
                  <a:pos x="510" y="21"/>
                </a:cxn>
                <a:cxn ang="0">
                  <a:pos x="496" y="16"/>
                </a:cxn>
                <a:cxn ang="0">
                  <a:pos x="478" y="13"/>
                </a:cxn>
                <a:cxn ang="0">
                  <a:pos x="463" y="9"/>
                </a:cxn>
                <a:cxn ang="0">
                  <a:pos x="401" y="1"/>
                </a:cxn>
                <a:cxn ang="0">
                  <a:pos x="370" y="1"/>
                </a:cxn>
                <a:cxn ang="0">
                  <a:pos x="336" y="9"/>
                </a:cxn>
                <a:cxn ang="0">
                  <a:pos x="303" y="22"/>
                </a:cxn>
                <a:cxn ang="0">
                  <a:pos x="270" y="39"/>
                </a:cxn>
                <a:cxn ang="0">
                  <a:pos x="237" y="60"/>
                </a:cxn>
                <a:cxn ang="0">
                  <a:pos x="207" y="82"/>
                </a:cxn>
                <a:cxn ang="0">
                  <a:pos x="180" y="104"/>
                </a:cxn>
                <a:cxn ang="0">
                  <a:pos x="156" y="125"/>
                </a:cxn>
                <a:cxn ang="0">
                  <a:pos x="134" y="146"/>
                </a:cxn>
                <a:cxn ang="0">
                  <a:pos x="91" y="191"/>
                </a:cxn>
                <a:cxn ang="0">
                  <a:pos x="51" y="239"/>
                </a:cxn>
                <a:cxn ang="0">
                  <a:pos x="33" y="262"/>
                </a:cxn>
                <a:cxn ang="0">
                  <a:pos x="61" y="249"/>
                </a:cxn>
                <a:cxn ang="0">
                  <a:pos x="119" y="218"/>
                </a:cxn>
                <a:cxn ang="0">
                  <a:pos x="176" y="184"/>
                </a:cxn>
                <a:cxn ang="0">
                  <a:pos x="204" y="167"/>
                </a:cxn>
                <a:cxn ang="0">
                  <a:pos x="228" y="157"/>
                </a:cxn>
                <a:cxn ang="0">
                  <a:pos x="256" y="142"/>
                </a:cxn>
                <a:cxn ang="0">
                  <a:pos x="287" y="127"/>
                </a:cxn>
                <a:cxn ang="0">
                  <a:pos x="317" y="111"/>
                </a:cxn>
                <a:cxn ang="0">
                  <a:pos x="346" y="96"/>
                </a:cxn>
                <a:cxn ang="0">
                  <a:pos x="370" y="85"/>
                </a:cxn>
                <a:cxn ang="0">
                  <a:pos x="387" y="80"/>
                </a:cxn>
                <a:cxn ang="0">
                  <a:pos x="395" y="82"/>
                </a:cxn>
                <a:cxn ang="0">
                  <a:pos x="384" y="100"/>
                </a:cxn>
                <a:cxn ang="0">
                  <a:pos x="372" y="118"/>
                </a:cxn>
                <a:cxn ang="0">
                  <a:pos x="359" y="135"/>
                </a:cxn>
                <a:cxn ang="0">
                  <a:pos x="344" y="151"/>
                </a:cxn>
                <a:cxn ang="0">
                  <a:pos x="308" y="183"/>
                </a:cxn>
                <a:cxn ang="0">
                  <a:pos x="258" y="225"/>
                </a:cxn>
                <a:cxn ang="0">
                  <a:pos x="200" y="270"/>
                </a:cxn>
                <a:cxn ang="0">
                  <a:pos x="141" y="315"/>
                </a:cxn>
                <a:cxn ang="0">
                  <a:pos x="85" y="358"/>
                </a:cxn>
                <a:cxn ang="0">
                  <a:pos x="39" y="394"/>
                </a:cxn>
                <a:cxn ang="0">
                  <a:pos x="9" y="421"/>
                </a:cxn>
                <a:cxn ang="0">
                  <a:pos x="0" y="433"/>
                </a:cxn>
                <a:cxn ang="0">
                  <a:pos x="21" y="435"/>
                </a:cxn>
                <a:cxn ang="0">
                  <a:pos x="58" y="423"/>
                </a:cxn>
                <a:cxn ang="0">
                  <a:pos x="96" y="408"/>
                </a:cxn>
                <a:cxn ang="0">
                  <a:pos x="118" y="397"/>
                </a:cxn>
                <a:cxn ang="0">
                  <a:pos x="165" y="372"/>
                </a:cxn>
                <a:cxn ang="0">
                  <a:pos x="213" y="346"/>
                </a:cxn>
                <a:cxn ang="0">
                  <a:pos x="261" y="316"/>
                </a:cxn>
                <a:cxn ang="0">
                  <a:pos x="309" y="284"/>
                </a:cxn>
                <a:cxn ang="0">
                  <a:pos x="352" y="249"/>
                </a:cxn>
                <a:cxn ang="0">
                  <a:pos x="393" y="210"/>
                </a:cxn>
                <a:cxn ang="0">
                  <a:pos x="426" y="168"/>
                </a:cxn>
                <a:cxn ang="0">
                  <a:pos x="454" y="122"/>
                </a:cxn>
              </a:cxnLst>
              <a:rect l="0" t="0" r="r" b="b"/>
              <a:pathLst>
                <a:path w="513" h="436">
                  <a:moveTo>
                    <a:pt x="513" y="23"/>
                  </a:moveTo>
                  <a:lnTo>
                    <a:pt x="510" y="21"/>
                  </a:lnTo>
                  <a:lnTo>
                    <a:pt x="504" y="19"/>
                  </a:lnTo>
                  <a:lnTo>
                    <a:pt x="496" y="16"/>
                  </a:lnTo>
                  <a:lnTo>
                    <a:pt x="487" y="14"/>
                  </a:lnTo>
                  <a:lnTo>
                    <a:pt x="478" y="13"/>
                  </a:lnTo>
                  <a:lnTo>
                    <a:pt x="470" y="10"/>
                  </a:lnTo>
                  <a:lnTo>
                    <a:pt x="463" y="9"/>
                  </a:lnTo>
                  <a:lnTo>
                    <a:pt x="460" y="7"/>
                  </a:lnTo>
                  <a:lnTo>
                    <a:pt x="401" y="1"/>
                  </a:lnTo>
                  <a:lnTo>
                    <a:pt x="386" y="0"/>
                  </a:lnTo>
                  <a:lnTo>
                    <a:pt x="370" y="1"/>
                  </a:lnTo>
                  <a:lnTo>
                    <a:pt x="354" y="5"/>
                  </a:lnTo>
                  <a:lnTo>
                    <a:pt x="336" y="9"/>
                  </a:lnTo>
                  <a:lnTo>
                    <a:pt x="320" y="15"/>
                  </a:lnTo>
                  <a:lnTo>
                    <a:pt x="303" y="22"/>
                  </a:lnTo>
                  <a:lnTo>
                    <a:pt x="286" y="30"/>
                  </a:lnTo>
                  <a:lnTo>
                    <a:pt x="270" y="39"/>
                  </a:lnTo>
                  <a:lnTo>
                    <a:pt x="253" y="50"/>
                  </a:lnTo>
                  <a:lnTo>
                    <a:pt x="237" y="60"/>
                  </a:lnTo>
                  <a:lnTo>
                    <a:pt x="221" y="70"/>
                  </a:lnTo>
                  <a:lnTo>
                    <a:pt x="207" y="82"/>
                  </a:lnTo>
                  <a:lnTo>
                    <a:pt x="192" y="92"/>
                  </a:lnTo>
                  <a:lnTo>
                    <a:pt x="180" y="104"/>
                  </a:lnTo>
                  <a:lnTo>
                    <a:pt x="167" y="114"/>
                  </a:lnTo>
                  <a:lnTo>
                    <a:pt x="156" y="125"/>
                  </a:lnTo>
                  <a:lnTo>
                    <a:pt x="149" y="130"/>
                  </a:lnTo>
                  <a:lnTo>
                    <a:pt x="134" y="146"/>
                  </a:lnTo>
                  <a:lnTo>
                    <a:pt x="114" y="167"/>
                  </a:lnTo>
                  <a:lnTo>
                    <a:pt x="91" y="191"/>
                  </a:lnTo>
                  <a:lnTo>
                    <a:pt x="69" y="217"/>
                  </a:lnTo>
                  <a:lnTo>
                    <a:pt x="51" y="239"/>
                  </a:lnTo>
                  <a:lnTo>
                    <a:pt x="38" y="255"/>
                  </a:lnTo>
                  <a:lnTo>
                    <a:pt x="33" y="262"/>
                  </a:lnTo>
                  <a:lnTo>
                    <a:pt x="41" y="259"/>
                  </a:lnTo>
                  <a:lnTo>
                    <a:pt x="61" y="249"/>
                  </a:lnTo>
                  <a:lnTo>
                    <a:pt x="88" y="235"/>
                  </a:lnTo>
                  <a:lnTo>
                    <a:pt x="119" y="218"/>
                  </a:lnTo>
                  <a:lnTo>
                    <a:pt x="149" y="199"/>
                  </a:lnTo>
                  <a:lnTo>
                    <a:pt x="176" y="184"/>
                  </a:lnTo>
                  <a:lnTo>
                    <a:pt x="196" y="173"/>
                  </a:lnTo>
                  <a:lnTo>
                    <a:pt x="204" y="167"/>
                  </a:lnTo>
                  <a:lnTo>
                    <a:pt x="215" y="163"/>
                  </a:lnTo>
                  <a:lnTo>
                    <a:pt x="228" y="157"/>
                  </a:lnTo>
                  <a:lnTo>
                    <a:pt x="242" y="150"/>
                  </a:lnTo>
                  <a:lnTo>
                    <a:pt x="256" y="142"/>
                  </a:lnTo>
                  <a:lnTo>
                    <a:pt x="272" y="135"/>
                  </a:lnTo>
                  <a:lnTo>
                    <a:pt x="287" y="127"/>
                  </a:lnTo>
                  <a:lnTo>
                    <a:pt x="302" y="118"/>
                  </a:lnTo>
                  <a:lnTo>
                    <a:pt x="317" y="111"/>
                  </a:lnTo>
                  <a:lnTo>
                    <a:pt x="332" y="103"/>
                  </a:lnTo>
                  <a:lnTo>
                    <a:pt x="346" y="96"/>
                  </a:lnTo>
                  <a:lnTo>
                    <a:pt x="358" y="90"/>
                  </a:lnTo>
                  <a:lnTo>
                    <a:pt x="370" y="85"/>
                  </a:lnTo>
                  <a:lnTo>
                    <a:pt x="379" y="82"/>
                  </a:lnTo>
                  <a:lnTo>
                    <a:pt x="387" y="80"/>
                  </a:lnTo>
                  <a:lnTo>
                    <a:pt x="392" y="80"/>
                  </a:lnTo>
                  <a:lnTo>
                    <a:pt x="395" y="82"/>
                  </a:lnTo>
                  <a:lnTo>
                    <a:pt x="389" y="91"/>
                  </a:lnTo>
                  <a:lnTo>
                    <a:pt x="384" y="100"/>
                  </a:lnTo>
                  <a:lnTo>
                    <a:pt x="378" y="110"/>
                  </a:lnTo>
                  <a:lnTo>
                    <a:pt x="372" y="118"/>
                  </a:lnTo>
                  <a:lnTo>
                    <a:pt x="366" y="127"/>
                  </a:lnTo>
                  <a:lnTo>
                    <a:pt x="359" y="135"/>
                  </a:lnTo>
                  <a:lnTo>
                    <a:pt x="352" y="143"/>
                  </a:lnTo>
                  <a:lnTo>
                    <a:pt x="344" y="151"/>
                  </a:lnTo>
                  <a:lnTo>
                    <a:pt x="328" y="166"/>
                  </a:lnTo>
                  <a:lnTo>
                    <a:pt x="308" y="183"/>
                  </a:lnTo>
                  <a:lnTo>
                    <a:pt x="285" y="203"/>
                  </a:lnTo>
                  <a:lnTo>
                    <a:pt x="258" y="225"/>
                  </a:lnTo>
                  <a:lnTo>
                    <a:pt x="229" y="247"/>
                  </a:lnTo>
                  <a:lnTo>
                    <a:pt x="200" y="270"/>
                  </a:lnTo>
                  <a:lnTo>
                    <a:pt x="170" y="293"/>
                  </a:lnTo>
                  <a:lnTo>
                    <a:pt x="141" y="315"/>
                  </a:lnTo>
                  <a:lnTo>
                    <a:pt x="112" y="337"/>
                  </a:lnTo>
                  <a:lnTo>
                    <a:pt x="85" y="358"/>
                  </a:lnTo>
                  <a:lnTo>
                    <a:pt x="61" y="377"/>
                  </a:lnTo>
                  <a:lnTo>
                    <a:pt x="39" y="394"/>
                  </a:lnTo>
                  <a:lnTo>
                    <a:pt x="22" y="409"/>
                  </a:lnTo>
                  <a:lnTo>
                    <a:pt x="9" y="421"/>
                  </a:lnTo>
                  <a:lnTo>
                    <a:pt x="1" y="429"/>
                  </a:lnTo>
                  <a:lnTo>
                    <a:pt x="0" y="433"/>
                  </a:lnTo>
                  <a:lnTo>
                    <a:pt x="8" y="436"/>
                  </a:lnTo>
                  <a:lnTo>
                    <a:pt x="21" y="435"/>
                  </a:lnTo>
                  <a:lnTo>
                    <a:pt x="38" y="430"/>
                  </a:lnTo>
                  <a:lnTo>
                    <a:pt x="58" y="423"/>
                  </a:lnTo>
                  <a:lnTo>
                    <a:pt x="77" y="416"/>
                  </a:lnTo>
                  <a:lnTo>
                    <a:pt x="96" y="408"/>
                  </a:lnTo>
                  <a:lnTo>
                    <a:pt x="109" y="401"/>
                  </a:lnTo>
                  <a:lnTo>
                    <a:pt x="118" y="397"/>
                  </a:lnTo>
                  <a:lnTo>
                    <a:pt x="141" y="385"/>
                  </a:lnTo>
                  <a:lnTo>
                    <a:pt x="165" y="372"/>
                  </a:lnTo>
                  <a:lnTo>
                    <a:pt x="189" y="360"/>
                  </a:lnTo>
                  <a:lnTo>
                    <a:pt x="213" y="346"/>
                  </a:lnTo>
                  <a:lnTo>
                    <a:pt x="237" y="331"/>
                  </a:lnTo>
                  <a:lnTo>
                    <a:pt x="261" y="316"/>
                  </a:lnTo>
                  <a:lnTo>
                    <a:pt x="285" y="301"/>
                  </a:lnTo>
                  <a:lnTo>
                    <a:pt x="309" y="284"/>
                  </a:lnTo>
                  <a:lnTo>
                    <a:pt x="331" y="266"/>
                  </a:lnTo>
                  <a:lnTo>
                    <a:pt x="352" y="249"/>
                  </a:lnTo>
                  <a:lnTo>
                    <a:pt x="373" y="229"/>
                  </a:lnTo>
                  <a:lnTo>
                    <a:pt x="393" y="210"/>
                  </a:lnTo>
                  <a:lnTo>
                    <a:pt x="410" y="189"/>
                  </a:lnTo>
                  <a:lnTo>
                    <a:pt x="426" y="168"/>
                  </a:lnTo>
                  <a:lnTo>
                    <a:pt x="441" y="145"/>
                  </a:lnTo>
                  <a:lnTo>
                    <a:pt x="454" y="122"/>
                  </a:lnTo>
                  <a:lnTo>
                    <a:pt x="513" y="2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 rot="712586">
              <a:off x="2564" y="1591"/>
              <a:ext cx="236" cy="229"/>
            </a:xfrm>
            <a:custGeom>
              <a:avLst/>
              <a:gdLst/>
              <a:ahLst/>
              <a:cxnLst>
                <a:cxn ang="0">
                  <a:pos x="405" y="40"/>
                </a:cxn>
                <a:cxn ang="0">
                  <a:pos x="368" y="104"/>
                </a:cxn>
                <a:cxn ang="0">
                  <a:pos x="330" y="161"/>
                </a:cxn>
                <a:cxn ang="0">
                  <a:pos x="287" y="219"/>
                </a:cxn>
                <a:cxn ang="0">
                  <a:pos x="257" y="252"/>
                </a:cxn>
                <a:cxn ang="0">
                  <a:pos x="233" y="271"/>
                </a:cxn>
                <a:cxn ang="0">
                  <a:pos x="195" y="300"/>
                </a:cxn>
                <a:cxn ang="0">
                  <a:pos x="148" y="334"/>
                </a:cxn>
                <a:cxn ang="0">
                  <a:pos x="99" y="371"/>
                </a:cxn>
                <a:cxn ang="0">
                  <a:pos x="54" y="407"/>
                </a:cxn>
                <a:cxn ang="0">
                  <a:pos x="19" y="436"/>
                </a:cxn>
                <a:cxn ang="0">
                  <a:pos x="1" y="454"/>
                </a:cxn>
                <a:cxn ang="0">
                  <a:pos x="3" y="458"/>
                </a:cxn>
                <a:cxn ang="0">
                  <a:pos x="23" y="451"/>
                </a:cxn>
                <a:cxn ang="0">
                  <a:pos x="53" y="434"/>
                </a:cxn>
                <a:cxn ang="0">
                  <a:pos x="90" y="414"/>
                </a:cxn>
                <a:cxn ang="0">
                  <a:pos x="129" y="391"/>
                </a:cxn>
                <a:cxn ang="0">
                  <a:pos x="166" y="369"/>
                </a:cxn>
                <a:cxn ang="0">
                  <a:pos x="196" y="350"/>
                </a:cxn>
                <a:cxn ang="0">
                  <a:pos x="215" y="338"/>
                </a:cxn>
                <a:cxn ang="0">
                  <a:pos x="235" y="320"/>
                </a:cxn>
                <a:cxn ang="0">
                  <a:pos x="272" y="292"/>
                </a:cxn>
                <a:cxn ang="0">
                  <a:pos x="312" y="262"/>
                </a:cxn>
                <a:cxn ang="0">
                  <a:pos x="352" y="232"/>
                </a:cxn>
                <a:cxn ang="0">
                  <a:pos x="390" y="198"/>
                </a:cxn>
                <a:cxn ang="0">
                  <a:pos x="424" y="164"/>
                </a:cxn>
                <a:cxn ang="0">
                  <a:pos x="450" y="126"/>
                </a:cxn>
                <a:cxn ang="0">
                  <a:pos x="466" y="85"/>
                </a:cxn>
                <a:cxn ang="0">
                  <a:pos x="470" y="60"/>
                </a:cxn>
                <a:cxn ang="0">
                  <a:pos x="463" y="42"/>
                </a:cxn>
                <a:cxn ang="0">
                  <a:pos x="450" y="20"/>
                </a:cxn>
                <a:cxn ang="0">
                  <a:pos x="440" y="4"/>
                </a:cxn>
                <a:cxn ang="0">
                  <a:pos x="433" y="0"/>
                </a:cxn>
                <a:cxn ang="0">
                  <a:pos x="427" y="2"/>
                </a:cxn>
                <a:cxn ang="0">
                  <a:pos x="425" y="6"/>
                </a:cxn>
              </a:cxnLst>
              <a:rect l="0" t="0" r="r" b="b"/>
              <a:pathLst>
                <a:path w="471" h="458">
                  <a:moveTo>
                    <a:pt x="425" y="6"/>
                  </a:moveTo>
                  <a:lnTo>
                    <a:pt x="405" y="40"/>
                  </a:lnTo>
                  <a:lnTo>
                    <a:pt x="386" y="73"/>
                  </a:lnTo>
                  <a:lnTo>
                    <a:pt x="368" y="104"/>
                  </a:lnTo>
                  <a:lnTo>
                    <a:pt x="350" y="133"/>
                  </a:lnTo>
                  <a:lnTo>
                    <a:pt x="330" y="161"/>
                  </a:lnTo>
                  <a:lnTo>
                    <a:pt x="310" y="189"/>
                  </a:lnTo>
                  <a:lnTo>
                    <a:pt x="287" y="219"/>
                  </a:lnTo>
                  <a:lnTo>
                    <a:pt x="261" y="249"/>
                  </a:lnTo>
                  <a:lnTo>
                    <a:pt x="257" y="252"/>
                  </a:lnTo>
                  <a:lnTo>
                    <a:pt x="248" y="260"/>
                  </a:lnTo>
                  <a:lnTo>
                    <a:pt x="233" y="271"/>
                  </a:lnTo>
                  <a:lnTo>
                    <a:pt x="215" y="284"/>
                  </a:lnTo>
                  <a:lnTo>
                    <a:pt x="195" y="300"/>
                  </a:lnTo>
                  <a:lnTo>
                    <a:pt x="173" y="316"/>
                  </a:lnTo>
                  <a:lnTo>
                    <a:pt x="148" y="334"/>
                  </a:lnTo>
                  <a:lnTo>
                    <a:pt x="124" y="353"/>
                  </a:lnTo>
                  <a:lnTo>
                    <a:pt x="99" y="371"/>
                  </a:lnTo>
                  <a:lnTo>
                    <a:pt x="76" y="390"/>
                  </a:lnTo>
                  <a:lnTo>
                    <a:pt x="54" y="407"/>
                  </a:lnTo>
                  <a:lnTo>
                    <a:pt x="36" y="422"/>
                  </a:lnTo>
                  <a:lnTo>
                    <a:pt x="19" y="436"/>
                  </a:lnTo>
                  <a:lnTo>
                    <a:pt x="8" y="446"/>
                  </a:lnTo>
                  <a:lnTo>
                    <a:pt x="1" y="454"/>
                  </a:lnTo>
                  <a:lnTo>
                    <a:pt x="0" y="458"/>
                  </a:lnTo>
                  <a:lnTo>
                    <a:pt x="3" y="458"/>
                  </a:lnTo>
                  <a:lnTo>
                    <a:pt x="11" y="455"/>
                  </a:lnTo>
                  <a:lnTo>
                    <a:pt x="23" y="451"/>
                  </a:lnTo>
                  <a:lnTo>
                    <a:pt x="37" y="444"/>
                  </a:lnTo>
                  <a:lnTo>
                    <a:pt x="53" y="434"/>
                  </a:lnTo>
                  <a:lnTo>
                    <a:pt x="71" y="425"/>
                  </a:lnTo>
                  <a:lnTo>
                    <a:pt x="90" y="414"/>
                  </a:lnTo>
                  <a:lnTo>
                    <a:pt x="109" y="402"/>
                  </a:lnTo>
                  <a:lnTo>
                    <a:pt x="129" y="391"/>
                  </a:lnTo>
                  <a:lnTo>
                    <a:pt x="147" y="379"/>
                  </a:lnTo>
                  <a:lnTo>
                    <a:pt x="166" y="369"/>
                  </a:lnTo>
                  <a:lnTo>
                    <a:pt x="182" y="358"/>
                  </a:lnTo>
                  <a:lnTo>
                    <a:pt x="196" y="350"/>
                  </a:lnTo>
                  <a:lnTo>
                    <a:pt x="207" y="342"/>
                  </a:lnTo>
                  <a:lnTo>
                    <a:pt x="215" y="338"/>
                  </a:lnTo>
                  <a:lnTo>
                    <a:pt x="219" y="334"/>
                  </a:lnTo>
                  <a:lnTo>
                    <a:pt x="235" y="320"/>
                  </a:lnTo>
                  <a:lnTo>
                    <a:pt x="253" y="305"/>
                  </a:lnTo>
                  <a:lnTo>
                    <a:pt x="272" y="292"/>
                  </a:lnTo>
                  <a:lnTo>
                    <a:pt x="291" y="277"/>
                  </a:lnTo>
                  <a:lnTo>
                    <a:pt x="312" y="262"/>
                  </a:lnTo>
                  <a:lnTo>
                    <a:pt x="332" y="247"/>
                  </a:lnTo>
                  <a:lnTo>
                    <a:pt x="352" y="232"/>
                  </a:lnTo>
                  <a:lnTo>
                    <a:pt x="371" y="216"/>
                  </a:lnTo>
                  <a:lnTo>
                    <a:pt x="390" y="198"/>
                  </a:lnTo>
                  <a:lnTo>
                    <a:pt x="408" y="181"/>
                  </a:lnTo>
                  <a:lnTo>
                    <a:pt x="424" y="164"/>
                  </a:lnTo>
                  <a:lnTo>
                    <a:pt x="438" y="145"/>
                  </a:lnTo>
                  <a:lnTo>
                    <a:pt x="450" y="126"/>
                  </a:lnTo>
                  <a:lnTo>
                    <a:pt x="459" y="106"/>
                  </a:lnTo>
                  <a:lnTo>
                    <a:pt x="466" y="85"/>
                  </a:lnTo>
                  <a:lnTo>
                    <a:pt x="471" y="63"/>
                  </a:lnTo>
                  <a:lnTo>
                    <a:pt x="470" y="60"/>
                  </a:lnTo>
                  <a:lnTo>
                    <a:pt x="468" y="52"/>
                  </a:lnTo>
                  <a:lnTo>
                    <a:pt x="463" y="42"/>
                  </a:lnTo>
                  <a:lnTo>
                    <a:pt x="457" y="31"/>
                  </a:lnTo>
                  <a:lnTo>
                    <a:pt x="450" y="20"/>
                  </a:lnTo>
                  <a:lnTo>
                    <a:pt x="446" y="10"/>
                  </a:lnTo>
                  <a:lnTo>
                    <a:pt x="440" y="4"/>
                  </a:lnTo>
                  <a:lnTo>
                    <a:pt x="438" y="0"/>
                  </a:lnTo>
                  <a:lnTo>
                    <a:pt x="433" y="0"/>
                  </a:lnTo>
                  <a:lnTo>
                    <a:pt x="429" y="1"/>
                  </a:lnTo>
                  <a:lnTo>
                    <a:pt x="427" y="2"/>
                  </a:lnTo>
                  <a:lnTo>
                    <a:pt x="425" y="6"/>
                  </a:lnTo>
                  <a:lnTo>
                    <a:pt x="425" y="6"/>
                  </a:lnTo>
                  <a:close/>
                </a:path>
              </a:pathLst>
            </a:custGeom>
            <a:solidFill>
              <a:srgbClr val="FFFFE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auto">
            <a:xfrm rot="712586">
              <a:off x="2403" y="1584"/>
              <a:ext cx="944" cy="1145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3"/>
          <p:cNvGrpSpPr>
            <a:grpSpLocks/>
          </p:cNvGrpSpPr>
          <p:nvPr/>
        </p:nvGrpSpPr>
        <p:grpSpPr bwMode="auto">
          <a:xfrm rot="3275212">
            <a:off x="1048207" y="1974447"/>
            <a:ext cx="766763" cy="823913"/>
            <a:chOff x="2381" y="1546"/>
            <a:chExt cx="998" cy="1189"/>
          </a:xfrm>
        </p:grpSpPr>
        <p:sp>
          <p:nvSpPr>
            <p:cNvPr id="29" name="AutoShape 24"/>
            <p:cNvSpPr>
              <a:spLocks noChangeAspect="1" noChangeArrowheads="1" noTextEdit="1"/>
            </p:cNvSpPr>
            <p:nvPr/>
          </p:nvSpPr>
          <p:spPr bwMode="auto">
            <a:xfrm rot="712586">
              <a:off x="2381" y="1585"/>
              <a:ext cx="998" cy="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 rot="712586">
              <a:off x="2578" y="1748"/>
              <a:ext cx="731" cy="976"/>
            </a:xfrm>
            <a:custGeom>
              <a:avLst/>
              <a:gdLst/>
              <a:ahLst/>
              <a:cxnLst>
                <a:cxn ang="0">
                  <a:pos x="1443" y="1861"/>
                </a:cxn>
                <a:cxn ang="0">
                  <a:pos x="1395" y="1715"/>
                </a:cxn>
                <a:cxn ang="0">
                  <a:pos x="1364" y="1636"/>
                </a:cxn>
                <a:cxn ang="0">
                  <a:pos x="1344" y="1611"/>
                </a:cxn>
                <a:cxn ang="0">
                  <a:pos x="1290" y="1543"/>
                </a:cxn>
                <a:cxn ang="0">
                  <a:pos x="1208" y="1442"/>
                </a:cxn>
                <a:cxn ang="0">
                  <a:pos x="1106" y="1314"/>
                </a:cxn>
                <a:cxn ang="0">
                  <a:pos x="990" y="1170"/>
                </a:cxn>
                <a:cxn ang="0">
                  <a:pos x="868" y="1018"/>
                </a:cxn>
                <a:cxn ang="0">
                  <a:pos x="746" y="866"/>
                </a:cxn>
                <a:cxn ang="0">
                  <a:pos x="632" y="723"/>
                </a:cxn>
                <a:cxn ang="0">
                  <a:pos x="533" y="598"/>
                </a:cxn>
                <a:cxn ang="0">
                  <a:pos x="455" y="501"/>
                </a:cxn>
                <a:cxn ang="0">
                  <a:pos x="401" y="431"/>
                </a:cxn>
                <a:cxn ang="0">
                  <a:pos x="349" y="358"/>
                </a:cxn>
                <a:cxn ang="0">
                  <a:pos x="302" y="278"/>
                </a:cxn>
                <a:cxn ang="0">
                  <a:pos x="258" y="192"/>
                </a:cxn>
                <a:cxn ang="0">
                  <a:pos x="221" y="100"/>
                </a:cxn>
                <a:cxn ang="0">
                  <a:pos x="190" y="2"/>
                </a:cxn>
                <a:cxn ang="0">
                  <a:pos x="178" y="11"/>
                </a:cxn>
                <a:cxn ang="0">
                  <a:pos x="159" y="36"/>
                </a:cxn>
                <a:cxn ang="0">
                  <a:pos x="140" y="50"/>
                </a:cxn>
                <a:cxn ang="0">
                  <a:pos x="70" y="95"/>
                </a:cxn>
                <a:cxn ang="0">
                  <a:pos x="6" y="143"/>
                </a:cxn>
                <a:cxn ang="0">
                  <a:pos x="10" y="158"/>
                </a:cxn>
                <a:cxn ang="0">
                  <a:pos x="55" y="196"/>
                </a:cxn>
                <a:cxn ang="0">
                  <a:pos x="125" y="256"/>
                </a:cxn>
                <a:cxn ang="0">
                  <a:pos x="206" y="331"/>
                </a:cxn>
                <a:cxn ang="0">
                  <a:pos x="281" y="412"/>
                </a:cxn>
                <a:cxn ang="0">
                  <a:pos x="327" y="471"/>
                </a:cxn>
                <a:cxn ang="0">
                  <a:pos x="365" y="521"/>
                </a:cxn>
                <a:cxn ang="0">
                  <a:pos x="433" y="611"/>
                </a:cxn>
                <a:cxn ang="0">
                  <a:pos x="526" y="732"/>
                </a:cxn>
                <a:cxn ang="0">
                  <a:pos x="637" y="875"/>
                </a:cxn>
                <a:cxn ang="0">
                  <a:pos x="757" y="1029"/>
                </a:cxn>
                <a:cxn ang="0">
                  <a:pos x="880" y="1186"/>
                </a:cxn>
                <a:cxn ang="0">
                  <a:pos x="998" y="1337"/>
                </a:cxn>
                <a:cxn ang="0">
                  <a:pos x="1107" y="1472"/>
                </a:cxn>
                <a:cxn ang="0">
                  <a:pos x="1198" y="1581"/>
                </a:cxn>
                <a:cxn ang="0">
                  <a:pos x="1262" y="1655"/>
                </a:cxn>
                <a:cxn ang="0">
                  <a:pos x="1288" y="1690"/>
                </a:cxn>
                <a:cxn ang="0">
                  <a:pos x="1326" y="1750"/>
                </a:cxn>
                <a:cxn ang="0">
                  <a:pos x="1376" y="1828"/>
                </a:cxn>
                <a:cxn ang="0">
                  <a:pos x="1426" y="1901"/>
                </a:cxn>
                <a:cxn ang="0">
                  <a:pos x="1458" y="1947"/>
                </a:cxn>
              </a:cxnLst>
              <a:rect l="0" t="0" r="r" b="b"/>
              <a:pathLst>
                <a:path w="1463" h="1952">
                  <a:moveTo>
                    <a:pt x="1463" y="1951"/>
                  </a:moveTo>
                  <a:lnTo>
                    <a:pt x="1455" y="1910"/>
                  </a:lnTo>
                  <a:lnTo>
                    <a:pt x="1443" y="1861"/>
                  </a:lnTo>
                  <a:lnTo>
                    <a:pt x="1427" y="1811"/>
                  </a:lnTo>
                  <a:lnTo>
                    <a:pt x="1411" y="1761"/>
                  </a:lnTo>
                  <a:lnTo>
                    <a:pt x="1395" y="1715"/>
                  </a:lnTo>
                  <a:lnTo>
                    <a:pt x="1380" y="1677"/>
                  </a:lnTo>
                  <a:lnTo>
                    <a:pt x="1369" y="1649"/>
                  </a:lnTo>
                  <a:lnTo>
                    <a:pt x="1364" y="1636"/>
                  </a:lnTo>
                  <a:lnTo>
                    <a:pt x="1361" y="1633"/>
                  </a:lnTo>
                  <a:lnTo>
                    <a:pt x="1354" y="1624"/>
                  </a:lnTo>
                  <a:lnTo>
                    <a:pt x="1344" y="1611"/>
                  </a:lnTo>
                  <a:lnTo>
                    <a:pt x="1329" y="1593"/>
                  </a:lnTo>
                  <a:lnTo>
                    <a:pt x="1312" y="1570"/>
                  </a:lnTo>
                  <a:lnTo>
                    <a:pt x="1290" y="1543"/>
                  </a:lnTo>
                  <a:lnTo>
                    <a:pt x="1266" y="1513"/>
                  </a:lnTo>
                  <a:lnTo>
                    <a:pt x="1238" y="1479"/>
                  </a:lnTo>
                  <a:lnTo>
                    <a:pt x="1208" y="1442"/>
                  </a:lnTo>
                  <a:lnTo>
                    <a:pt x="1176" y="1402"/>
                  </a:lnTo>
                  <a:lnTo>
                    <a:pt x="1142" y="1359"/>
                  </a:lnTo>
                  <a:lnTo>
                    <a:pt x="1106" y="1314"/>
                  </a:lnTo>
                  <a:lnTo>
                    <a:pt x="1069" y="1268"/>
                  </a:lnTo>
                  <a:lnTo>
                    <a:pt x="1030" y="1220"/>
                  </a:lnTo>
                  <a:lnTo>
                    <a:pt x="990" y="1170"/>
                  </a:lnTo>
                  <a:lnTo>
                    <a:pt x="950" y="1119"/>
                  </a:lnTo>
                  <a:lnTo>
                    <a:pt x="909" y="1069"/>
                  </a:lnTo>
                  <a:lnTo>
                    <a:pt x="868" y="1018"/>
                  </a:lnTo>
                  <a:lnTo>
                    <a:pt x="827" y="966"/>
                  </a:lnTo>
                  <a:lnTo>
                    <a:pt x="786" y="915"/>
                  </a:lnTo>
                  <a:lnTo>
                    <a:pt x="746" y="866"/>
                  </a:lnTo>
                  <a:lnTo>
                    <a:pt x="707" y="816"/>
                  </a:lnTo>
                  <a:lnTo>
                    <a:pt x="669" y="769"/>
                  </a:lnTo>
                  <a:lnTo>
                    <a:pt x="632" y="723"/>
                  </a:lnTo>
                  <a:lnTo>
                    <a:pt x="598" y="679"/>
                  </a:lnTo>
                  <a:lnTo>
                    <a:pt x="564" y="638"/>
                  </a:lnTo>
                  <a:lnTo>
                    <a:pt x="533" y="598"/>
                  </a:lnTo>
                  <a:lnTo>
                    <a:pt x="504" y="563"/>
                  </a:lnTo>
                  <a:lnTo>
                    <a:pt x="478" y="529"/>
                  </a:lnTo>
                  <a:lnTo>
                    <a:pt x="455" y="501"/>
                  </a:lnTo>
                  <a:lnTo>
                    <a:pt x="434" y="475"/>
                  </a:lnTo>
                  <a:lnTo>
                    <a:pt x="418" y="454"/>
                  </a:lnTo>
                  <a:lnTo>
                    <a:pt x="401" y="431"/>
                  </a:lnTo>
                  <a:lnTo>
                    <a:pt x="382" y="407"/>
                  </a:lnTo>
                  <a:lnTo>
                    <a:pt x="366" y="383"/>
                  </a:lnTo>
                  <a:lnTo>
                    <a:pt x="349" y="358"/>
                  </a:lnTo>
                  <a:lnTo>
                    <a:pt x="333" y="332"/>
                  </a:lnTo>
                  <a:lnTo>
                    <a:pt x="317" y="305"/>
                  </a:lnTo>
                  <a:lnTo>
                    <a:pt x="302" y="278"/>
                  </a:lnTo>
                  <a:lnTo>
                    <a:pt x="287" y="249"/>
                  </a:lnTo>
                  <a:lnTo>
                    <a:pt x="272" y="221"/>
                  </a:lnTo>
                  <a:lnTo>
                    <a:pt x="258" y="192"/>
                  </a:lnTo>
                  <a:lnTo>
                    <a:pt x="245" y="162"/>
                  </a:lnTo>
                  <a:lnTo>
                    <a:pt x="233" y="131"/>
                  </a:lnTo>
                  <a:lnTo>
                    <a:pt x="221" y="100"/>
                  </a:lnTo>
                  <a:lnTo>
                    <a:pt x="209" y="67"/>
                  </a:lnTo>
                  <a:lnTo>
                    <a:pt x="199" y="35"/>
                  </a:lnTo>
                  <a:lnTo>
                    <a:pt x="190" y="2"/>
                  </a:lnTo>
                  <a:lnTo>
                    <a:pt x="188" y="0"/>
                  </a:lnTo>
                  <a:lnTo>
                    <a:pt x="184" y="4"/>
                  </a:lnTo>
                  <a:lnTo>
                    <a:pt x="178" y="11"/>
                  </a:lnTo>
                  <a:lnTo>
                    <a:pt x="171" y="19"/>
                  </a:lnTo>
                  <a:lnTo>
                    <a:pt x="166" y="28"/>
                  </a:lnTo>
                  <a:lnTo>
                    <a:pt x="159" y="36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0" y="50"/>
                  </a:lnTo>
                  <a:lnTo>
                    <a:pt x="122" y="62"/>
                  </a:lnTo>
                  <a:lnTo>
                    <a:pt x="98" y="76"/>
                  </a:lnTo>
                  <a:lnTo>
                    <a:pt x="70" y="95"/>
                  </a:lnTo>
                  <a:lnTo>
                    <a:pt x="44" y="113"/>
                  </a:lnTo>
                  <a:lnTo>
                    <a:pt x="21" y="131"/>
                  </a:lnTo>
                  <a:lnTo>
                    <a:pt x="6" y="143"/>
                  </a:lnTo>
                  <a:lnTo>
                    <a:pt x="0" y="150"/>
                  </a:lnTo>
                  <a:lnTo>
                    <a:pt x="2" y="153"/>
                  </a:lnTo>
                  <a:lnTo>
                    <a:pt x="10" y="158"/>
                  </a:lnTo>
                  <a:lnTo>
                    <a:pt x="22" y="168"/>
                  </a:lnTo>
                  <a:lnTo>
                    <a:pt x="37" y="180"/>
                  </a:lnTo>
                  <a:lnTo>
                    <a:pt x="55" y="196"/>
                  </a:lnTo>
                  <a:lnTo>
                    <a:pt x="77" y="214"/>
                  </a:lnTo>
                  <a:lnTo>
                    <a:pt x="100" y="234"/>
                  </a:lnTo>
                  <a:lnTo>
                    <a:pt x="125" y="256"/>
                  </a:lnTo>
                  <a:lnTo>
                    <a:pt x="152" y="280"/>
                  </a:lnTo>
                  <a:lnTo>
                    <a:pt x="178" y="306"/>
                  </a:lnTo>
                  <a:lnTo>
                    <a:pt x="206" y="331"/>
                  </a:lnTo>
                  <a:lnTo>
                    <a:pt x="233" y="359"/>
                  </a:lnTo>
                  <a:lnTo>
                    <a:pt x="258" y="385"/>
                  </a:lnTo>
                  <a:lnTo>
                    <a:pt x="281" y="412"/>
                  </a:lnTo>
                  <a:lnTo>
                    <a:pt x="303" y="438"/>
                  </a:lnTo>
                  <a:lnTo>
                    <a:pt x="322" y="465"/>
                  </a:lnTo>
                  <a:lnTo>
                    <a:pt x="327" y="471"/>
                  </a:lnTo>
                  <a:lnTo>
                    <a:pt x="335" y="483"/>
                  </a:lnTo>
                  <a:lnTo>
                    <a:pt x="348" y="499"/>
                  </a:lnTo>
                  <a:lnTo>
                    <a:pt x="365" y="521"/>
                  </a:lnTo>
                  <a:lnTo>
                    <a:pt x="385" y="548"/>
                  </a:lnTo>
                  <a:lnTo>
                    <a:pt x="408" y="578"/>
                  </a:lnTo>
                  <a:lnTo>
                    <a:pt x="433" y="611"/>
                  </a:lnTo>
                  <a:lnTo>
                    <a:pt x="462" y="649"/>
                  </a:lnTo>
                  <a:lnTo>
                    <a:pt x="493" y="690"/>
                  </a:lnTo>
                  <a:lnTo>
                    <a:pt x="526" y="732"/>
                  </a:lnTo>
                  <a:lnTo>
                    <a:pt x="562" y="778"/>
                  </a:lnTo>
                  <a:lnTo>
                    <a:pt x="599" y="825"/>
                  </a:lnTo>
                  <a:lnTo>
                    <a:pt x="637" y="875"/>
                  </a:lnTo>
                  <a:lnTo>
                    <a:pt x="676" y="926"/>
                  </a:lnTo>
                  <a:lnTo>
                    <a:pt x="716" y="976"/>
                  </a:lnTo>
                  <a:lnTo>
                    <a:pt x="757" y="1029"/>
                  </a:lnTo>
                  <a:lnTo>
                    <a:pt x="798" y="1081"/>
                  </a:lnTo>
                  <a:lnTo>
                    <a:pt x="838" y="1134"/>
                  </a:lnTo>
                  <a:lnTo>
                    <a:pt x="880" y="1186"/>
                  </a:lnTo>
                  <a:lnTo>
                    <a:pt x="920" y="1238"/>
                  </a:lnTo>
                  <a:lnTo>
                    <a:pt x="960" y="1288"/>
                  </a:lnTo>
                  <a:lnTo>
                    <a:pt x="998" y="1337"/>
                  </a:lnTo>
                  <a:lnTo>
                    <a:pt x="1036" y="1384"/>
                  </a:lnTo>
                  <a:lnTo>
                    <a:pt x="1072" y="1429"/>
                  </a:lnTo>
                  <a:lnTo>
                    <a:pt x="1107" y="1472"/>
                  </a:lnTo>
                  <a:lnTo>
                    <a:pt x="1139" y="1511"/>
                  </a:lnTo>
                  <a:lnTo>
                    <a:pt x="1170" y="1548"/>
                  </a:lnTo>
                  <a:lnTo>
                    <a:pt x="1198" y="1581"/>
                  </a:lnTo>
                  <a:lnTo>
                    <a:pt x="1222" y="1610"/>
                  </a:lnTo>
                  <a:lnTo>
                    <a:pt x="1244" y="1636"/>
                  </a:lnTo>
                  <a:lnTo>
                    <a:pt x="1262" y="1655"/>
                  </a:lnTo>
                  <a:lnTo>
                    <a:pt x="1277" y="1671"/>
                  </a:lnTo>
                  <a:lnTo>
                    <a:pt x="1281" y="1678"/>
                  </a:lnTo>
                  <a:lnTo>
                    <a:pt x="1288" y="1690"/>
                  </a:lnTo>
                  <a:lnTo>
                    <a:pt x="1298" y="1707"/>
                  </a:lnTo>
                  <a:lnTo>
                    <a:pt x="1311" y="1727"/>
                  </a:lnTo>
                  <a:lnTo>
                    <a:pt x="1326" y="1750"/>
                  </a:lnTo>
                  <a:lnTo>
                    <a:pt x="1342" y="1775"/>
                  </a:lnTo>
                  <a:lnTo>
                    <a:pt x="1359" y="1801"/>
                  </a:lnTo>
                  <a:lnTo>
                    <a:pt x="1376" y="1828"/>
                  </a:lnTo>
                  <a:lnTo>
                    <a:pt x="1393" y="1853"/>
                  </a:lnTo>
                  <a:lnTo>
                    <a:pt x="1410" y="1879"/>
                  </a:lnTo>
                  <a:lnTo>
                    <a:pt x="1426" y="1901"/>
                  </a:lnTo>
                  <a:lnTo>
                    <a:pt x="1438" y="1920"/>
                  </a:lnTo>
                  <a:lnTo>
                    <a:pt x="1450" y="1936"/>
                  </a:lnTo>
                  <a:lnTo>
                    <a:pt x="1458" y="1947"/>
                  </a:lnTo>
                  <a:lnTo>
                    <a:pt x="1463" y="1952"/>
                  </a:lnTo>
                  <a:lnTo>
                    <a:pt x="1463" y="195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 rot="712586">
              <a:off x="2537" y="1546"/>
              <a:ext cx="256" cy="217"/>
            </a:xfrm>
            <a:custGeom>
              <a:avLst/>
              <a:gdLst/>
              <a:ahLst/>
              <a:cxnLst>
                <a:cxn ang="0">
                  <a:pos x="510" y="21"/>
                </a:cxn>
                <a:cxn ang="0">
                  <a:pos x="496" y="16"/>
                </a:cxn>
                <a:cxn ang="0">
                  <a:pos x="478" y="13"/>
                </a:cxn>
                <a:cxn ang="0">
                  <a:pos x="463" y="9"/>
                </a:cxn>
                <a:cxn ang="0">
                  <a:pos x="401" y="1"/>
                </a:cxn>
                <a:cxn ang="0">
                  <a:pos x="370" y="1"/>
                </a:cxn>
                <a:cxn ang="0">
                  <a:pos x="336" y="9"/>
                </a:cxn>
                <a:cxn ang="0">
                  <a:pos x="303" y="22"/>
                </a:cxn>
                <a:cxn ang="0">
                  <a:pos x="270" y="39"/>
                </a:cxn>
                <a:cxn ang="0">
                  <a:pos x="237" y="60"/>
                </a:cxn>
                <a:cxn ang="0">
                  <a:pos x="207" y="82"/>
                </a:cxn>
                <a:cxn ang="0">
                  <a:pos x="180" y="104"/>
                </a:cxn>
                <a:cxn ang="0">
                  <a:pos x="156" y="125"/>
                </a:cxn>
                <a:cxn ang="0">
                  <a:pos x="134" y="146"/>
                </a:cxn>
                <a:cxn ang="0">
                  <a:pos x="91" y="191"/>
                </a:cxn>
                <a:cxn ang="0">
                  <a:pos x="51" y="239"/>
                </a:cxn>
                <a:cxn ang="0">
                  <a:pos x="33" y="262"/>
                </a:cxn>
                <a:cxn ang="0">
                  <a:pos x="61" y="249"/>
                </a:cxn>
                <a:cxn ang="0">
                  <a:pos x="119" y="218"/>
                </a:cxn>
                <a:cxn ang="0">
                  <a:pos x="176" y="184"/>
                </a:cxn>
                <a:cxn ang="0">
                  <a:pos x="204" y="167"/>
                </a:cxn>
                <a:cxn ang="0">
                  <a:pos x="228" y="157"/>
                </a:cxn>
                <a:cxn ang="0">
                  <a:pos x="256" y="142"/>
                </a:cxn>
                <a:cxn ang="0">
                  <a:pos x="287" y="127"/>
                </a:cxn>
                <a:cxn ang="0">
                  <a:pos x="317" y="111"/>
                </a:cxn>
                <a:cxn ang="0">
                  <a:pos x="346" y="96"/>
                </a:cxn>
                <a:cxn ang="0">
                  <a:pos x="370" y="85"/>
                </a:cxn>
                <a:cxn ang="0">
                  <a:pos x="387" y="80"/>
                </a:cxn>
                <a:cxn ang="0">
                  <a:pos x="395" y="82"/>
                </a:cxn>
                <a:cxn ang="0">
                  <a:pos x="384" y="100"/>
                </a:cxn>
                <a:cxn ang="0">
                  <a:pos x="372" y="118"/>
                </a:cxn>
                <a:cxn ang="0">
                  <a:pos x="359" y="135"/>
                </a:cxn>
                <a:cxn ang="0">
                  <a:pos x="344" y="151"/>
                </a:cxn>
                <a:cxn ang="0">
                  <a:pos x="308" y="183"/>
                </a:cxn>
                <a:cxn ang="0">
                  <a:pos x="258" y="225"/>
                </a:cxn>
                <a:cxn ang="0">
                  <a:pos x="200" y="270"/>
                </a:cxn>
                <a:cxn ang="0">
                  <a:pos x="141" y="315"/>
                </a:cxn>
                <a:cxn ang="0">
                  <a:pos x="85" y="358"/>
                </a:cxn>
                <a:cxn ang="0">
                  <a:pos x="39" y="394"/>
                </a:cxn>
                <a:cxn ang="0">
                  <a:pos x="9" y="421"/>
                </a:cxn>
                <a:cxn ang="0">
                  <a:pos x="0" y="433"/>
                </a:cxn>
                <a:cxn ang="0">
                  <a:pos x="21" y="435"/>
                </a:cxn>
                <a:cxn ang="0">
                  <a:pos x="58" y="423"/>
                </a:cxn>
                <a:cxn ang="0">
                  <a:pos x="96" y="408"/>
                </a:cxn>
                <a:cxn ang="0">
                  <a:pos x="118" y="397"/>
                </a:cxn>
                <a:cxn ang="0">
                  <a:pos x="165" y="372"/>
                </a:cxn>
                <a:cxn ang="0">
                  <a:pos x="213" y="346"/>
                </a:cxn>
                <a:cxn ang="0">
                  <a:pos x="261" y="316"/>
                </a:cxn>
                <a:cxn ang="0">
                  <a:pos x="309" y="284"/>
                </a:cxn>
                <a:cxn ang="0">
                  <a:pos x="352" y="249"/>
                </a:cxn>
                <a:cxn ang="0">
                  <a:pos x="393" y="210"/>
                </a:cxn>
                <a:cxn ang="0">
                  <a:pos x="426" y="168"/>
                </a:cxn>
                <a:cxn ang="0">
                  <a:pos x="454" y="122"/>
                </a:cxn>
              </a:cxnLst>
              <a:rect l="0" t="0" r="r" b="b"/>
              <a:pathLst>
                <a:path w="513" h="436">
                  <a:moveTo>
                    <a:pt x="513" y="23"/>
                  </a:moveTo>
                  <a:lnTo>
                    <a:pt x="510" y="21"/>
                  </a:lnTo>
                  <a:lnTo>
                    <a:pt x="504" y="19"/>
                  </a:lnTo>
                  <a:lnTo>
                    <a:pt x="496" y="16"/>
                  </a:lnTo>
                  <a:lnTo>
                    <a:pt x="487" y="14"/>
                  </a:lnTo>
                  <a:lnTo>
                    <a:pt x="478" y="13"/>
                  </a:lnTo>
                  <a:lnTo>
                    <a:pt x="470" y="10"/>
                  </a:lnTo>
                  <a:lnTo>
                    <a:pt x="463" y="9"/>
                  </a:lnTo>
                  <a:lnTo>
                    <a:pt x="460" y="7"/>
                  </a:lnTo>
                  <a:lnTo>
                    <a:pt x="401" y="1"/>
                  </a:lnTo>
                  <a:lnTo>
                    <a:pt x="386" y="0"/>
                  </a:lnTo>
                  <a:lnTo>
                    <a:pt x="370" y="1"/>
                  </a:lnTo>
                  <a:lnTo>
                    <a:pt x="354" y="5"/>
                  </a:lnTo>
                  <a:lnTo>
                    <a:pt x="336" y="9"/>
                  </a:lnTo>
                  <a:lnTo>
                    <a:pt x="320" y="15"/>
                  </a:lnTo>
                  <a:lnTo>
                    <a:pt x="303" y="22"/>
                  </a:lnTo>
                  <a:lnTo>
                    <a:pt x="286" y="30"/>
                  </a:lnTo>
                  <a:lnTo>
                    <a:pt x="270" y="39"/>
                  </a:lnTo>
                  <a:lnTo>
                    <a:pt x="253" y="50"/>
                  </a:lnTo>
                  <a:lnTo>
                    <a:pt x="237" y="60"/>
                  </a:lnTo>
                  <a:lnTo>
                    <a:pt x="221" y="70"/>
                  </a:lnTo>
                  <a:lnTo>
                    <a:pt x="207" y="82"/>
                  </a:lnTo>
                  <a:lnTo>
                    <a:pt x="192" y="92"/>
                  </a:lnTo>
                  <a:lnTo>
                    <a:pt x="180" y="104"/>
                  </a:lnTo>
                  <a:lnTo>
                    <a:pt x="167" y="114"/>
                  </a:lnTo>
                  <a:lnTo>
                    <a:pt x="156" y="125"/>
                  </a:lnTo>
                  <a:lnTo>
                    <a:pt x="149" y="130"/>
                  </a:lnTo>
                  <a:lnTo>
                    <a:pt x="134" y="146"/>
                  </a:lnTo>
                  <a:lnTo>
                    <a:pt x="114" y="167"/>
                  </a:lnTo>
                  <a:lnTo>
                    <a:pt x="91" y="191"/>
                  </a:lnTo>
                  <a:lnTo>
                    <a:pt x="69" y="217"/>
                  </a:lnTo>
                  <a:lnTo>
                    <a:pt x="51" y="239"/>
                  </a:lnTo>
                  <a:lnTo>
                    <a:pt x="38" y="255"/>
                  </a:lnTo>
                  <a:lnTo>
                    <a:pt x="33" y="262"/>
                  </a:lnTo>
                  <a:lnTo>
                    <a:pt x="41" y="259"/>
                  </a:lnTo>
                  <a:lnTo>
                    <a:pt x="61" y="249"/>
                  </a:lnTo>
                  <a:lnTo>
                    <a:pt x="88" y="235"/>
                  </a:lnTo>
                  <a:lnTo>
                    <a:pt x="119" y="218"/>
                  </a:lnTo>
                  <a:lnTo>
                    <a:pt x="149" y="199"/>
                  </a:lnTo>
                  <a:lnTo>
                    <a:pt x="176" y="184"/>
                  </a:lnTo>
                  <a:lnTo>
                    <a:pt x="196" y="173"/>
                  </a:lnTo>
                  <a:lnTo>
                    <a:pt x="204" y="167"/>
                  </a:lnTo>
                  <a:lnTo>
                    <a:pt x="215" y="163"/>
                  </a:lnTo>
                  <a:lnTo>
                    <a:pt x="228" y="157"/>
                  </a:lnTo>
                  <a:lnTo>
                    <a:pt x="242" y="150"/>
                  </a:lnTo>
                  <a:lnTo>
                    <a:pt x="256" y="142"/>
                  </a:lnTo>
                  <a:lnTo>
                    <a:pt x="272" y="135"/>
                  </a:lnTo>
                  <a:lnTo>
                    <a:pt x="287" y="127"/>
                  </a:lnTo>
                  <a:lnTo>
                    <a:pt x="302" y="118"/>
                  </a:lnTo>
                  <a:lnTo>
                    <a:pt x="317" y="111"/>
                  </a:lnTo>
                  <a:lnTo>
                    <a:pt x="332" y="103"/>
                  </a:lnTo>
                  <a:lnTo>
                    <a:pt x="346" y="96"/>
                  </a:lnTo>
                  <a:lnTo>
                    <a:pt x="358" y="90"/>
                  </a:lnTo>
                  <a:lnTo>
                    <a:pt x="370" y="85"/>
                  </a:lnTo>
                  <a:lnTo>
                    <a:pt x="379" y="82"/>
                  </a:lnTo>
                  <a:lnTo>
                    <a:pt x="387" y="80"/>
                  </a:lnTo>
                  <a:lnTo>
                    <a:pt x="392" y="80"/>
                  </a:lnTo>
                  <a:lnTo>
                    <a:pt x="395" y="82"/>
                  </a:lnTo>
                  <a:lnTo>
                    <a:pt x="389" y="91"/>
                  </a:lnTo>
                  <a:lnTo>
                    <a:pt x="384" y="100"/>
                  </a:lnTo>
                  <a:lnTo>
                    <a:pt x="378" y="110"/>
                  </a:lnTo>
                  <a:lnTo>
                    <a:pt x="372" y="118"/>
                  </a:lnTo>
                  <a:lnTo>
                    <a:pt x="366" y="127"/>
                  </a:lnTo>
                  <a:lnTo>
                    <a:pt x="359" y="135"/>
                  </a:lnTo>
                  <a:lnTo>
                    <a:pt x="352" y="143"/>
                  </a:lnTo>
                  <a:lnTo>
                    <a:pt x="344" y="151"/>
                  </a:lnTo>
                  <a:lnTo>
                    <a:pt x="328" y="166"/>
                  </a:lnTo>
                  <a:lnTo>
                    <a:pt x="308" y="183"/>
                  </a:lnTo>
                  <a:lnTo>
                    <a:pt x="285" y="203"/>
                  </a:lnTo>
                  <a:lnTo>
                    <a:pt x="258" y="225"/>
                  </a:lnTo>
                  <a:lnTo>
                    <a:pt x="229" y="247"/>
                  </a:lnTo>
                  <a:lnTo>
                    <a:pt x="200" y="270"/>
                  </a:lnTo>
                  <a:lnTo>
                    <a:pt x="170" y="293"/>
                  </a:lnTo>
                  <a:lnTo>
                    <a:pt x="141" y="315"/>
                  </a:lnTo>
                  <a:lnTo>
                    <a:pt x="112" y="337"/>
                  </a:lnTo>
                  <a:lnTo>
                    <a:pt x="85" y="358"/>
                  </a:lnTo>
                  <a:lnTo>
                    <a:pt x="61" y="377"/>
                  </a:lnTo>
                  <a:lnTo>
                    <a:pt x="39" y="394"/>
                  </a:lnTo>
                  <a:lnTo>
                    <a:pt x="22" y="409"/>
                  </a:lnTo>
                  <a:lnTo>
                    <a:pt x="9" y="421"/>
                  </a:lnTo>
                  <a:lnTo>
                    <a:pt x="1" y="429"/>
                  </a:lnTo>
                  <a:lnTo>
                    <a:pt x="0" y="433"/>
                  </a:lnTo>
                  <a:lnTo>
                    <a:pt x="8" y="436"/>
                  </a:lnTo>
                  <a:lnTo>
                    <a:pt x="21" y="435"/>
                  </a:lnTo>
                  <a:lnTo>
                    <a:pt x="38" y="430"/>
                  </a:lnTo>
                  <a:lnTo>
                    <a:pt x="58" y="423"/>
                  </a:lnTo>
                  <a:lnTo>
                    <a:pt x="77" y="416"/>
                  </a:lnTo>
                  <a:lnTo>
                    <a:pt x="96" y="408"/>
                  </a:lnTo>
                  <a:lnTo>
                    <a:pt x="109" y="401"/>
                  </a:lnTo>
                  <a:lnTo>
                    <a:pt x="118" y="397"/>
                  </a:lnTo>
                  <a:lnTo>
                    <a:pt x="141" y="385"/>
                  </a:lnTo>
                  <a:lnTo>
                    <a:pt x="165" y="372"/>
                  </a:lnTo>
                  <a:lnTo>
                    <a:pt x="189" y="360"/>
                  </a:lnTo>
                  <a:lnTo>
                    <a:pt x="213" y="346"/>
                  </a:lnTo>
                  <a:lnTo>
                    <a:pt x="237" y="331"/>
                  </a:lnTo>
                  <a:lnTo>
                    <a:pt x="261" y="316"/>
                  </a:lnTo>
                  <a:lnTo>
                    <a:pt x="285" y="301"/>
                  </a:lnTo>
                  <a:lnTo>
                    <a:pt x="309" y="284"/>
                  </a:lnTo>
                  <a:lnTo>
                    <a:pt x="331" y="266"/>
                  </a:lnTo>
                  <a:lnTo>
                    <a:pt x="352" y="249"/>
                  </a:lnTo>
                  <a:lnTo>
                    <a:pt x="373" y="229"/>
                  </a:lnTo>
                  <a:lnTo>
                    <a:pt x="393" y="210"/>
                  </a:lnTo>
                  <a:lnTo>
                    <a:pt x="410" y="189"/>
                  </a:lnTo>
                  <a:lnTo>
                    <a:pt x="426" y="168"/>
                  </a:lnTo>
                  <a:lnTo>
                    <a:pt x="441" y="145"/>
                  </a:lnTo>
                  <a:lnTo>
                    <a:pt x="454" y="122"/>
                  </a:lnTo>
                  <a:lnTo>
                    <a:pt x="513" y="2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 rot="712586">
              <a:off x="2564" y="1591"/>
              <a:ext cx="236" cy="229"/>
            </a:xfrm>
            <a:custGeom>
              <a:avLst/>
              <a:gdLst/>
              <a:ahLst/>
              <a:cxnLst>
                <a:cxn ang="0">
                  <a:pos x="405" y="40"/>
                </a:cxn>
                <a:cxn ang="0">
                  <a:pos x="368" y="104"/>
                </a:cxn>
                <a:cxn ang="0">
                  <a:pos x="330" y="161"/>
                </a:cxn>
                <a:cxn ang="0">
                  <a:pos x="287" y="219"/>
                </a:cxn>
                <a:cxn ang="0">
                  <a:pos x="257" y="252"/>
                </a:cxn>
                <a:cxn ang="0">
                  <a:pos x="233" y="271"/>
                </a:cxn>
                <a:cxn ang="0">
                  <a:pos x="195" y="300"/>
                </a:cxn>
                <a:cxn ang="0">
                  <a:pos x="148" y="334"/>
                </a:cxn>
                <a:cxn ang="0">
                  <a:pos x="99" y="371"/>
                </a:cxn>
                <a:cxn ang="0">
                  <a:pos x="54" y="407"/>
                </a:cxn>
                <a:cxn ang="0">
                  <a:pos x="19" y="436"/>
                </a:cxn>
                <a:cxn ang="0">
                  <a:pos x="1" y="454"/>
                </a:cxn>
                <a:cxn ang="0">
                  <a:pos x="3" y="458"/>
                </a:cxn>
                <a:cxn ang="0">
                  <a:pos x="23" y="451"/>
                </a:cxn>
                <a:cxn ang="0">
                  <a:pos x="53" y="434"/>
                </a:cxn>
                <a:cxn ang="0">
                  <a:pos x="90" y="414"/>
                </a:cxn>
                <a:cxn ang="0">
                  <a:pos x="129" y="391"/>
                </a:cxn>
                <a:cxn ang="0">
                  <a:pos x="166" y="369"/>
                </a:cxn>
                <a:cxn ang="0">
                  <a:pos x="196" y="350"/>
                </a:cxn>
                <a:cxn ang="0">
                  <a:pos x="215" y="338"/>
                </a:cxn>
                <a:cxn ang="0">
                  <a:pos x="235" y="320"/>
                </a:cxn>
                <a:cxn ang="0">
                  <a:pos x="272" y="292"/>
                </a:cxn>
                <a:cxn ang="0">
                  <a:pos x="312" y="262"/>
                </a:cxn>
                <a:cxn ang="0">
                  <a:pos x="352" y="232"/>
                </a:cxn>
                <a:cxn ang="0">
                  <a:pos x="390" y="198"/>
                </a:cxn>
                <a:cxn ang="0">
                  <a:pos x="424" y="164"/>
                </a:cxn>
                <a:cxn ang="0">
                  <a:pos x="450" y="126"/>
                </a:cxn>
                <a:cxn ang="0">
                  <a:pos x="466" y="85"/>
                </a:cxn>
                <a:cxn ang="0">
                  <a:pos x="470" y="60"/>
                </a:cxn>
                <a:cxn ang="0">
                  <a:pos x="463" y="42"/>
                </a:cxn>
                <a:cxn ang="0">
                  <a:pos x="450" y="20"/>
                </a:cxn>
                <a:cxn ang="0">
                  <a:pos x="440" y="4"/>
                </a:cxn>
                <a:cxn ang="0">
                  <a:pos x="433" y="0"/>
                </a:cxn>
                <a:cxn ang="0">
                  <a:pos x="427" y="2"/>
                </a:cxn>
                <a:cxn ang="0">
                  <a:pos x="425" y="6"/>
                </a:cxn>
              </a:cxnLst>
              <a:rect l="0" t="0" r="r" b="b"/>
              <a:pathLst>
                <a:path w="471" h="458">
                  <a:moveTo>
                    <a:pt x="425" y="6"/>
                  </a:moveTo>
                  <a:lnTo>
                    <a:pt x="405" y="40"/>
                  </a:lnTo>
                  <a:lnTo>
                    <a:pt x="386" y="73"/>
                  </a:lnTo>
                  <a:lnTo>
                    <a:pt x="368" y="104"/>
                  </a:lnTo>
                  <a:lnTo>
                    <a:pt x="350" y="133"/>
                  </a:lnTo>
                  <a:lnTo>
                    <a:pt x="330" y="161"/>
                  </a:lnTo>
                  <a:lnTo>
                    <a:pt x="310" y="189"/>
                  </a:lnTo>
                  <a:lnTo>
                    <a:pt x="287" y="219"/>
                  </a:lnTo>
                  <a:lnTo>
                    <a:pt x="261" y="249"/>
                  </a:lnTo>
                  <a:lnTo>
                    <a:pt x="257" y="252"/>
                  </a:lnTo>
                  <a:lnTo>
                    <a:pt x="248" y="260"/>
                  </a:lnTo>
                  <a:lnTo>
                    <a:pt x="233" y="271"/>
                  </a:lnTo>
                  <a:lnTo>
                    <a:pt x="215" y="284"/>
                  </a:lnTo>
                  <a:lnTo>
                    <a:pt x="195" y="300"/>
                  </a:lnTo>
                  <a:lnTo>
                    <a:pt x="173" y="316"/>
                  </a:lnTo>
                  <a:lnTo>
                    <a:pt x="148" y="334"/>
                  </a:lnTo>
                  <a:lnTo>
                    <a:pt x="124" y="353"/>
                  </a:lnTo>
                  <a:lnTo>
                    <a:pt x="99" y="371"/>
                  </a:lnTo>
                  <a:lnTo>
                    <a:pt x="76" y="390"/>
                  </a:lnTo>
                  <a:lnTo>
                    <a:pt x="54" y="407"/>
                  </a:lnTo>
                  <a:lnTo>
                    <a:pt x="36" y="422"/>
                  </a:lnTo>
                  <a:lnTo>
                    <a:pt x="19" y="436"/>
                  </a:lnTo>
                  <a:lnTo>
                    <a:pt x="8" y="446"/>
                  </a:lnTo>
                  <a:lnTo>
                    <a:pt x="1" y="454"/>
                  </a:lnTo>
                  <a:lnTo>
                    <a:pt x="0" y="458"/>
                  </a:lnTo>
                  <a:lnTo>
                    <a:pt x="3" y="458"/>
                  </a:lnTo>
                  <a:lnTo>
                    <a:pt x="11" y="455"/>
                  </a:lnTo>
                  <a:lnTo>
                    <a:pt x="23" y="451"/>
                  </a:lnTo>
                  <a:lnTo>
                    <a:pt x="37" y="444"/>
                  </a:lnTo>
                  <a:lnTo>
                    <a:pt x="53" y="434"/>
                  </a:lnTo>
                  <a:lnTo>
                    <a:pt x="71" y="425"/>
                  </a:lnTo>
                  <a:lnTo>
                    <a:pt x="90" y="414"/>
                  </a:lnTo>
                  <a:lnTo>
                    <a:pt x="109" y="402"/>
                  </a:lnTo>
                  <a:lnTo>
                    <a:pt x="129" y="391"/>
                  </a:lnTo>
                  <a:lnTo>
                    <a:pt x="147" y="379"/>
                  </a:lnTo>
                  <a:lnTo>
                    <a:pt x="166" y="369"/>
                  </a:lnTo>
                  <a:lnTo>
                    <a:pt x="182" y="358"/>
                  </a:lnTo>
                  <a:lnTo>
                    <a:pt x="196" y="350"/>
                  </a:lnTo>
                  <a:lnTo>
                    <a:pt x="207" y="342"/>
                  </a:lnTo>
                  <a:lnTo>
                    <a:pt x="215" y="338"/>
                  </a:lnTo>
                  <a:lnTo>
                    <a:pt x="219" y="334"/>
                  </a:lnTo>
                  <a:lnTo>
                    <a:pt x="235" y="320"/>
                  </a:lnTo>
                  <a:lnTo>
                    <a:pt x="253" y="305"/>
                  </a:lnTo>
                  <a:lnTo>
                    <a:pt x="272" y="292"/>
                  </a:lnTo>
                  <a:lnTo>
                    <a:pt x="291" y="277"/>
                  </a:lnTo>
                  <a:lnTo>
                    <a:pt x="312" y="262"/>
                  </a:lnTo>
                  <a:lnTo>
                    <a:pt x="332" y="247"/>
                  </a:lnTo>
                  <a:lnTo>
                    <a:pt x="352" y="232"/>
                  </a:lnTo>
                  <a:lnTo>
                    <a:pt x="371" y="216"/>
                  </a:lnTo>
                  <a:lnTo>
                    <a:pt x="390" y="198"/>
                  </a:lnTo>
                  <a:lnTo>
                    <a:pt x="408" y="181"/>
                  </a:lnTo>
                  <a:lnTo>
                    <a:pt x="424" y="164"/>
                  </a:lnTo>
                  <a:lnTo>
                    <a:pt x="438" y="145"/>
                  </a:lnTo>
                  <a:lnTo>
                    <a:pt x="450" y="126"/>
                  </a:lnTo>
                  <a:lnTo>
                    <a:pt x="459" y="106"/>
                  </a:lnTo>
                  <a:lnTo>
                    <a:pt x="466" y="85"/>
                  </a:lnTo>
                  <a:lnTo>
                    <a:pt x="471" y="63"/>
                  </a:lnTo>
                  <a:lnTo>
                    <a:pt x="470" y="60"/>
                  </a:lnTo>
                  <a:lnTo>
                    <a:pt x="468" y="52"/>
                  </a:lnTo>
                  <a:lnTo>
                    <a:pt x="463" y="42"/>
                  </a:lnTo>
                  <a:lnTo>
                    <a:pt x="457" y="31"/>
                  </a:lnTo>
                  <a:lnTo>
                    <a:pt x="450" y="20"/>
                  </a:lnTo>
                  <a:lnTo>
                    <a:pt x="446" y="10"/>
                  </a:lnTo>
                  <a:lnTo>
                    <a:pt x="440" y="4"/>
                  </a:lnTo>
                  <a:lnTo>
                    <a:pt x="438" y="0"/>
                  </a:lnTo>
                  <a:lnTo>
                    <a:pt x="433" y="0"/>
                  </a:lnTo>
                  <a:lnTo>
                    <a:pt x="429" y="1"/>
                  </a:lnTo>
                  <a:lnTo>
                    <a:pt x="427" y="2"/>
                  </a:lnTo>
                  <a:lnTo>
                    <a:pt x="425" y="6"/>
                  </a:lnTo>
                  <a:lnTo>
                    <a:pt x="425" y="6"/>
                  </a:lnTo>
                  <a:close/>
                </a:path>
              </a:pathLst>
            </a:custGeom>
            <a:solidFill>
              <a:srgbClr val="FFFFE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 rot="712586">
              <a:off x="2403" y="1584"/>
              <a:ext cx="944" cy="1145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68074" y="3469628"/>
            <a:ext cx="7994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Physics: position minimizes total potential 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6883" y="5607530"/>
            <a:ext cx="6232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subject to boundary constraints (nails)</a:t>
            </a: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120566" y="54334"/>
            <a:ext cx="3212087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Spring Networks</a:t>
            </a:r>
            <a:endParaRPr lang="en-US" sz="2000" dirty="0">
              <a:latin typeface="Garamond"/>
              <a:cs typeface="Garamond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224126" y="733514"/>
            <a:ext cx="4801640" cy="2037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89" y="4408854"/>
            <a:ext cx="34163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5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ttem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278199" cy="57424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4126" y="733514"/>
            <a:ext cx="4801640" cy="2037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3825" y="55344"/>
            <a:ext cx="5411758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Drawing by Spring Networks</a:t>
            </a:r>
            <a:endParaRPr lang="en-US" sz="36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046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te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278199" cy="57424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24126" y="733514"/>
            <a:ext cx="4801640" cy="2037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3825" y="55344"/>
            <a:ext cx="5411758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Drawing by Spring Networks</a:t>
            </a:r>
            <a:endParaRPr lang="en-US" sz="3600" dirty="0">
              <a:latin typeface="Garamond"/>
              <a:cs typeface="Garamon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517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te0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2652"/>
            <a:ext cx="7278199" cy="57424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24126" y="733514"/>
            <a:ext cx="4801640" cy="2037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3825" y="55344"/>
            <a:ext cx="5411758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Drawing by Spring Networks</a:t>
            </a:r>
            <a:endParaRPr lang="en-US" sz="3600" dirty="0">
              <a:latin typeface="Garamond"/>
              <a:cs typeface="Garamon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230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36893" y="976738"/>
            <a:ext cx="7994013" cy="56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Laplacians</a:t>
            </a:r>
            <a:endParaRPr lang="en-US" dirty="0" smtClean="0">
              <a:latin typeface="Helvetica"/>
              <a:cs typeface="Helvetica"/>
            </a:endParaRP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Interpolation on graphs</a:t>
            </a:r>
          </a:p>
          <a:p>
            <a:r>
              <a:rPr lang="en-US" dirty="0" smtClean="0">
                <a:latin typeface="Helvetica"/>
                <a:cs typeface="Helvetica"/>
              </a:rPr>
              <a:t>	Resistor networks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Spring networks</a:t>
            </a:r>
          </a:p>
          <a:p>
            <a:r>
              <a:rPr lang="en-US" smtClean="0">
                <a:latin typeface="Helvetica"/>
                <a:cs typeface="Helvetica"/>
              </a:rPr>
              <a:t>	</a:t>
            </a:r>
            <a:r>
              <a:rPr lang="en-US">
                <a:latin typeface="Helvetica"/>
                <a:cs typeface="Helvetica"/>
              </a:rPr>
              <a:t>G</a:t>
            </a:r>
            <a:r>
              <a:rPr lang="en-US" smtClean="0">
                <a:latin typeface="Helvetica"/>
                <a:cs typeface="Helvetica"/>
              </a:rPr>
              <a:t>raph </a:t>
            </a:r>
            <a:r>
              <a:rPr lang="en-US" dirty="0" smtClean="0">
                <a:latin typeface="Helvetica"/>
                <a:cs typeface="Helvetica"/>
              </a:rPr>
              <a:t>drawing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Clustering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Linear programming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</a:p>
          <a:p>
            <a:r>
              <a:rPr lang="en-US" dirty="0" err="1" smtClean="0">
                <a:latin typeface="Helvetica"/>
                <a:cs typeface="Helvetica"/>
              </a:rPr>
              <a:t>Sparsification</a:t>
            </a:r>
            <a:endParaRPr lang="en-US" dirty="0" smtClean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Solving </a:t>
            </a:r>
            <a:r>
              <a:rPr lang="en-US" dirty="0" err="1" smtClean="0">
                <a:latin typeface="Helvetica"/>
                <a:cs typeface="Helvetica"/>
              </a:rPr>
              <a:t>Laplacian</a:t>
            </a:r>
            <a:r>
              <a:rPr lang="en-US" dirty="0" smtClean="0">
                <a:latin typeface="Helvetica"/>
                <a:cs typeface="Helvetica"/>
              </a:rPr>
              <a:t> Equations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Best results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The simplest algorithm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1545315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Outline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49629" y="131341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53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t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278199" cy="5742432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348531" y="299114"/>
            <a:ext cx="6584521" cy="5718027"/>
            <a:chOff x="1348531" y="299114"/>
            <a:chExt cx="6584521" cy="5718027"/>
          </a:xfrm>
        </p:grpSpPr>
        <p:grpSp>
          <p:nvGrpSpPr>
            <p:cNvPr id="63" name="Group 62"/>
            <p:cNvGrpSpPr/>
            <p:nvPr/>
          </p:nvGrpSpPr>
          <p:grpSpPr>
            <a:xfrm>
              <a:off x="4233765" y="299114"/>
              <a:ext cx="3699287" cy="5718027"/>
              <a:chOff x="4233765" y="299114"/>
              <a:chExt cx="3699287" cy="5718027"/>
            </a:xfrm>
          </p:grpSpPr>
          <p:grpSp>
            <p:nvGrpSpPr>
              <p:cNvPr id="45" name="Group 23"/>
              <p:cNvGrpSpPr>
                <a:grpSpLocks/>
              </p:cNvGrpSpPr>
              <p:nvPr/>
            </p:nvGrpSpPr>
            <p:grpSpPr bwMode="auto">
              <a:xfrm rot="2160148">
                <a:off x="7099448" y="5148876"/>
                <a:ext cx="833604" cy="868265"/>
                <a:chOff x="2381" y="1482"/>
                <a:chExt cx="1085" cy="1253"/>
              </a:xfrm>
            </p:grpSpPr>
            <p:sp>
              <p:nvSpPr>
                <p:cNvPr id="46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Freeform 28"/>
                <p:cNvSpPr>
                  <a:spLocks/>
                </p:cNvSpPr>
                <p:nvPr/>
              </p:nvSpPr>
              <p:spPr bwMode="auto">
                <a:xfrm rot="712586">
                  <a:off x="2522" y="1482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1" name="Group 23"/>
              <p:cNvGrpSpPr>
                <a:grpSpLocks/>
              </p:cNvGrpSpPr>
              <p:nvPr/>
            </p:nvGrpSpPr>
            <p:grpSpPr bwMode="auto">
              <a:xfrm rot="2160148">
                <a:off x="4233765" y="299114"/>
                <a:ext cx="766763" cy="823913"/>
                <a:chOff x="2381" y="1546"/>
                <a:chExt cx="998" cy="1189"/>
              </a:xfrm>
            </p:grpSpPr>
            <p:sp>
              <p:nvSpPr>
                <p:cNvPr id="52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" name="Freeform 28"/>
                <p:cNvSpPr>
                  <a:spLocks/>
                </p:cNvSpPr>
                <p:nvPr/>
              </p:nvSpPr>
              <p:spPr bwMode="auto">
                <a:xfrm rot="712586">
                  <a:off x="2431" y="1560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7" name="Group 23"/>
            <p:cNvGrpSpPr>
              <a:grpSpLocks/>
            </p:cNvGrpSpPr>
            <p:nvPr/>
          </p:nvGrpSpPr>
          <p:grpSpPr bwMode="auto">
            <a:xfrm rot="2160148">
              <a:off x="1348531" y="5152272"/>
              <a:ext cx="766763" cy="823913"/>
              <a:chOff x="2381" y="1546"/>
              <a:chExt cx="998" cy="1189"/>
            </a:xfrm>
          </p:grpSpPr>
          <p:sp>
            <p:nvSpPr>
              <p:cNvPr id="58" name="AutoShape 24"/>
              <p:cNvSpPr>
                <a:spLocks noChangeAspect="1" noChangeArrowheads="1" noTextEdit="1"/>
              </p:cNvSpPr>
              <p:nvPr/>
            </p:nvSpPr>
            <p:spPr bwMode="auto">
              <a:xfrm rot="712586">
                <a:off x="2381" y="1585"/>
                <a:ext cx="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25"/>
              <p:cNvSpPr>
                <a:spLocks/>
              </p:cNvSpPr>
              <p:nvPr/>
            </p:nvSpPr>
            <p:spPr bwMode="auto">
              <a:xfrm rot="712586">
                <a:off x="2578" y="1748"/>
                <a:ext cx="731" cy="976"/>
              </a:xfrm>
              <a:custGeom>
                <a:avLst/>
                <a:gdLst/>
                <a:ahLst/>
                <a:cxnLst>
                  <a:cxn ang="0">
                    <a:pos x="1443" y="1861"/>
                  </a:cxn>
                  <a:cxn ang="0">
                    <a:pos x="1395" y="1715"/>
                  </a:cxn>
                  <a:cxn ang="0">
                    <a:pos x="1364" y="1636"/>
                  </a:cxn>
                  <a:cxn ang="0">
                    <a:pos x="1344" y="1611"/>
                  </a:cxn>
                  <a:cxn ang="0">
                    <a:pos x="1290" y="1543"/>
                  </a:cxn>
                  <a:cxn ang="0">
                    <a:pos x="1208" y="1442"/>
                  </a:cxn>
                  <a:cxn ang="0">
                    <a:pos x="1106" y="1314"/>
                  </a:cxn>
                  <a:cxn ang="0">
                    <a:pos x="990" y="1170"/>
                  </a:cxn>
                  <a:cxn ang="0">
                    <a:pos x="868" y="1018"/>
                  </a:cxn>
                  <a:cxn ang="0">
                    <a:pos x="746" y="866"/>
                  </a:cxn>
                  <a:cxn ang="0">
                    <a:pos x="632" y="723"/>
                  </a:cxn>
                  <a:cxn ang="0">
                    <a:pos x="533" y="598"/>
                  </a:cxn>
                  <a:cxn ang="0">
                    <a:pos x="455" y="501"/>
                  </a:cxn>
                  <a:cxn ang="0">
                    <a:pos x="401" y="431"/>
                  </a:cxn>
                  <a:cxn ang="0">
                    <a:pos x="349" y="358"/>
                  </a:cxn>
                  <a:cxn ang="0">
                    <a:pos x="302" y="278"/>
                  </a:cxn>
                  <a:cxn ang="0">
                    <a:pos x="258" y="192"/>
                  </a:cxn>
                  <a:cxn ang="0">
                    <a:pos x="221" y="100"/>
                  </a:cxn>
                  <a:cxn ang="0">
                    <a:pos x="190" y="2"/>
                  </a:cxn>
                  <a:cxn ang="0">
                    <a:pos x="178" y="11"/>
                  </a:cxn>
                  <a:cxn ang="0">
                    <a:pos x="159" y="36"/>
                  </a:cxn>
                  <a:cxn ang="0">
                    <a:pos x="140" y="50"/>
                  </a:cxn>
                  <a:cxn ang="0">
                    <a:pos x="70" y="95"/>
                  </a:cxn>
                  <a:cxn ang="0">
                    <a:pos x="6" y="143"/>
                  </a:cxn>
                  <a:cxn ang="0">
                    <a:pos x="10" y="158"/>
                  </a:cxn>
                  <a:cxn ang="0">
                    <a:pos x="55" y="196"/>
                  </a:cxn>
                  <a:cxn ang="0">
                    <a:pos x="125" y="256"/>
                  </a:cxn>
                  <a:cxn ang="0">
                    <a:pos x="206" y="331"/>
                  </a:cxn>
                  <a:cxn ang="0">
                    <a:pos x="281" y="412"/>
                  </a:cxn>
                  <a:cxn ang="0">
                    <a:pos x="327" y="471"/>
                  </a:cxn>
                  <a:cxn ang="0">
                    <a:pos x="365" y="521"/>
                  </a:cxn>
                  <a:cxn ang="0">
                    <a:pos x="433" y="611"/>
                  </a:cxn>
                  <a:cxn ang="0">
                    <a:pos x="526" y="732"/>
                  </a:cxn>
                  <a:cxn ang="0">
                    <a:pos x="637" y="875"/>
                  </a:cxn>
                  <a:cxn ang="0">
                    <a:pos x="757" y="1029"/>
                  </a:cxn>
                  <a:cxn ang="0">
                    <a:pos x="880" y="1186"/>
                  </a:cxn>
                  <a:cxn ang="0">
                    <a:pos x="998" y="1337"/>
                  </a:cxn>
                  <a:cxn ang="0">
                    <a:pos x="1107" y="1472"/>
                  </a:cxn>
                  <a:cxn ang="0">
                    <a:pos x="1198" y="1581"/>
                  </a:cxn>
                  <a:cxn ang="0">
                    <a:pos x="1262" y="1655"/>
                  </a:cxn>
                  <a:cxn ang="0">
                    <a:pos x="1288" y="1690"/>
                  </a:cxn>
                  <a:cxn ang="0">
                    <a:pos x="1326" y="1750"/>
                  </a:cxn>
                  <a:cxn ang="0">
                    <a:pos x="1376" y="1828"/>
                  </a:cxn>
                  <a:cxn ang="0">
                    <a:pos x="1426" y="1901"/>
                  </a:cxn>
                  <a:cxn ang="0">
                    <a:pos x="1458" y="1947"/>
                  </a:cxn>
                </a:cxnLst>
                <a:rect l="0" t="0" r="r" b="b"/>
                <a:pathLst>
                  <a:path w="1463" h="1952">
                    <a:moveTo>
                      <a:pt x="1463" y="1951"/>
                    </a:moveTo>
                    <a:lnTo>
                      <a:pt x="1455" y="1910"/>
                    </a:lnTo>
                    <a:lnTo>
                      <a:pt x="1443" y="1861"/>
                    </a:lnTo>
                    <a:lnTo>
                      <a:pt x="1427" y="1811"/>
                    </a:lnTo>
                    <a:lnTo>
                      <a:pt x="1411" y="1761"/>
                    </a:lnTo>
                    <a:lnTo>
                      <a:pt x="1395" y="1715"/>
                    </a:lnTo>
                    <a:lnTo>
                      <a:pt x="1380" y="1677"/>
                    </a:lnTo>
                    <a:lnTo>
                      <a:pt x="1369" y="1649"/>
                    </a:lnTo>
                    <a:lnTo>
                      <a:pt x="1364" y="1636"/>
                    </a:lnTo>
                    <a:lnTo>
                      <a:pt x="1361" y="1633"/>
                    </a:lnTo>
                    <a:lnTo>
                      <a:pt x="1354" y="1624"/>
                    </a:lnTo>
                    <a:lnTo>
                      <a:pt x="1344" y="1611"/>
                    </a:lnTo>
                    <a:lnTo>
                      <a:pt x="1329" y="1593"/>
                    </a:lnTo>
                    <a:lnTo>
                      <a:pt x="1312" y="1570"/>
                    </a:lnTo>
                    <a:lnTo>
                      <a:pt x="1290" y="1543"/>
                    </a:lnTo>
                    <a:lnTo>
                      <a:pt x="1266" y="1513"/>
                    </a:lnTo>
                    <a:lnTo>
                      <a:pt x="1238" y="1479"/>
                    </a:lnTo>
                    <a:lnTo>
                      <a:pt x="1208" y="1442"/>
                    </a:lnTo>
                    <a:lnTo>
                      <a:pt x="1176" y="1402"/>
                    </a:lnTo>
                    <a:lnTo>
                      <a:pt x="1142" y="1359"/>
                    </a:lnTo>
                    <a:lnTo>
                      <a:pt x="1106" y="1314"/>
                    </a:lnTo>
                    <a:lnTo>
                      <a:pt x="1069" y="1268"/>
                    </a:lnTo>
                    <a:lnTo>
                      <a:pt x="1030" y="1220"/>
                    </a:lnTo>
                    <a:lnTo>
                      <a:pt x="990" y="1170"/>
                    </a:lnTo>
                    <a:lnTo>
                      <a:pt x="950" y="1119"/>
                    </a:lnTo>
                    <a:lnTo>
                      <a:pt x="909" y="1069"/>
                    </a:lnTo>
                    <a:lnTo>
                      <a:pt x="868" y="1018"/>
                    </a:lnTo>
                    <a:lnTo>
                      <a:pt x="827" y="966"/>
                    </a:lnTo>
                    <a:lnTo>
                      <a:pt x="786" y="915"/>
                    </a:lnTo>
                    <a:lnTo>
                      <a:pt x="746" y="866"/>
                    </a:lnTo>
                    <a:lnTo>
                      <a:pt x="707" y="816"/>
                    </a:lnTo>
                    <a:lnTo>
                      <a:pt x="669" y="769"/>
                    </a:lnTo>
                    <a:lnTo>
                      <a:pt x="632" y="723"/>
                    </a:lnTo>
                    <a:lnTo>
                      <a:pt x="598" y="679"/>
                    </a:lnTo>
                    <a:lnTo>
                      <a:pt x="564" y="638"/>
                    </a:lnTo>
                    <a:lnTo>
                      <a:pt x="533" y="598"/>
                    </a:lnTo>
                    <a:lnTo>
                      <a:pt x="504" y="563"/>
                    </a:lnTo>
                    <a:lnTo>
                      <a:pt x="478" y="529"/>
                    </a:lnTo>
                    <a:lnTo>
                      <a:pt x="455" y="501"/>
                    </a:lnTo>
                    <a:lnTo>
                      <a:pt x="434" y="475"/>
                    </a:lnTo>
                    <a:lnTo>
                      <a:pt x="418" y="454"/>
                    </a:lnTo>
                    <a:lnTo>
                      <a:pt x="401" y="431"/>
                    </a:lnTo>
                    <a:lnTo>
                      <a:pt x="382" y="407"/>
                    </a:lnTo>
                    <a:lnTo>
                      <a:pt x="366" y="383"/>
                    </a:lnTo>
                    <a:lnTo>
                      <a:pt x="349" y="358"/>
                    </a:lnTo>
                    <a:lnTo>
                      <a:pt x="333" y="332"/>
                    </a:lnTo>
                    <a:lnTo>
                      <a:pt x="317" y="305"/>
                    </a:lnTo>
                    <a:lnTo>
                      <a:pt x="302" y="278"/>
                    </a:lnTo>
                    <a:lnTo>
                      <a:pt x="287" y="249"/>
                    </a:lnTo>
                    <a:lnTo>
                      <a:pt x="272" y="221"/>
                    </a:lnTo>
                    <a:lnTo>
                      <a:pt x="258" y="192"/>
                    </a:lnTo>
                    <a:lnTo>
                      <a:pt x="245" y="162"/>
                    </a:lnTo>
                    <a:lnTo>
                      <a:pt x="233" y="131"/>
                    </a:lnTo>
                    <a:lnTo>
                      <a:pt x="221" y="100"/>
                    </a:lnTo>
                    <a:lnTo>
                      <a:pt x="209" y="67"/>
                    </a:lnTo>
                    <a:lnTo>
                      <a:pt x="199" y="35"/>
                    </a:lnTo>
                    <a:lnTo>
                      <a:pt x="190" y="2"/>
                    </a:lnTo>
                    <a:lnTo>
                      <a:pt x="188" y="0"/>
                    </a:lnTo>
                    <a:lnTo>
                      <a:pt x="184" y="4"/>
                    </a:lnTo>
                    <a:lnTo>
                      <a:pt x="178" y="11"/>
                    </a:lnTo>
                    <a:lnTo>
                      <a:pt x="171" y="19"/>
                    </a:lnTo>
                    <a:lnTo>
                      <a:pt x="166" y="28"/>
                    </a:lnTo>
                    <a:lnTo>
                      <a:pt x="159" y="36"/>
                    </a:lnTo>
                    <a:lnTo>
                      <a:pt x="153" y="42"/>
                    </a:lnTo>
                    <a:lnTo>
                      <a:pt x="150" y="45"/>
                    </a:lnTo>
                    <a:lnTo>
                      <a:pt x="140" y="50"/>
                    </a:lnTo>
                    <a:lnTo>
                      <a:pt x="122" y="62"/>
                    </a:lnTo>
                    <a:lnTo>
                      <a:pt x="98" y="76"/>
                    </a:lnTo>
                    <a:lnTo>
                      <a:pt x="70" y="95"/>
                    </a:lnTo>
                    <a:lnTo>
                      <a:pt x="44" y="113"/>
                    </a:lnTo>
                    <a:lnTo>
                      <a:pt x="21" y="131"/>
                    </a:lnTo>
                    <a:lnTo>
                      <a:pt x="6" y="143"/>
                    </a:lnTo>
                    <a:lnTo>
                      <a:pt x="0" y="150"/>
                    </a:lnTo>
                    <a:lnTo>
                      <a:pt x="2" y="153"/>
                    </a:lnTo>
                    <a:lnTo>
                      <a:pt x="10" y="158"/>
                    </a:lnTo>
                    <a:lnTo>
                      <a:pt x="22" y="168"/>
                    </a:lnTo>
                    <a:lnTo>
                      <a:pt x="37" y="180"/>
                    </a:lnTo>
                    <a:lnTo>
                      <a:pt x="55" y="196"/>
                    </a:lnTo>
                    <a:lnTo>
                      <a:pt x="77" y="214"/>
                    </a:lnTo>
                    <a:lnTo>
                      <a:pt x="100" y="234"/>
                    </a:lnTo>
                    <a:lnTo>
                      <a:pt x="125" y="256"/>
                    </a:lnTo>
                    <a:lnTo>
                      <a:pt x="152" y="280"/>
                    </a:lnTo>
                    <a:lnTo>
                      <a:pt x="178" y="306"/>
                    </a:lnTo>
                    <a:lnTo>
                      <a:pt x="206" y="331"/>
                    </a:lnTo>
                    <a:lnTo>
                      <a:pt x="233" y="359"/>
                    </a:lnTo>
                    <a:lnTo>
                      <a:pt x="258" y="385"/>
                    </a:lnTo>
                    <a:lnTo>
                      <a:pt x="281" y="412"/>
                    </a:lnTo>
                    <a:lnTo>
                      <a:pt x="303" y="438"/>
                    </a:lnTo>
                    <a:lnTo>
                      <a:pt x="322" y="465"/>
                    </a:lnTo>
                    <a:lnTo>
                      <a:pt x="327" y="471"/>
                    </a:lnTo>
                    <a:lnTo>
                      <a:pt x="335" y="483"/>
                    </a:lnTo>
                    <a:lnTo>
                      <a:pt x="348" y="499"/>
                    </a:lnTo>
                    <a:lnTo>
                      <a:pt x="365" y="521"/>
                    </a:lnTo>
                    <a:lnTo>
                      <a:pt x="385" y="548"/>
                    </a:lnTo>
                    <a:lnTo>
                      <a:pt x="408" y="578"/>
                    </a:lnTo>
                    <a:lnTo>
                      <a:pt x="433" y="611"/>
                    </a:lnTo>
                    <a:lnTo>
                      <a:pt x="462" y="649"/>
                    </a:lnTo>
                    <a:lnTo>
                      <a:pt x="493" y="690"/>
                    </a:lnTo>
                    <a:lnTo>
                      <a:pt x="526" y="732"/>
                    </a:lnTo>
                    <a:lnTo>
                      <a:pt x="562" y="778"/>
                    </a:lnTo>
                    <a:lnTo>
                      <a:pt x="599" y="825"/>
                    </a:lnTo>
                    <a:lnTo>
                      <a:pt x="637" y="875"/>
                    </a:lnTo>
                    <a:lnTo>
                      <a:pt x="676" y="926"/>
                    </a:lnTo>
                    <a:lnTo>
                      <a:pt x="716" y="976"/>
                    </a:lnTo>
                    <a:lnTo>
                      <a:pt x="757" y="1029"/>
                    </a:lnTo>
                    <a:lnTo>
                      <a:pt x="798" y="1081"/>
                    </a:lnTo>
                    <a:lnTo>
                      <a:pt x="838" y="1134"/>
                    </a:lnTo>
                    <a:lnTo>
                      <a:pt x="880" y="1186"/>
                    </a:lnTo>
                    <a:lnTo>
                      <a:pt x="920" y="1238"/>
                    </a:lnTo>
                    <a:lnTo>
                      <a:pt x="960" y="1288"/>
                    </a:lnTo>
                    <a:lnTo>
                      <a:pt x="998" y="1337"/>
                    </a:lnTo>
                    <a:lnTo>
                      <a:pt x="1036" y="1384"/>
                    </a:lnTo>
                    <a:lnTo>
                      <a:pt x="1072" y="1429"/>
                    </a:lnTo>
                    <a:lnTo>
                      <a:pt x="1107" y="1472"/>
                    </a:lnTo>
                    <a:lnTo>
                      <a:pt x="1139" y="1511"/>
                    </a:lnTo>
                    <a:lnTo>
                      <a:pt x="1170" y="1548"/>
                    </a:lnTo>
                    <a:lnTo>
                      <a:pt x="1198" y="1581"/>
                    </a:lnTo>
                    <a:lnTo>
                      <a:pt x="1222" y="1610"/>
                    </a:lnTo>
                    <a:lnTo>
                      <a:pt x="1244" y="1636"/>
                    </a:lnTo>
                    <a:lnTo>
                      <a:pt x="1262" y="1655"/>
                    </a:lnTo>
                    <a:lnTo>
                      <a:pt x="1277" y="1671"/>
                    </a:lnTo>
                    <a:lnTo>
                      <a:pt x="1281" y="1678"/>
                    </a:lnTo>
                    <a:lnTo>
                      <a:pt x="1288" y="1690"/>
                    </a:lnTo>
                    <a:lnTo>
                      <a:pt x="1298" y="1707"/>
                    </a:lnTo>
                    <a:lnTo>
                      <a:pt x="1311" y="1727"/>
                    </a:lnTo>
                    <a:lnTo>
                      <a:pt x="1326" y="1750"/>
                    </a:lnTo>
                    <a:lnTo>
                      <a:pt x="1342" y="1775"/>
                    </a:lnTo>
                    <a:lnTo>
                      <a:pt x="1359" y="1801"/>
                    </a:lnTo>
                    <a:lnTo>
                      <a:pt x="1376" y="1828"/>
                    </a:lnTo>
                    <a:lnTo>
                      <a:pt x="1393" y="1853"/>
                    </a:lnTo>
                    <a:lnTo>
                      <a:pt x="1410" y="1879"/>
                    </a:lnTo>
                    <a:lnTo>
                      <a:pt x="1426" y="1901"/>
                    </a:lnTo>
                    <a:lnTo>
                      <a:pt x="1438" y="1920"/>
                    </a:lnTo>
                    <a:lnTo>
                      <a:pt x="1450" y="1936"/>
                    </a:lnTo>
                    <a:lnTo>
                      <a:pt x="1458" y="1947"/>
                    </a:lnTo>
                    <a:lnTo>
                      <a:pt x="1463" y="1952"/>
                    </a:lnTo>
                    <a:lnTo>
                      <a:pt x="1463" y="1951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26"/>
              <p:cNvSpPr>
                <a:spLocks/>
              </p:cNvSpPr>
              <p:nvPr/>
            </p:nvSpPr>
            <p:spPr bwMode="auto">
              <a:xfrm rot="712586">
                <a:off x="2537" y="1546"/>
                <a:ext cx="256" cy="217"/>
              </a:xfrm>
              <a:custGeom>
                <a:avLst/>
                <a:gdLst/>
                <a:ahLst/>
                <a:cxnLst>
                  <a:cxn ang="0">
                    <a:pos x="510" y="21"/>
                  </a:cxn>
                  <a:cxn ang="0">
                    <a:pos x="496" y="16"/>
                  </a:cxn>
                  <a:cxn ang="0">
                    <a:pos x="478" y="13"/>
                  </a:cxn>
                  <a:cxn ang="0">
                    <a:pos x="463" y="9"/>
                  </a:cxn>
                  <a:cxn ang="0">
                    <a:pos x="401" y="1"/>
                  </a:cxn>
                  <a:cxn ang="0">
                    <a:pos x="370" y="1"/>
                  </a:cxn>
                  <a:cxn ang="0">
                    <a:pos x="336" y="9"/>
                  </a:cxn>
                  <a:cxn ang="0">
                    <a:pos x="303" y="22"/>
                  </a:cxn>
                  <a:cxn ang="0">
                    <a:pos x="270" y="39"/>
                  </a:cxn>
                  <a:cxn ang="0">
                    <a:pos x="237" y="60"/>
                  </a:cxn>
                  <a:cxn ang="0">
                    <a:pos x="207" y="82"/>
                  </a:cxn>
                  <a:cxn ang="0">
                    <a:pos x="180" y="104"/>
                  </a:cxn>
                  <a:cxn ang="0">
                    <a:pos x="156" y="125"/>
                  </a:cxn>
                  <a:cxn ang="0">
                    <a:pos x="134" y="146"/>
                  </a:cxn>
                  <a:cxn ang="0">
                    <a:pos x="91" y="191"/>
                  </a:cxn>
                  <a:cxn ang="0">
                    <a:pos x="51" y="239"/>
                  </a:cxn>
                  <a:cxn ang="0">
                    <a:pos x="33" y="262"/>
                  </a:cxn>
                  <a:cxn ang="0">
                    <a:pos x="61" y="249"/>
                  </a:cxn>
                  <a:cxn ang="0">
                    <a:pos x="119" y="218"/>
                  </a:cxn>
                  <a:cxn ang="0">
                    <a:pos x="176" y="184"/>
                  </a:cxn>
                  <a:cxn ang="0">
                    <a:pos x="204" y="167"/>
                  </a:cxn>
                  <a:cxn ang="0">
                    <a:pos x="228" y="157"/>
                  </a:cxn>
                  <a:cxn ang="0">
                    <a:pos x="256" y="142"/>
                  </a:cxn>
                  <a:cxn ang="0">
                    <a:pos x="287" y="127"/>
                  </a:cxn>
                  <a:cxn ang="0">
                    <a:pos x="317" y="111"/>
                  </a:cxn>
                  <a:cxn ang="0">
                    <a:pos x="346" y="96"/>
                  </a:cxn>
                  <a:cxn ang="0">
                    <a:pos x="370" y="85"/>
                  </a:cxn>
                  <a:cxn ang="0">
                    <a:pos x="387" y="80"/>
                  </a:cxn>
                  <a:cxn ang="0">
                    <a:pos x="395" y="82"/>
                  </a:cxn>
                  <a:cxn ang="0">
                    <a:pos x="384" y="100"/>
                  </a:cxn>
                  <a:cxn ang="0">
                    <a:pos x="372" y="118"/>
                  </a:cxn>
                  <a:cxn ang="0">
                    <a:pos x="359" y="135"/>
                  </a:cxn>
                  <a:cxn ang="0">
                    <a:pos x="344" y="151"/>
                  </a:cxn>
                  <a:cxn ang="0">
                    <a:pos x="308" y="183"/>
                  </a:cxn>
                  <a:cxn ang="0">
                    <a:pos x="258" y="225"/>
                  </a:cxn>
                  <a:cxn ang="0">
                    <a:pos x="200" y="270"/>
                  </a:cxn>
                  <a:cxn ang="0">
                    <a:pos x="141" y="315"/>
                  </a:cxn>
                  <a:cxn ang="0">
                    <a:pos x="85" y="358"/>
                  </a:cxn>
                  <a:cxn ang="0">
                    <a:pos x="39" y="394"/>
                  </a:cxn>
                  <a:cxn ang="0">
                    <a:pos x="9" y="421"/>
                  </a:cxn>
                  <a:cxn ang="0">
                    <a:pos x="0" y="433"/>
                  </a:cxn>
                  <a:cxn ang="0">
                    <a:pos x="21" y="435"/>
                  </a:cxn>
                  <a:cxn ang="0">
                    <a:pos x="58" y="423"/>
                  </a:cxn>
                  <a:cxn ang="0">
                    <a:pos x="96" y="408"/>
                  </a:cxn>
                  <a:cxn ang="0">
                    <a:pos x="118" y="397"/>
                  </a:cxn>
                  <a:cxn ang="0">
                    <a:pos x="165" y="372"/>
                  </a:cxn>
                  <a:cxn ang="0">
                    <a:pos x="213" y="346"/>
                  </a:cxn>
                  <a:cxn ang="0">
                    <a:pos x="261" y="316"/>
                  </a:cxn>
                  <a:cxn ang="0">
                    <a:pos x="309" y="284"/>
                  </a:cxn>
                  <a:cxn ang="0">
                    <a:pos x="352" y="249"/>
                  </a:cxn>
                  <a:cxn ang="0">
                    <a:pos x="393" y="210"/>
                  </a:cxn>
                  <a:cxn ang="0">
                    <a:pos x="426" y="168"/>
                  </a:cxn>
                  <a:cxn ang="0">
                    <a:pos x="454" y="122"/>
                  </a:cxn>
                </a:cxnLst>
                <a:rect l="0" t="0" r="r" b="b"/>
                <a:pathLst>
                  <a:path w="513" h="436">
                    <a:moveTo>
                      <a:pt x="513" y="23"/>
                    </a:moveTo>
                    <a:lnTo>
                      <a:pt x="510" y="21"/>
                    </a:lnTo>
                    <a:lnTo>
                      <a:pt x="504" y="19"/>
                    </a:lnTo>
                    <a:lnTo>
                      <a:pt x="496" y="16"/>
                    </a:lnTo>
                    <a:lnTo>
                      <a:pt x="487" y="14"/>
                    </a:lnTo>
                    <a:lnTo>
                      <a:pt x="478" y="13"/>
                    </a:lnTo>
                    <a:lnTo>
                      <a:pt x="470" y="10"/>
                    </a:lnTo>
                    <a:lnTo>
                      <a:pt x="463" y="9"/>
                    </a:lnTo>
                    <a:lnTo>
                      <a:pt x="460" y="7"/>
                    </a:lnTo>
                    <a:lnTo>
                      <a:pt x="401" y="1"/>
                    </a:lnTo>
                    <a:lnTo>
                      <a:pt x="386" y="0"/>
                    </a:lnTo>
                    <a:lnTo>
                      <a:pt x="370" y="1"/>
                    </a:lnTo>
                    <a:lnTo>
                      <a:pt x="354" y="5"/>
                    </a:lnTo>
                    <a:lnTo>
                      <a:pt x="336" y="9"/>
                    </a:lnTo>
                    <a:lnTo>
                      <a:pt x="320" y="15"/>
                    </a:lnTo>
                    <a:lnTo>
                      <a:pt x="303" y="22"/>
                    </a:lnTo>
                    <a:lnTo>
                      <a:pt x="286" y="30"/>
                    </a:lnTo>
                    <a:lnTo>
                      <a:pt x="270" y="39"/>
                    </a:lnTo>
                    <a:lnTo>
                      <a:pt x="253" y="50"/>
                    </a:lnTo>
                    <a:lnTo>
                      <a:pt x="237" y="60"/>
                    </a:lnTo>
                    <a:lnTo>
                      <a:pt x="221" y="70"/>
                    </a:lnTo>
                    <a:lnTo>
                      <a:pt x="207" y="82"/>
                    </a:lnTo>
                    <a:lnTo>
                      <a:pt x="192" y="92"/>
                    </a:lnTo>
                    <a:lnTo>
                      <a:pt x="180" y="104"/>
                    </a:lnTo>
                    <a:lnTo>
                      <a:pt x="167" y="114"/>
                    </a:lnTo>
                    <a:lnTo>
                      <a:pt x="156" y="125"/>
                    </a:lnTo>
                    <a:lnTo>
                      <a:pt x="149" y="130"/>
                    </a:lnTo>
                    <a:lnTo>
                      <a:pt x="134" y="146"/>
                    </a:lnTo>
                    <a:lnTo>
                      <a:pt x="114" y="167"/>
                    </a:lnTo>
                    <a:lnTo>
                      <a:pt x="91" y="191"/>
                    </a:lnTo>
                    <a:lnTo>
                      <a:pt x="69" y="217"/>
                    </a:lnTo>
                    <a:lnTo>
                      <a:pt x="51" y="239"/>
                    </a:lnTo>
                    <a:lnTo>
                      <a:pt x="38" y="255"/>
                    </a:lnTo>
                    <a:lnTo>
                      <a:pt x="33" y="262"/>
                    </a:lnTo>
                    <a:lnTo>
                      <a:pt x="41" y="259"/>
                    </a:lnTo>
                    <a:lnTo>
                      <a:pt x="61" y="249"/>
                    </a:lnTo>
                    <a:lnTo>
                      <a:pt x="88" y="235"/>
                    </a:lnTo>
                    <a:lnTo>
                      <a:pt x="119" y="218"/>
                    </a:lnTo>
                    <a:lnTo>
                      <a:pt x="149" y="199"/>
                    </a:lnTo>
                    <a:lnTo>
                      <a:pt x="176" y="184"/>
                    </a:lnTo>
                    <a:lnTo>
                      <a:pt x="196" y="173"/>
                    </a:lnTo>
                    <a:lnTo>
                      <a:pt x="204" y="167"/>
                    </a:lnTo>
                    <a:lnTo>
                      <a:pt x="215" y="163"/>
                    </a:lnTo>
                    <a:lnTo>
                      <a:pt x="228" y="157"/>
                    </a:lnTo>
                    <a:lnTo>
                      <a:pt x="242" y="150"/>
                    </a:lnTo>
                    <a:lnTo>
                      <a:pt x="256" y="142"/>
                    </a:lnTo>
                    <a:lnTo>
                      <a:pt x="272" y="135"/>
                    </a:lnTo>
                    <a:lnTo>
                      <a:pt x="287" y="127"/>
                    </a:lnTo>
                    <a:lnTo>
                      <a:pt x="302" y="118"/>
                    </a:lnTo>
                    <a:lnTo>
                      <a:pt x="317" y="111"/>
                    </a:lnTo>
                    <a:lnTo>
                      <a:pt x="332" y="103"/>
                    </a:lnTo>
                    <a:lnTo>
                      <a:pt x="346" y="96"/>
                    </a:lnTo>
                    <a:lnTo>
                      <a:pt x="358" y="90"/>
                    </a:lnTo>
                    <a:lnTo>
                      <a:pt x="370" y="85"/>
                    </a:lnTo>
                    <a:lnTo>
                      <a:pt x="379" y="82"/>
                    </a:lnTo>
                    <a:lnTo>
                      <a:pt x="387" y="80"/>
                    </a:lnTo>
                    <a:lnTo>
                      <a:pt x="392" y="80"/>
                    </a:lnTo>
                    <a:lnTo>
                      <a:pt x="395" y="82"/>
                    </a:lnTo>
                    <a:lnTo>
                      <a:pt x="389" y="91"/>
                    </a:lnTo>
                    <a:lnTo>
                      <a:pt x="384" y="100"/>
                    </a:lnTo>
                    <a:lnTo>
                      <a:pt x="378" y="110"/>
                    </a:lnTo>
                    <a:lnTo>
                      <a:pt x="372" y="118"/>
                    </a:lnTo>
                    <a:lnTo>
                      <a:pt x="366" y="127"/>
                    </a:lnTo>
                    <a:lnTo>
                      <a:pt x="359" y="135"/>
                    </a:lnTo>
                    <a:lnTo>
                      <a:pt x="352" y="143"/>
                    </a:lnTo>
                    <a:lnTo>
                      <a:pt x="344" y="151"/>
                    </a:lnTo>
                    <a:lnTo>
                      <a:pt x="328" y="166"/>
                    </a:lnTo>
                    <a:lnTo>
                      <a:pt x="308" y="183"/>
                    </a:lnTo>
                    <a:lnTo>
                      <a:pt x="285" y="203"/>
                    </a:lnTo>
                    <a:lnTo>
                      <a:pt x="258" y="225"/>
                    </a:lnTo>
                    <a:lnTo>
                      <a:pt x="229" y="247"/>
                    </a:lnTo>
                    <a:lnTo>
                      <a:pt x="200" y="270"/>
                    </a:lnTo>
                    <a:lnTo>
                      <a:pt x="170" y="293"/>
                    </a:lnTo>
                    <a:lnTo>
                      <a:pt x="141" y="315"/>
                    </a:lnTo>
                    <a:lnTo>
                      <a:pt x="112" y="337"/>
                    </a:lnTo>
                    <a:lnTo>
                      <a:pt x="85" y="358"/>
                    </a:lnTo>
                    <a:lnTo>
                      <a:pt x="61" y="377"/>
                    </a:lnTo>
                    <a:lnTo>
                      <a:pt x="39" y="394"/>
                    </a:lnTo>
                    <a:lnTo>
                      <a:pt x="22" y="409"/>
                    </a:lnTo>
                    <a:lnTo>
                      <a:pt x="9" y="421"/>
                    </a:lnTo>
                    <a:lnTo>
                      <a:pt x="1" y="429"/>
                    </a:lnTo>
                    <a:lnTo>
                      <a:pt x="0" y="433"/>
                    </a:lnTo>
                    <a:lnTo>
                      <a:pt x="8" y="436"/>
                    </a:lnTo>
                    <a:lnTo>
                      <a:pt x="21" y="435"/>
                    </a:lnTo>
                    <a:lnTo>
                      <a:pt x="38" y="430"/>
                    </a:lnTo>
                    <a:lnTo>
                      <a:pt x="58" y="423"/>
                    </a:lnTo>
                    <a:lnTo>
                      <a:pt x="77" y="416"/>
                    </a:lnTo>
                    <a:lnTo>
                      <a:pt x="96" y="408"/>
                    </a:lnTo>
                    <a:lnTo>
                      <a:pt x="109" y="401"/>
                    </a:lnTo>
                    <a:lnTo>
                      <a:pt x="118" y="397"/>
                    </a:lnTo>
                    <a:lnTo>
                      <a:pt x="141" y="385"/>
                    </a:lnTo>
                    <a:lnTo>
                      <a:pt x="165" y="372"/>
                    </a:lnTo>
                    <a:lnTo>
                      <a:pt x="189" y="360"/>
                    </a:lnTo>
                    <a:lnTo>
                      <a:pt x="213" y="346"/>
                    </a:lnTo>
                    <a:lnTo>
                      <a:pt x="237" y="331"/>
                    </a:lnTo>
                    <a:lnTo>
                      <a:pt x="261" y="316"/>
                    </a:lnTo>
                    <a:lnTo>
                      <a:pt x="285" y="301"/>
                    </a:lnTo>
                    <a:lnTo>
                      <a:pt x="309" y="284"/>
                    </a:lnTo>
                    <a:lnTo>
                      <a:pt x="331" y="266"/>
                    </a:lnTo>
                    <a:lnTo>
                      <a:pt x="352" y="249"/>
                    </a:lnTo>
                    <a:lnTo>
                      <a:pt x="373" y="229"/>
                    </a:lnTo>
                    <a:lnTo>
                      <a:pt x="393" y="210"/>
                    </a:lnTo>
                    <a:lnTo>
                      <a:pt x="410" y="189"/>
                    </a:lnTo>
                    <a:lnTo>
                      <a:pt x="426" y="168"/>
                    </a:lnTo>
                    <a:lnTo>
                      <a:pt x="441" y="145"/>
                    </a:lnTo>
                    <a:lnTo>
                      <a:pt x="454" y="122"/>
                    </a:lnTo>
                    <a:lnTo>
                      <a:pt x="513" y="2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27"/>
              <p:cNvSpPr>
                <a:spLocks/>
              </p:cNvSpPr>
              <p:nvPr/>
            </p:nvSpPr>
            <p:spPr bwMode="auto">
              <a:xfrm rot="712586">
                <a:off x="2564" y="1591"/>
                <a:ext cx="236" cy="229"/>
              </a:xfrm>
              <a:custGeom>
                <a:avLst/>
                <a:gdLst/>
                <a:ahLst/>
                <a:cxnLst>
                  <a:cxn ang="0">
                    <a:pos x="405" y="40"/>
                  </a:cxn>
                  <a:cxn ang="0">
                    <a:pos x="368" y="104"/>
                  </a:cxn>
                  <a:cxn ang="0">
                    <a:pos x="330" y="161"/>
                  </a:cxn>
                  <a:cxn ang="0">
                    <a:pos x="287" y="219"/>
                  </a:cxn>
                  <a:cxn ang="0">
                    <a:pos x="257" y="252"/>
                  </a:cxn>
                  <a:cxn ang="0">
                    <a:pos x="233" y="271"/>
                  </a:cxn>
                  <a:cxn ang="0">
                    <a:pos x="195" y="300"/>
                  </a:cxn>
                  <a:cxn ang="0">
                    <a:pos x="148" y="334"/>
                  </a:cxn>
                  <a:cxn ang="0">
                    <a:pos x="99" y="371"/>
                  </a:cxn>
                  <a:cxn ang="0">
                    <a:pos x="54" y="407"/>
                  </a:cxn>
                  <a:cxn ang="0">
                    <a:pos x="19" y="436"/>
                  </a:cxn>
                  <a:cxn ang="0">
                    <a:pos x="1" y="454"/>
                  </a:cxn>
                  <a:cxn ang="0">
                    <a:pos x="3" y="458"/>
                  </a:cxn>
                  <a:cxn ang="0">
                    <a:pos x="23" y="451"/>
                  </a:cxn>
                  <a:cxn ang="0">
                    <a:pos x="53" y="434"/>
                  </a:cxn>
                  <a:cxn ang="0">
                    <a:pos x="90" y="414"/>
                  </a:cxn>
                  <a:cxn ang="0">
                    <a:pos x="129" y="391"/>
                  </a:cxn>
                  <a:cxn ang="0">
                    <a:pos x="166" y="369"/>
                  </a:cxn>
                  <a:cxn ang="0">
                    <a:pos x="196" y="350"/>
                  </a:cxn>
                  <a:cxn ang="0">
                    <a:pos x="215" y="338"/>
                  </a:cxn>
                  <a:cxn ang="0">
                    <a:pos x="235" y="320"/>
                  </a:cxn>
                  <a:cxn ang="0">
                    <a:pos x="272" y="292"/>
                  </a:cxn>
                  <a:cxn ang="0">
                    <a:pos x="312" y="262"/>
                  </a:cxn>
                  <a:cxn ang="0">
                    <a:pos x="352" y="232"/>
                  </a:cxn>
                  <a:cxn ang="0">
                    <a:pos x="390" y="198"/>
                  </a:cxn>
                  <a:cxn ang="0">
                    <a:pos x="424" y="164"/>
                  </a:cxn>
                  <a:cxn ang="0">
                    <a:pos x="450" y="126"/>
                  </a:cxn>
                  <a:cxn ang="0">
                    <a:pos x="466" y="85"/>
                  </a:cxn>
                  <a:cxn ang="0">
                    <a:pos x="470" y="60"/>
                  </a:cxn>
                  <a:cxn ang="0">
                    <a:pos x="463" y="42"/>
                  </a:cxn>
                  <a:cxn ang="0">
                    <a:pos x="450" y="20"/>
                  </a:cxn>
                  <a:cxn ang="0">
                    <a:pos x="440" y="4"/>
                  </a:cxn>
                  <a:cxn ang="0">
                    <a:pos x="433" y="0"/>
                  </a:cxn>
                  <a:cxn ang="0">
                    <a:pos x="427" y="2"/>
                  </a:cxn>
                  <a:cxn ang="0">
                    <a:pos x="425" y="6"/>
                  </a:cxn>
                </a:cxnLst>
                <a:rect l="0" t="0" r="r" b="b"/>
                <a:pathLst>
                  <a:path w="471" h="458">
                    <a:moveTo>
                      <a:pt x="425" y="6"/>
                    </a:moveTo>
                    <a:lnTo>
                      <a:pt x="405" y="40"/>
                    </a:lnTo>
                    <a:lnTo>
                      <a:pt x="386" y="73"/>
                    </a:lnTo>
                    <a:lnTo>
                      <a:pt x="368" y="104"/>
                    </a:lnTo>
                    <a:lnTo>
                      <a:pt x="350" y="133"/>
                    </a:lnTo>
                    <a:lnTo>
                      <a:pt x="330" y="161"/>
                    </a:lnTo>
                    <a:lnTo>
                      <a:pt x="310" y="189"/>
                    </a:lnTo>
                    <a:lnTo>
                      <a:pt x="287" y="219"/>
                    </a:lnTo>
                    <a:lnTo>
                      <a:pt x="261" y="249"/>
                    </a:lnTo>
                    <a:lnTo>
                      <a:pt x="257" y="252"/>
                    </a:lnTo>
                    <a:lnTo>
                      <a:pt x="248" y="260"/>
                    </a:lnTo>
                    <a:lnTo>
                      <a:pt x="233" y="271"/>
                    </a:lnTo>
                    <a:lnTo>
                      <a:pt x="215" y="284"/>
                    </a:lnTo>
                    <a:lnTo>
                      <a:pt x="195" y="300"/>
                    </a:lnTo>
                    <a:lnTo>
                      <a:pt x="173" y="316"/>
                    </a:lnTo>
                    <a:lnTo>
                      <a:pt x="148" y="334"/>
                    </a:lnTo>
                    <a:lnTo>
                      <a:pt x="124" y="353"/>
                    </a:lnTo>
                    <a:lnTo>
                      <a:pt x="99" y="371"/>
                    </a:lnTo>
                    <a:lnTo>
                      <a:pt x="76" y="390"/>
                    </a:lnTo>
                    <a:lnTo>
                      <a:pt x="54" y="407"/>
                    </a:lnTo>
                    <a:lnTo>
                      <a:pt x="36" y="422"/>
                    </a:lnTo>
                    <a:lnTo>
                      <a:pt x="19" y="436"/>
                    </a:lnTo>
                    <a:lnTo>
                      <a:pt x="8" y="446"/>
                    </a:lnTo>
                    <a:lnTo>
                      <a:pt x="1" y="454"/>
                    </a:lnTo>
                    <a:lnTo>
                      <a:pt x="0" y="458"/>
                    </a:lnTo>
                    <a:lnTo>
                      <a:pt x="3" y="458"/>
                    </a:lnTo>
                    <a:lnTo>
                      <a:pt x="11" y="455"/>
                    </a:lnTo>
                    <a:lnTo>
                      <a:pt x="23" y="451"/>
                    </a:lnTo>
                    <a:lnTo>
                      <a:pt x="37" y="444"/>
                    </a:lnTo>
                    <a:lnTo>
                      <a:pt x="53" y="434"/>
                    </a:lnTo>
                    <a:lnTo>
                      <a:pt x="71" y="425"/>
                    </a:lnTo>
                    <a:lnTo>
                      <a:pt x="90" y="414"/>
                    </a:lnTo>
                    <a:lnTo>
                      <a:pt x="109" y="402"/>
                    </a:lnTo>
                    <a:lnTo>
                      <a:pt x="129" y="391"/>
                    </a:lnTo>
                    <a:lnTo>
                      <a:pt x="147" y="379"/>
                    </a:lnTo>
                    <a:lnTo>
                      <a:pt x="166" y="369"/>
                    </a:lnTo>
                    <a:lnTo>
                      <a:pt x="182" y="358"/>
                    </a:lnTo>
                    <a:lnTo>
                      <a:pt x="196" y="350"/>
                    </a:lnTo>
                    <a:lnTo>
                      <a:pt x="207" y="342"/>
                    </a:lnTo>
                    <a:lnTo>
                      <a:pt x="215" y="338"/>
                    </a:lnTo>
                    <a:lnTo>
                      <a:pt x="219" y="334"/>
                    </a:lnTo>
                    <a:lnTo>
                      <a:pt x="235" y="320"/>
                    </a:lnTo>
                    <a:lnTo>
                      <a:pt x="253" y="305"/>
                    </a:lnTo>
                    <a:lnTo>
                      <a:pt x="272" y="292"/>
                    </a:lnTo>
                    <a:lnTo>
                      <a:pt x="291" y="277"/>
                    </a:lnTo>
                    <a:lnTo>
                      <a:pt x="312" y="262"/>
                    </a:lnTo>
                    <a:lnTo>
                      <a:pt x="332" y="247"/>
                    </a:lnTo>
                    <a:lnTo>
                      <a:pt x="352" y="232"/>
                    </a:lnTo>
                    <a:lnTo>
                      <a:pt x="371" y="216"/>
                    </a:lnTo>
                    <a:lnTo>
                      <a:pt x="390" y="198"/>
                    </a:lnTo>
                    <a:lnTo>
                      <a:pt x="408" y="181"/>
                    </a:lnTo>
                    <a:lnTo>
                      <a:pt x="424" y="164"/>
                    </a:lnTo>
                    <a:lnTo>
                      <a:pt x="438" y="145"/>
                    </a:lnTo>
                    <a:lnTo>
                      <a:pt x="450" y="126"/>
                    </a:lnTo>
                    <a:lnTo>
                      <a:pt x="459" y="106"/>
                    </a:lnTo>
                    <a:lnTo>
                      <a:pt x="466" y="85"/>
                    </a:lnTo>
                    <a:lnTo>
                      <a:pt x="471" y="63"/>
                    </a:lnTo>
                    <a:lnTo>
                      <a:pt x="470" y="60"/>
                    </a:lnTo>
                    <a:lnTo>
                      <a:pt x="468" y="52"/>
                    </a:lnTo>
                    <a:lnTo>
                      <a:pt x="463" y="42"/>
                    </a:lnTo>
                    <a:lnTo>
                      <a:pt x="457" y="31"/>
                    </a:lnTo>
                    <a:lnTo>
                      <a:pt x="450" y="20"/>
                    </a:lnTo>
                    <a:lnTo>
                      <a:pt x="446" y="10"/>
                    </a:lnTo>
                    <a:lnTo>
                      <a:pt x="440" y="4"/>
                    </a:lnTo>
                    <a:lnTo>
                      <a:pt x="438" y="0"/>
                    </a:lnTo>
                    <a:lnTo>
                      <a:pt x="433" y="0"/>
                    </a:lnTo>
                    <a:lnTo>
                      <a:pt x="429" y="1"/>
                    </a:lnTo>
                    <a:lnTo>
                      <a:pt x="427" y="2"/>
                    </a:lnTo>
                    <a:lnTo>
                      <a:pt x="425" y="6"/>
                    </a:lnTo>
                    <a:lnTo>
                      <a:pt x="425" y="6"/>
                    </a:lnTo>
                    <a:close/>
                  </a:path>
                </a:pathLst>
              </a:custGeom>
              <a:solidFill>
                <a:srgbClr val="FFFFE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28"/>
              <p:cNvSpPr>
                <a:spLocks/>
              </p:cNvSpPr>
              <p:nvPr/>
            </p:nvSpPr>
            <p:spPr bwMode="auto">
              <a:xfrm rot="712586">
                <a:off x="2434" y="1582"/>
                <a:ext cx="944" cy="1145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cxnSp>
        <p:nvCxnSpPr>
          <p:cNvPr id="26" name="Straight Connector 25"/>
          <p:cNvCxnSpPr/>
          <p:nvPr/>
        </p:nvCxnSpPr>
        <p:spPr>
          <a:xfrm>
            <a:off x="224126" y="733514"/>
            <a:ext cx="4801640" cy="2037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23825" y="55344"/>
            <a:ext cx="5411758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Drawing by Spring Networks</a:t>
            </a:r>
            <a:endParaRPr lang="en-US" sz="3600" dirty="0">
              <a:latin typeface="Garamond"/>
              <a:cs typeface="Garamond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0823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te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278199" cy="574243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348531" y="299114"/>
            <a:ext cx="6584521" cy="5718027"/>
            <a:chOff x="1348531" y="299114"/>
            <a:chExt cx="6584521" cy="5718027"/>
          </a:xfrm>
        </p:grpSpPr>
        <p:grpSp>
          <p:nvGrpSpPr>
            <p:cNvPr id="28" name="Group 27"/>
            <p:cNvGrpSpPr/>
            <p:nvPr/>
          </p:nvGrpSpPr>
          <p:grpSpPr>
            <a:xfrm>
              <a:off x="4233765" y="299114"/>
              <a:ext cx="3699287" cy="5718027"/>
              <a:chOff x="4233765" y="299114"/>
              <a:chExt cx="3699287" cy="5718027"/>
            </a:xfrm>
          </p:grpSpPr>
          <p:grpSp>
            <p:nvGrpSpPr>
              <p:cNvPr id="35" name="Group 23"/>
              <p:cNvGrpSpPr>
                <a:grpSpLocks/>
              </p:cNvGrpSpPr>
              <p:nvPr/>
            </p:nvGrpSpPr>
            <p:grpSpPr bwMode="auto">
              <a:xfrm rot="2160148">
                <a:off x="7099448" y="5148876"/>
                <a:ext cx="833604" cy="868265"/>
                <a:chOff x="2381" y="1482"/>
                <a:chExt cx="1085" cy="1253"/>
              </a:xfrm>
            </p:grpSpPr>
            <p:sp>
              <p:nvSpPr>
                <p:cNvPr id="42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" name="Freeform 28"/>
                <p:cNvSpPr>
                  <a:spLocks/>
                </p:cNvSpPr>
                <p:nvPr/>
              </p:nvSpPr>
              <p:spPr bwMode="auto">
                <a:xfrm rot="712586">
                  <a:off x="2522" y="1482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6" name="Group 23"/>
              <p:cNvGrpSpPr>
                <a:grpSpLocks/>
              </p:cNvGrpSpPr>
              <p:nvPr/>
            </p:nvGrpSpPr>
            <p:grpSpPr bwMode="auto">
              <a:xfrm rot="2160148">
                <a:off x="4233765" y="299114"/>
                <a:ext cx="766763" cy="823913"/>
                <a:chOff x="2381" y="1546"/>
                <a:chExt cx="998" cy="1189"/>
              </a:xfrm>
            </p:grpSpPr>
            <p:sp>
              <p:nvSpPr>
                <p:cNvPr id="37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8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9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" name="Freeform 28"/>
                <p:cNvSpPr>
                  <a:spLocks/>
                </p:cNvSpPr>
                <p:nvPr/>
              </p:nvSpPr>
              <p:spPr bwMode="auto">
                <a:xfrm rot="712586">
                  <a:off x="2431" y="1560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9" name="Group 23"/>
            <p:cNvGrpSpPr>
              <a:grpSpLocks/>
            </p:cNvGrpSpPr>
            <p:nvPr/>
          </p:nvGrpSpPr>
          <p:grpSpPr bwMode="auto">
            <a:xfrm rot="2160148">
              <a:off x="1348531" y="5152272"/>
              <a:ext cx="766763" cy="823913"/>
              <a:chOff x="2381" y="1546"/>
              <a:chExt cx="998" cy="1189"/>
            </a:xfrm>
          </p:grpSpPr>
          <p:sp>
            <p:nvSpPr>
              <p:cNvPr id="30" name="AutoShape 24"/>
              <p:cNvSpPr>
                <a:spLocks noChangeAspect="1" noChangeArrowheads="1" noTextEdit="1"/>
              </p:cNvSpPr>
              <p:nvPr/>
            </p:nvSpPr>
            <p:spPr bwMode="auto">
              <a:xfrm rot="712586">
                <a:off x="2381" y="1585"/>
                <a:ext cx="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 rot="712586">
                <a:off x="2578" y="1748"/>
                <a:ext cx="731" cy="976"/>
              </a:xfrm>
              <a:custGeom>
                <a:avLst/>
                <a:gdLst/>
                <a:ahLst/>
                <a:cxnLst>
                  <a:cxn ang="0">
                    <a:pos x="1443" y="1861"/>
                  </a:cxn>
                  <a:cxn ang="0">
                    <a:pos x="1395" y="1715"/>
                  </a:cxn>
                  <a:cxn ang="0">
                    <a:pos x="1364" y="1636"/>
                  </a:cxn>
                  <a:cxn ang="0">
                    <a:pos x="1344" y="1611"/>
                  </a:cxn>
                  <a:cxn ang="0">
                    <a:pos x="1290" y="1543"/>
                  </a:cxn>
                  <a:cxn ang="0">
                    <a:pos x="1208" y="1442"/>
                  </a:cxn>
                  <a:cxn ang="0">
                    <a:pos x="1106" y="1314"/>
                  </a:cxn>
                  <a:cxn ang="0">
                    <a:pos x="990" y="1170"/>
                  </a:cxn>
                  <a:cxn ang="0">
                    <a:pos x="868" y="1018"/>
                  </a:cxn>
                  <a:cxn ang="0">
                    <a:pos x="746" y="866"/>
                  </a:cxn>
                  <a:cxn ang="0">
                    <a:pos x="632" y="723"/>
                  </a:cxn>
                  <a:cxn ang="0">
                    <a:pos x="533" y="598"/>
                  </a:cxn>
                  <a:cxn ang="0">
                    <a:pos x="455" y="501"/>
                  </a:cxn>
                  <a:cxn ang="0">
                    <a:pos x="401" y="431"/>
                  </a:cxn>
                  <a:cxn ang="0">
                    <a:pos x="349" y="358"/>
                  </a:cxn>
                  <a:cxn ang="0">
                    <a:pos x="302" y="278"/>
                  </a:cxn>
                  <a:cxn ang="0">
                    <a:pos x="258" y="192"/>
                  </a:cxn>
                  <a:cxn ang="0">
                    <a:pos x="221" y="100"/>
                  </a:cxn>
                  <a:cxn ang="0">
                    <a:pos x="190" y="2"/>
                  </a:cxn>
                  <a:cxn ang="0">
                    <a:pos x="178" y="11"/>
                  </a:cxn>
                  <a:cxn ang="0">
                    <a:pos x="159" y="36"/>
                  </a:cxn>
                  <a:cxn ang="0">
                    <a:pos x="140" y="50"/>
                  </a:cxn>
                  <a:cxn ang="0">
                    <a:pos x="70" y="95"/>
                  </a:cxn>
                  <a:cxn ang="0">
                    <a:pos x="6" y="143"/>
                  </a:cxn>
                  <a:cxn ang="0">
                    <a:pos x="10" y="158"/>
                  </a:cxn>
                  <a:cxn ang="0">
                    <a:pos x="55" y="196"/>
                  </a:cxn>
                  <a:cxn ang="0">
                    <a:pos x="125" y="256"/>
                  </a:cxn>
                  <a:cxn ang="0">
                    <a:pos x="206" y="331"/>
                  </a:cxn>
                  <a:cxn ang="0">
                    <a:pos x="281" y="412"/>
                  </a:cxn>
                  <a:cxn ang="0">
                    <a:pos x="327" y="471"/>
                  </a:cxn>
                  <a:cxn ang="0">
                    <a:pos x="365" y="521"/>
                  </a:cxn>
                  <a:cxn ang="0">
                    <a:pos x="433" y="611"/>
                  </a:cxn>
                  <a:cxn ang="0">
                    <a:pos x="526" y="732"/>
                  </a:cxn>
                  <a:cxn ang="0">
                    <a:pos x="637" y="875"/>
                  </a:cxn>
                  <a:cxn ang="0">
                    <a:pos x="757" y="1029"/>
                  </a:cxn>
                  <a:cxn ang="0">
                    <a:pos x="880" y="1186"/>
                  </a:cxn>
                  <a:cxn ang="0">
                    <a:pos x="998" y="1337"/>
                  </a:cxn>
                  <a:cxn ang="0">
                    <a:pos x="1107" y="1472"/>
                  </a:cxn>
                  <a:cxn ang="0">
                    <a:pos x="1198" y="1581"/>
                  </a:cxn>
                  <a:cxn ang="0">
                    <a:pos x="1262" y="1655"/>
                  </a:cxn>
                  <a:cxn ang="0">
                    <a:pos x="1288" y="1690"/>
                  </a:cxn>
                  <a:cxn ang="0">
                    <a:pos x="1326" y="1750"/>
                  </a:cxn>
                  <a:cxn ang="0">
                    <a:pos x="1376" y="1828"/>
                  </a:cxn>
                  <a:cxn ang="0">
                    <a:pos x="1426" y="1901"/>
                  </a:cxn>
                  <a:cxn ang="0">
                    <a:pos x="1458" y="1947"/>
                  </a:cxn>
                </a:cxnLst>
                <a:rect l="0" t="0" r="r" b="b"/>
                <a:pathLst>
                  <a:path w="1463" h="1952">
                    <a:moveTo>
                      <a:pt x="1463" y="1951"/>
                    </a:moveTo>
                    <a:lnTo>
                      <a:pt x="1455" y="1910"/>
                    </a:lnTo>
                    <a:lnTo>
                      <a:pt x="1443" y="1861"/>
                    </a:lnTo>
                    <a:lnTo>
                      <a:pt x="1427" y="1811"/>
                    </a:lnTo>
                    <a:lnTo>
                      <a:pt x="1411" y="1761"/>
                    </a:lnTo>
                    <a:lnTo>
                      <a:pt x="1395" y="1715"/>
                    </a:lnTo>
                    <a:lnTo>
                      <a:pt x="1380" y="1677"/>
                    </a:lnTo>
                    <a:lnTo>
                      <a:pt x="1369" y="1649"/>
                    </a:lnTo>
                    <a:lnTo>
                      <a:pt x="1364" y="1636"/>
                    </a:lnTo>
                    <a:lnTo>
                      <a:pt x="1361" y="1633"/>
                    </a:lnTo>
                    <a:lnTo>
                      <a:pt x="1354" y="1624"/>
                    </a:lnTo>
                    <a:lnTo>
                      <a:pt x="1344" y="1611"/>
                    </a:lnTo>
                    <a:lnTo>
                      <a:pt x="1329" y="1593"/>
                    </a:lnTo>
                    <a:lnTo>
                      <a:pt x="1312" y="1570"/>
                    </a:lnTo>
                    <a:lnTo>
                      <a:pt x="1290" y="1543"/>
                    </a:lnTo>
                    <a:lnTo>
                      <a:pt x="1266" y="1513"/>
                    </a:lnTo>
                    <a:lnTo>
                      <a:pt x="1238" y="1479"/>
                    </a:lnTo>
                    <a:lnTo>
                      <a:pt x="1208" y="1442"/>
                    </a:lnTo>
                    <a:lnTo>
                      <a:pt x="1176" y="1402"/>
                    </a:lnTo>
                    <a:lnTo>
                      <a:pt x="1142" y="1359"/>
                    </a:lnTo>
                    <a:lnTo>
                      <a:pt x="1106" y="1314"/>
                    </a:lnTo>
                    <a:lnTo>
                      <a:pt x="1069" y="1268"/>
                    </a:lnTo>
                    <a:lnTo>
                      <a:pt x="1030" y="1220"/>
                    </a:lnTo>
                    <a:lnTo>
                      <a:pt x="990" y="1170"/>
                    </a:lnTo>
                    <a:lnTo>
                      <a:pt x="950" y="1119"/>
                    </a:lnTo>
                    <a:lnTo>
                      <a:pt x="909" y="1069"/>
                    </a:lnTo>
                    <a:lnTo>
                      <a:pt x="868" y="1018"/>
                    </a:lnTo>
                    <a:lnTo>
                      <a:pt x="827" y="966"/>
                    </a:lnTo>
                    <a:lnTo>
                      <a:pt x="786" y="915"/>
                    </a:lnTo>
                    <a:lnTo>
                      <a:pt x="746" y="866"/>
                    </a:lnTo>
                    <a:lnTo>
                      <a:pt x="707" y="816"/>
                    </a:lnTo>
                    <a:lnTo>
                      <a:pt x="669" y="769"/>
                    </a:lnTo>
                    <a:lnTo>
                      <a:pt x="632" y="723"/>
                    </a:lnTo>
                    <a:lnTo>
                      <a:pt x="598" y="679"/>
                    </a:lnTo>
                    <a:lnTo>
                      <a:pt x="564" y="638"/>
                    </a:lnTo>
                    <a:lnTo>
                      <a:pt x="533" y="598"/>
                    </a:lnTo>
                    <a:lnTo>
                      <a:pt x="504" y="563"/>
                    </a:lnTo>
                    <a:lnTo>
                      <a:pt x="478" y="529"/>
                    </a:lnTo>
                    <a:lnTo>
                      <a:pt x="455" y="501"/>
                    </a:lnTo>
                    <a:lnTo>
                      <a:pt x="434" y="475"/>
                    </a:lnTo>
                    <a:lnTo>
                      <a:pt x="418" y="454"/>
                    </a:lnTo>
                    <a:lnTo>
                      <a:pt x="401" y="431"/>
                    </a:lnTo>
                    <a:lnTo>
                      <a:pt x="382" y="407"/>
                    </a:lnTo>
                    <a:lnTo>
                      <a:pt x="366" y="383"/>
                    </a:lnTo>
                    <a:lnTo>
                      <a:pt x="349" y="358"/>
                    </a:lnTo>
                    <a:lnTo>
                      <a:pt x="333" y="332"/>
                    </a:lnTo>
                    <a:lnTo>
                      <a:pt x="317" y="305"/>
                    </a:lnTo>
                    <a:lnTo>
                      <a:pt x="302" y="278"/>
                    </a:lnTo>
                    <a:lnTo>
                      <a:pt x="287" y="249"/>
                    </a:lnTo>
                    <a:lnTo>
                      <a:pt x="272" y="221"/>
                    </a:lnTo>
                    <a:lnTo>
                      <a:pt x="258" y="192"/>
                    </a:lnTo>
                    <a:lnTo>
                      <a:pt x="245" y="162"/>
                    </a:lnTo>
                    <a:lnTo>
                      <a:pt x="233" y="131"/>
                    </a:lnTo>
                    <a:lnTo>
                      <a:pt x="221" y="100"/>
                    </a:lnTo>
                    <a:lnTo>
                      <a:pt x="209" y="67"/>
                    </a:lnTo>
                    <a:lnTo>
                      <a:pt x="199" y="35"/>
                    </a:lnTo>
                    <a:lnTo>
                      <a:pt x="190" y="2"/>
                    </a:lnTo>
                    <a:lnTo>
                      <a:pt x="188" y="0"/>
                    </a:lnTo>
                    <a:lnTo>
                      <a:pt x="184" y="4"/>
                    </a:lnTo>
                    <a:lnTo>
                      <a:pt x="178" y="11"/>
                    </a:lnTo>
                    <a:lnTo>
                      <a:pt x="171" y="19"/>
                    </a:lnTo>
                    <a:lnTo>
                      <a:pt x="166" y="28"/>
                    </a:lnTo>
                    <a:lnTo>
                      <a:pt x="159" y="36"/>
                    </a:lnTo>
                    <a:lnTo>
                      <a:pt x="153" y="42"/>
                    </a:lnTo>
                    <a:lnTo>
                      <a:pt x="150" y="45"/>
                    </a:lnTo>
                    <a:lnTo>
                      <a:pt x="140" y="50"/>
                    </a:lnTo>
                    <a:lnTo>
                      <a:pt x="122" y="62"/>
                    </a:lnTo>
                    <a:lnTo>
                      <a:pt x="98" y="76"/>
                    </a:lnTo>
                    <a:lnTo>
                      <a:pt x="70" y="95"/>
                    </a:lnTo>
                    <a:lnTo>
                      <a:pt x="44" y="113"/>
                    </a:lnTo>
                    <a:lnTo>
                      <a:pt x="21" y="131"/>
                    </a:lnTo>
                    <a:lnTo>
                      <a:pt x="6" y="143"/>
                    </a:lnTo>
                    <a:lnTo>
                      <a:pt x="0" y="150"/>
                    </a:lnTo>
                    <a:lnTo>
                      <a:pt x="2" y="153"/>
                    </a:lnTo>
                    <a:lnTo>
                      <a:pt x="10" y="158"/>
                    </a:lnTo>
                    <a:lnTo>
                      <a:pt x="22" y="168"/>
                    </a:lnTo>
                    <a:lnTo>
                      <a:pt x="37" y="180"/>
                    </a:lnTo>
                    <a:lnTo>
                      <a:pt x="55" y="196"/>
                    </a:lnTo>
                    <a:lnTo>
                      <a:pt x="77" y="214"/>
                    </a:lnTo>
                    <a:lnTo>
                      <a:pt x="100" y="234"/>
                    </a:lnTo>
                    <a:lnTo>
                      <a:pt x="125" y="256"/>
                    </a:lnTo>
                    <a:lnTo>
                      <a:pt x="152" y="280"/>
                    </a:lnTo>
                    <a:lnTo>
                      <a:pt x="178" y="306"/>
                    </a:lnTo>
                    <a:lnTo>
                      <a:pt x="206" y="331"/>
                    </a:lnTo>
                    <a:lnTo>
                      <a:pt x="233" y="359"/>
                    </a:lnTo>
                    <a:lnTo>
                      <a:pt x="258" y="385"/>
                    </a:lnTo>
                    <a:lnTo>
                      <a:pt x="281" y="412"/>
                    </a:lnTo>
                    <a:lnTo>
                      <a:pt x="303" y="438"/>
                    </a:lnTo>
                    <a:lnTo>
                      <a:pt x="322" y="465"/>
                    </a:lnTo>
                    <a:lnTo>
                      <a:pt x="327" y="471"/>
                    </a:lnTo>
                    <a:lnTo>
                      <a:pt x="335" y="483"/>
                    </a:lnTo>
                    <a:lnTo>
                      <a:pt x="348" y="499"/>
                    </a:lnTo>
                    <a:lnTo>
                      <a:pt x="365" y="521"/>
                    </a:lnTo>
                    <a:lnTo>
                      <a:pt x="385" y="548"/>
                    </a:lnTo>
                    <a:lnTo>
                      <a:pt x="408" y="578"/>
                    </a:lnTo>
                    <a:lnTo>
                      <a:pt x="433" y="611"/>
                    </a:lnTo>
                    <a:lnTo>
                      <a:pt x="462" y="649"/>
                    </a:lnTo>
                    <a:lnTo>
                      <a:pt x="493" y="690"/>
                    </a:lnTo>
                    <a:lnTo>
                      <a:pt x="526" y="732"/>
                    </a:lnTo>
                    <a:lnTo>
                      <a:pt x="562" y="778"/>
                    </a:lnTo>
                    <a:lnTo>
                      <a:pt x="599" y="825"/>
                    </a:lnTo>
                    <a:lnTo>
                      <a:pt x="637" y="875"/>
                    </a:lnTo>
                    <a:lnTo>
                      <a:pt x="676" y="926"/>
                    </a:lnTo>
                    <a:lnTo>
                      <a:pt x="716" y="976"/>
                    </a:lnTo>
                    <a:lnTo>
                      <a:pt x="757" y="1029"/>
                    </a:lnTo>
                    <a:lnTo>
                      <a:pt x="798" y="1081"/>
                    </a:lnTo>
                    <a:lnTo>
                      <a:pt x="838" y="1134"/>
                    </a:lnTo>
                    <a:lnTo>
                      <a:pt x="880" y="1186"/>
                    </a:lnTo>
                    <a:lnTo>
                      <a:pt x="920" y="1238"/>
                    </a:lnTo>
                    <a:lnTo>
                      <a:pt x="960" y="1288"/>
                    </a:lnTo>
                    <a:lnTo>
                      <a:pt x="998" y="1337"/>
                    </a:lnTo>
                    <a:lnTo>
                      <a:pt x="1036" y="1384"/>
                    </a:lnTo>
                    <a:lnTo>
                      <a:pt x="1072" y="1429"/>
                    </a:lnTo>
                    <a:lnTo>
                      <a:pt x="1107" y="1472"/>
                    </a:lnTo>
                    <a:lnTo>
                      <a:pt x="1139" y="1511"/>
                    </a:lnTo>
                    <a:lnTo>
                      <a:pt x="1170" y="1548"/>
                    </a:lnTo>
                    <a:lnTo>
                      <a:pt x="1198" y="1581"/>
                    </a:lnTo>
                    <a:lnTo>
                      <a:pt x="1222" y="1610"/>
                    </a:lnTo>
                    <a:lnTo>
                      <a:pt x="1244" y="1636"/>
                    </a:lnTo>
                    <a:lnTo>
                      <a:pt x="1262" y="1655"/>
                    </a:lnTo>
                    <a:lnTo>
                      <a:pt x="1277" y="1671"/>
                    </a:lnTo>
                    <a:lnTo>
                      <a:pt x="1281" y="1678"/>
                    </a:lnTo>
                    <a:lnTo>
                      <a:pt x="1288" y="1690"/>
                    </a:lnTo>
                    <a:lnTo>
                      <a:pt x="1298" y="1707"/>
                    </a:lnTo>
                    <a:lnTo>
                      <a:pt x="1311" y="1727"/>
                    </a:lnTo>
                    <a:lnTo>
                      <a:pt x="1326" y="1750"/>
                    </a:lnTo>
                    <a:lnTo>
                      <a:pt x="1342" y="1775"/>
                    </a:lnTo>
                    <a:lnTo>
                      <a:pt x="1359" y="1801"/>
                    </a:lnTo>
                    <a:lnTo>
                      <a:pt x="1376" y="1828"/>
                    </a:lnTo>
                    <a:lnTo>
                      <a:pt x="1393" y="1853"/>
                    </a:lnTo>
                    <a:lnTo>
                      <a:pt x="1410" y="1879"/>
                    </a:lnTo>
                    <a:lnTo>
                      <a:pt x="1426" y="1901"/>
                    </a:lnTo>
                    <a:lnTo>
                      <a:pt x="1438" y="1920"/>
                    </a:lnTo>
                    <a:lnTo>
                      <a:pt x="1450" y="1936"/>
                    </a:lnTo>
                    <a:lnTo>
                      <a:pt x="1458" y="1947"/>
                    </a:lnTo>
                    <a:lnTo>
                      <a:pt x="1463" y="1952"/>
                    </a:lnTo>
                    <a:lnTo>
                      <a:pt x="1463" y="1951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 rot="712586">
                <a:off x="2537" y="1546"/>
                <a:ext cx="256" cy="217"/>
              </a:xfrm>
              <a:custGeom>
                <a:avLst/>
                <a:gdLst/>
                <a:ahLst/>
                <a:cxnLst>
                  <a:cxn ang="0">
                    <a:pos x="510" y="21"/>
                  </a:cxn>
                  <a:cxn ang="0">
                    <a:pos x="496" y="16"/>
                  </a:cxn>
                  <a:cxn ang="0">
                    <a:pos x="478" y="13"/>
                  </a:cxn>
                  <a:cxn ang="0">
                    <a:pos x="463" y="9"/>
                  </a:cxn>
                  <a:cxn ang="0">
                    <a:pos x="401" y="1"/>
                  </a:cxn>
                  <a:cxn ang="0">
                    <a:pos x="370" y="1"/>
                  </a:cxn>
                  <a:cxn ang="0">
                    <a:pos x="336" y="9"/>
                  </a:cxn>
                  <a:cxn ang="0">
                    <a:pos x="303" y="22"/>
                  </a:cxn>
                  <a:cxn ang="0">
                    <a:pos x="270" y="39"/>
                  </a:cxn>
                  <a:cxn ang="0">
                    <a:pos x="237" y="60"/>
                  </a:cxn>
                  <a:cxn ang="0">
                    <a:pos x="207" y="82"/>
                  </a:cxn>
                  <a:cxn ang="0">
                    <a:pos x="180" y="104"/>
                  </a:cxn>
                  <a:cxn ang="0">
                    <a:pos x="156" y="125"/>
                  </a:cxn>
                  <a:cxn ang="0">
                    <a:pos x="134" y="146"/>
                  </a:cxn>
                  <a:cxn ang="0">
                    <a:pos x="91" y="191"/>
                  </a:cxn>
                  <a:cxn ang="0">
                    <a:pos x="51" y="239"/>
                  </a:cxn>
                  <a:cxn ang="0">
                    <a:pos x="33" y="262"/>
                  </a:cxn>
                  <a:cxn ang="0">
                    <a:pos x="61" y="249"/>
                  </a:cxn>
                  <a:cxn ang="0">
                    <a:pos x="119" y="218"/>
                  </a:cxn>
                  <a:cxn ang="0">
                    <a:pos x="176" y="184"/>
                  </a:cxn>
                  <a:cxn ang="0">
                    <a:pos x="204" y="167"/>
                  </a:cxn>
                  <a:cxn ang="0">
                    <a:pos x="228" y="157"/>
                  </a:cxn>
                  <a:cxn ang="0">
                    <a:pos x="256" y="142"/>
                  </a:cxn>
                  <a:cxn ang="0">
                    <a:pos x="287" y="127"/>
                  </a:cxn>
                  <a:cxn ang="0">
                    <a:pos x="317" y="111"/>
                  </a:cxn>
                  <a:cxn ang="0">
                    <a:pos x="346" y="96"/>
                  </a:cxn>
                  <a:cxn ang="0">
                    <a:pos x="370" y="85"/>
                  </a:cxn>
                  <a:cxn ang="0">
                    <a:pos x="387" y="80"/>
                  </a:cxn>
                  <a:cxn ang="0">
                    <a:pos x="395" y="82"/>
                  </a:cxn>
                  <a:cxn ang="0">
                    <a:pos x="384" y="100"/>
                  </a:cxn>
                  <a:cxn ang="0">
                    <a:pos x="372" y="118"/>
                  </a:cxn>
                  <a:cxn ang="0">
                    <a:pos x="359" y="135"/>
                  </a:cxn>
                  <a:cxn ang="0">
                    <a:pos x="344" y="151"/>
                  </a:cxn>
                  <a:cxn ang="0">
                    <a:pos x="308" y="183"/>
                  </a:cxn>
                  <a:cxn ang="0">
                    <a:pos x="258" y="225"/>
                  </a:cxn>
                  <a:cxn ang="0">
                    <a:pos x="200" y="270"/>
                  </a:cxn>
                  <a:cxn ang="0">
                    <a:pos x="141" y="315"/>
                  </a:cxn>
                  <a:cxn ang="0">
                    <a:pos x="85" y="358"/>
                  </a:cxn>
                  <a:cxn ang="0">
                    <a:pos x="39" y="394"/>
                  </a:cxn>
                  <a:cxn ang="0">
                    <a:pos x="9" y="421"/>
                  </a:cxn>
                  <a:cxn ang="0">
                    <a:pos x="0" y="433"/>
                  </a:cxn>
                  <a:cxn ang="0">
                    <a:pos x="21" y="435"/>
                  </a:cxn>
                  <a:cxn ang="0">
                    <a:pos x="58" y="423"/>
                  </a:cxn>
                  <a:cxn ang="0">
                    <a:pos x="96" y="408"/>
                  </a:cxn>
                  <a:cxn ang="0">
                    <a:pos x="118" y="397"/>
                  </a:cxn>
                  <a:cxn ang="0">
                    <a:pos x="165" y="372"/>
                  </a:cxn>
                  <a:cxn ang="0">
                    <a:pos x="213" y="346"/>
                  </a:cxn>
                  <a:cxn ang="0">
                    <a:pos x="261" y="316"/>
                  </a:cxn>
                  <a:cxn ang="0">
                    <a:pos x="309" y="284"/>
                  </a:cxn>
                  <a:cxn ang="0">
                    <a:pos x="352" y="249"/>
                  </a:cxn>
                  <a:cxn ang="0">
                    <a:pos x="393" y="210"/>
                  </a:cxn>
                  <a:cxn ang="0">
                    <a:pos x="426" y="168"/>
                  </a:cxn>
                  <a:cxn ang="0">
                    <a:pos x="454" y="122"/>
                  </a:cxn>
                </a:cxnLst>
                <a:rect l="0" t="0" r="r" b="b"/>
                <a:pathLst>
                  <a:path w="513" h="436">
                    <a:moveTo>
                      <a:pt x="513" y="23"/>
                    </a:moveTo>
                    <a:lnTo>
                      <a:pt x="510" y="21"/>
                    </a:lnTo>
                    <a:lnTo>
                      <a:pt x="504" y="19"/>
                    </a:lnTo>
                    <a:lnTo>
                      <a:pt x="496" y="16"/>
                    </a:lnTo>
                    <a:lnTo>
                      <a:pt x="487" y="14"/>
                    </a:lnTo>
                    <a:lnTo>
                      <a:pt x="478" y="13"/>
                    </a:lnTo>
                    <a:lnTo>
                      <a:pt x="470" y="10"/>
                    </a:lnTo>
                    <a:lnTo>
                      <a:pt x="463" y="9"/>
                    </a:lnTo>
                    <a:lnTo>
                      <a:pt x="460" y="7"/>
                    </a:lnTo>
                    <a:lnTo>
                      <a:pt x="401" y="1"/>
                    </a:lnTo>
                    <a:lnTo>
                      <a:pt x="386" y="0"/>
                    </a:lnTo>
                    <a:lnTo>
                      <a:pt x="370" y="1"/>
                    </a:lnTo>
                    <a:lnTo>
                      <a:pt x="354" y="5"/>
                    </a:lnTo>
                    <a:lnTo>
                      <a:pt x="336" y="9"/>
                    </a:lnTo>
                    <a:lnTo>
                      <a:pt x="320" y="15"/>
                    </a:lnTo>
                    <a:lnTo>
                      <a:pt x="303" y="22"/>
                    </a:lnTo>
                    <a:lnTo>
                      <a:pt x="286" y="30"/>
                    </a:lnTo>
                    <a:lnTo>
                      <a:pt x="270" y="39"/>
                    </a:lnTo>
                    <a:lnTo>
                      <a:pt x="253" y="50"/>
                    </a:lnTo>
                    <a:lnTo>
                      <a:pt x="237" y="60"/>
                    </a:lnTo>
                    <a:lnTo>
                      <a:pt x="221" y="70"/>
                    </a:lnTo>
                    <a:lnTo>
                      <a:pt x="207" y="82"/>
                    </a:lnTo>
                    <a:lnTo>
                      <a:pt x="192" y="92"/>
                    </a:lnTo>
                    <a:lnTo>
                      <a:pt x="180" y="104"/>
                    </a:lnTo>
                    <a:lnTo>
                      <a:pt x="167" y="114"/>
                    </a:lnTo>
                    <a:lnTo>
                      <a:pt x="156" y="125"/>
                    </a:lnTo>
                    <a:lnTo>
                      <a:pt x="149" y="130"/>
                    </a:lnTo>
                    <a:lnTo>
                      <a:pt x="134" y="146"/>
                    </a:lnTo>
                    <a:lnTo>
                      <a:pt x="114" y="167"/>
                    </a:lnTo>
                    <a:lnTo>
                      <a:pt x="91" y="191"/>
                    </a:lnTo>
                    <a:lnTo>
                      <a:pt x="69" y="217"/>
                    </a:lnTo>
                    <a:lnTo>
                      <a:pt x="51" y="239"/>
                    </a:lnTo>
                    <a:lnTo>
                      <a:pt x="38" y="255"/>
                    </a:lnTo>
                    <a:lnTo>
                      <a:pt x="33" y="262"/>
                    </a:lnTo>
                    <a:lnTo>
                      <a:pt x="41" y="259"/>
                    </a:lnTo>
                    <a:lnTo>
                      <a:pt x="61" y="249"/>
                    </a:lnTo>
                    <a:lnTo>
                      <a:pt x="88" y="235"/>
                    </a:lnTo>
                    <a:lnTo>
                      <a:pt x="119" y="218"/>
                    </a:lnTo>
                    <a:lnTo>
                      <a:pt x="149" y="199"/>
                    </a:lnTo>
                    <a:lnTo>
                      <a:pt x="176" y="184"/>
                    </a:lnTo>
                    <a:lnTo>
                      <a:pt x="196" y="173"/>
                    </a:lnTo>
                    <a:lnTo>
                      <a:pt x="204" y="167"/>
                    </a:lnTo>
                    <a:lnTo>
                      <a:pt x="215" y="163"/>
                    </a:lnTo>
                    <a:lnTo>
                      <a:pt x="228" y="157"/>
                    </a:lnTo>
                    <a:lnTo>
                      <a:pt x="242" y="150"/>
                    </a:lnTo>
                    <a:lnTo>
                      <a:pt x="256" y="142"/>
                    </a:lnTo>
                    <a:lnTo>
                      <a:pt x="272" y="135"/>
                    </a:lnTo>
                    <a:lnTo>
                      <a:pt x="287" y="127"/>
                    </a:lnTo>
                    <a:lnTo>
                      <a:pt x="302" y="118"/>
                    </a:lnTo>
                    <a:lnTo>
                      <a:pt x="317" y="111"/>
                    </a:lnTo>
                    <a:lnTo>
                      <a:pt x="332" y="103"/>
                    </a:lnTo>
                    <a:lnTo>
                      <a:pt x="346" y="96"/>
                    </a:lnTo>
                    <a:lnTo>
                      <a:pt x="358" y="90"/>
                    </a:lnTo>
                    <a:lnTo>
                      <a:pt x="370" y="85"/>
                    </a:lnTo>
                    <a:lnTo>
                      <a:pt x="379" y="82"/>
                    </a:lnTo>
                    <a:lnTo>
                      <a:pt x="387" y="80"/>
                    </a:lnTo>
                    <a:lnTo>
                      <a:pt x="392" y="80"/>
                    </a:lnTo>
                    <a:lnTo>
                      <a:pt x="395" y="82"/>
                    </a:lnTo>
                    <a:lnTo>
                      <a:pt x="389" y="91"/>
                    </a:lnTo>
                    <a:lnTo>
                      <a:pt x="384" y="100"/>
                    </a:lnTo>
                    <a:lnTo>
                      <a:pt x="378" y="110"/>
                    </a:lnTo>
                    <a:lnTo>
                      <a:pt x="372" y="118"/>
                    </a:lnTo>
                    <a:lnTo>
                      <a:pt x="366" y="127"/>
                    </a:lnTo>
                    <a:lnTo>
                      <a:pt x="359" y="135"/>
                    </a:lnTo>
                    <a:lnTo>
                      <a:pt x="352" y="143"/>
                    </a:lnTo>
                    <a:lnTo>
                      <a:pt x="344" y="151"/>
                    </a:lnTo>
                    <a:lnTo>
                      <a:pt x="328" y="166"/>
                    </a:lnTo>
                    <a:lnTo>
                      <a:pt x="308" y="183"/>
                    </a:lnTo>
                    <a:lnTo>
                      <a:pt x="285" y="203"/>
                    </a:lnTo>
                    <a:lnTo>
                      <a:pt x="258" y="225"/>
                    </a:lnTo>
                    <a:lnTo>
                      <a:pt x="229" y="247"/>
                    </a:lnTo>
                    <a:lnTo>
                      <a:pt x="200" y="270"/>
                    </a:lnTo>
                    <a:lnTo>
                      <a:pt x="170" y="293"/>
                    </a:lnTo>
                    <a:lnTo>
                      <a:pt x="141" y="315"/>
                    </a:lnTo>
                    <a:lnTo>
                      <a:pt x="112" y="337"/>
                    </a:lnTo>
                    <a:lnTo>
                      <a:pt x="85" y="358"/>
                    </a:lnTo>
                    <a:lnTo>
                      <a:pt x="61" y="377"/>
                    </a:lnTo>
                    <a:lnTo>
                      <a:pt x="39" y="394"/>
                    </a:lnTo>
                    <a:lnTo>
                      <a:pt x="22" y="409"/>
                    </a:lnTo>
                    <a:lnTo>
                      <a:pt x="9" y="421"/>
                    </a:lnTo>
                    <a:lnTo>
                      <a:pt x="1" y="429"/>
                    </a:lnTo>
                    <a:lnTo>
                      <a:pt x="0" y="433"/>
                    </a:lnTo>
                    <a:lnTo>
                      <a:pt x="8" y="436"/>
                    </a:lnTo>
                    <a:lnTo>
                      <a:pt x="21" y="435"/>
                    </a:lnTo>
                    <a:lnTo>
                      <a:pt x="38" y="430"/>
                    </a:lnTo>
                    <a:lnTo>
                      <a:pt x="58" y="423"/>
                    </a:lnTo>
                    <a:lnTo>
                      <a:pt x="77" y="416"/>
                    </a:lnTo>
                    <a:lnTo>
                      <a:pt x="96" y="408"/>
                    </a:lnTo>
                    <a:lnTo>
                      <a:pt x="109" y="401"/>
                    </a:lnTo>
                    <a:lnTo>
                      <a:pt x="118" y="397"/>
                    </a:lnTo>
                    <a:lnTo>
                      <a:pt x="141" y="385"/>
                    </a:lnTo>
                    <a:lnTo>
                      <a:pt x="165" y="372"/>
                    </a:lnTo>
                    <a:lnTo>
                      <a:pt x="189" y="360"/>
                    </a:lnTo>
                    <a:lnTo>
                      <a:pt x="213" y="346"/>
                    </a:lnTo>
                    <a:lnTo>
                      <a:pt x="237" y="331"/>
                    </a:lnTo>
                    <a:lnTo>
                      <a:pt x="261" y="316"/>
                    </a:lnTo>
                    <a:lnTo>
                      <a:pt x="285" y="301"/>
                    </a:lnTo>
                    <a:lnTo>
                      <a:pt x="309" y="284"/>
                    </a:lnTo>
                    <a:lnTo>
                      <a:pt x="331" y="266"/>
                    </a:lnTo>
                    <a:lnTo>
                      <a:pt x="352" y="249"/>
                    </a:lnTo>
                    <a:lnTo>
                      <a:pt x="373" y="229"/>
                    </a:lnTo>
                    <a:lnTo>
                      <a:pt x="393" y="210"/>
                    </a:lnTo>
                    <a:lnTo>
                      <a:pt x="410" y="189"/>
                    </a:lnTo>
                    <a:lnTo>
                      <a:pt x="426" y="168"/>
                    </a:lnTo>
                    <a:lnTo>
                      <a:pt x="441" y="145"/>
                    </a:lnTo>
                    <a:lnTo>
                      <a:pt x="454" y="122"/>
                    </a:lnTo>
                    <a:lnTo>
                      <a:pt x="513" y="2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 rot="712586">
                <a:off x="2564" y="1591"/>
                <a:ext cx="236" cy="229"/>
              </a:xfrm>
              <a:custGeom>
                <a:avLst/>
                <a:gdLst/>
                <a:ahLst/>
                <a:cxnLst>
                  <a:cxn ang="0">
                    <a:pos x="405" y="40"/>
                  </a:cxn>
                  <a:cxn ang="0">
                    <a:pos x="368" y="104"/>
                  </a:cxn>
                  <a:cxn ang="0">
                    <a:pos x="330" y="161"/>
                  </a:cxn>
                  <a:cxn ang="0">
                    <a:pos x="287" y="219"/>
                  </a:cxn>
                  <a:cxn ang="0">
                    <a:pos x="257" y="252"/>
                  </a:cxn>
                  <a:cxn ang="0">
                    <a:pos x="233" y="271"/>
                  </a:cxn>
                  <a:cxn ang="0">
                    <a:pos x="195" y="300"/>
                  </a:cxn>
                  <a:cxn ang="0">
                    <a:pos x="148" y="334"/>
                  </a:cxn>
                  <a:cxn ang="0">
                    <a:pos x="99" y="371"/>
                  </a:cxn>
                  <a:cxn ang="0">
                    <a:pos x="54" y="407"/>
                  </a:cxn>
                  <a:cxn ang="0">
                    <a:pos x="19" y="436"/>
                  </a:cxn>
                  <a:cxn ang="0">
                    <a:pos x="1" y="454"/>
                  </a:cxn>
                  <a:cxn ang="0">
                    <a:pos x="3" y="458"/>
                  </a:cxn>
                  <a:cxn ang="0">
                    <a:pos x="23" y="451"/>
                  </a:cxn>
                  <a:cxn ang="0">
                    <a:pos x="53" y="434"/>
                  </a:cxn>
                  <a:cxn ang="0">
                    <a:pos x="90" y="414"/>
                  </a:cxn>
                  <a:cxn ang="0">
                    <a:pos x="129" y="391"/>
                  </a:cxn>
                  <a:cxn ang="0">
                    <a:pos x="166" y="369"/>
                  </a:cxn>
                  <a:cxn ang="0">
                    <a:pos x="196" y="350"/>
                  </a:cxn>
                  <a:cxn ang="0">
                    <a:pos x="215" y="338"/>
                  </a:cxn>
                  <a:cxn ang="0">
                    <a:pos x="235" y="320"/>
                  </a:cxn>
                  <a:cxn ang="0">
                    <a:pos x="272" y="292"/>
                  </a:cxn>
                  <a:cxn ang="0">
                    <a:pos x="312" y="262"/>
                  </a:cxn>
                  <a:cxn ang="0">
                    <a:pos x="352" y="232"/>
                  </a:cxn>
                  <a:cxn ang="0">
                    <a:pos x="390" y="198"/>
                  </a:cxn>
                  <a:cxn ang="0">
                    <a:pos x="424" y="164"/>
                  </a:cxn>
                  <a:cxn ang="0">
                    <a:pos x="450" y="126"/>
                  </a:cxn>
                  <a:cxn ang="0">
                    <a:pos x="466" y="85"/>
                  </a:cxn>
                  <a:cxn ang="0">
                    <a:pos x="470" y="60"/>
                  </a:cxn>
                  <a:cxn ang="0">
                    <a:pos x="463" y="42"/>
                  </a:cxn>
                  <a:cxn ang="0">
                    <a:pos x="450" y="20"/>
                  </a:cxn>
                  <a:cxn ang="0">
                    <a:pos x="440" y="4"/>
                  </a:cxn>
                  <a:cxn ang="0">
                    <a:pos x="433" y="0"/>
                  </a:cxn>
                  <a:cxn ang="0">
                    <a:pos x="427" y="2"/>
                  </a:cxn>
                  <a:cxn ang="0">
                    <a:pos x="425" y="6"/>
                  </a:cxn>
                </a:cxnLst>
                <a:rect l="0" t="0" r="r" b="b"/>
                <a:pathLst>
                  <a:path w="471" h="458">
                    <a:moveTo>
                      <a:pt x="425" y="6"/>
                    </a:moveTo>
                    <a:lnTo>
                      <a:pt x="405" y="40"/>
                    </a:lnTo>
                    <a:lnTo>
                      <a:pt x="386" y="73"/>
                    </a:lnTo>
                    <a:lnTo>
                      <a:pt x="368" y="104"/>
                    </a:lnTo>
                    <a:lnTo>
                      <a:pt x="350" y="133"/>
                    </a:lnTo>
                    <a:lnTo>
                      <a:pt x="330" y="161"/>
                    </a:lnTo>
                    <a:lnTo>
                      <a:pt x="310" y="189"/>
                    </a:lnTo>
                    <a:lnTo>
                      <a:pt x="287" y="219"/>
                    </a:lnTo>
                    <a:lnTo>
                      <a:pt x="261" y="249"/>
                    </a:lnTo>
                    <a:lnTo>
                      <a:pt x="257" y="252"/>
                    </a:lnTo>
                    <a:lnTo>
                      <a:pt x="248" y="260"/>
                    </a:lnTo>
                    <a:lnTo>
                      <a:pt x="233" y="271"/>
                    </a:lnTo>
                    <a:lnTo>
                      <a:pt x="215" y="284"/>
                    </a:lnTo>
                    <a:lnTo>
                      <a:pt x="195" y="300"/>
                    </a:lnTo>
                    <a:lnTo>
                      <a:pt x="173" y="316"/>
                    </a:lnTo>
                    <a:lnTo>
                      <a:pt x="148" y="334"/>
                    </a:lnTo>
                    <a:lnTo>
                      <a:pt x="124" y="353"/>
                    </a:lnTo>
                    <a:lnTo>
                      <a:pt x="99" y="371"/>
                    </a:lnTo>
                    <a:lnTo>
                      <a:pt x="76" y="390"/>
                    </a:lnTo>
                    <a:lnTo>
                      <a:pt x="54" y="407"/>
                    </a:lnTo>
                    <a:lnTo>
                      <a:pt x="36" y="422"/>
                    </a:lnTo>
                    <a:lnTo>
                      <a:pt x="19" y="436"/>
                    </a:lnTo>
                    <a:lnTo>
                      <a:pt x="8" y="446"/>
                    </a:lnTo>
                    <a:lnTo>
                      <a:pt x="1" y="454"/>
                    </a:lnTo>
                    <a:lnTo>
                      <a:pt x="0" y="458"/>
                    </a:lnTo>
                    <a:lnTo>
                      <a:pt x="3" y="458"/>
                    </a:lnTo>
                    <a:lnTo>
                      <a:pt x="11" y="455"/>
                    </a:lnTo>
                    <a:lnTo>
                      <a:pt x="23" y="451"/>
                    </a:lnTo>
                    <a:lnTo>
                      <a:pt x="37" y="444"/>
                    </a:lnTo>
                    <a:lnTo>
                      <a:pt x="53" y="434"/>
                    </a:lnTo>
                    <a:lnTo>
                      <a:pt x="71" y="425"/>
                    </a:lnTo>
                    <a:lnTo>
                      <a:pt x="90" y="414"/>
                    </a:lnTo>
                    <a:lnTo>
                      <a:pt x="109" y="402"/>
                    </a:lnTo>
                    <a:lnTo>
                      <a:pt x="129" y="391"/>
                    </a:lnTo>
                    <a:lnTo>
                      <a:pt x="147" y="379"/>
                    </a:lnTo>
                    <a:lnTo>
                      <a:pt x="166" y="369"/>
                    </a:lnTo>
                    <a:lnTo>
                      <a:pt x="182" y="358"/>
                    </a:lnTo>
                    <a:lnTo>
                      <a:pt x="196" y="350"/>
                    </a:lnTo>
                    <a:lnTo>
                      <a:pt x="207" y="342"/>
                    </a:lnTo>
                    <a:lnTo>
                      <a:pt x="215" y="338"/>
                    </a:lnTo>
                    <a:lnTo>
                      <a:pt x="219" y="334"/>
                    </a:lnTo>
                    <a:lnTo>
                      <a:pt x="235" y="320"/>
                    </a:lnTo>
                    <a:lnTo>
                      <a:pt x="253" y="305"/>
                    </a:lnTo>
                    <a:lnTo>
                      <a:pt x="272" y="292"/>
                    </a:lnTo>
                    <a:lnTo>
                      <a:pt x="291" y="277"/>
                    </a:lnTo>
                    <a:lnTo>
                      <a:pt x="312" y="262"/>
                    </a:lnTo>
                    <a:lnTo>
                      <a:pt x="332" y="247"/>
                    </a:lnTo>
                    <a:lnTo>
                      <a:pt x="352" y="232"/>
                    </a:lnTo>
                    <a:lnTo>
                      <a:pt x="371" y="216"/>
                    </a:lnTo>
                    <a:lnTo>
                      <a:pt x="390" y="198"/>
                    </a:lnTo>
                    <a:lnTo>
                      <a:pt x="408" y="181"/>
                    </a:lnTo>
                    <a:lnTo>
                      <a:pt x="424" y="164"/>
                    </a:lnTo>
                    <a:lnTo>
                      <a:pt x="438" y="145"/>
                    </a:lnTo>
                    <a:lnTo>
                      <a:pt x="450" y="126"/>
                    </a:lnTo>
                    <a:lnTo>
                      <a:pt x="459" y="106"/>
                    </a:lnTo>
                    <a:lnTo>
                      <a:pt x="466" y="85"/>
                    </a:lnTo>
                    <a:lnTo>
                      <a:pt x="471" y="63"/>
                    </a:lnTo>
                    <a:lnTo>
                      <a:pt x="470" y="60"/>
                    </a:lnTo>
                    <a:lnTo>
                      <a:pt x="468" y="52"/>
                    </a:lnTo>
                    <a:lnTo>
                      <a:pt x="463" y="42"/>
                    </a:lnTo>
                    <a:lnTo>
                      <a:pt x="457" y="31"/>
                    </a:lnTo>
                    <a:lnTo>
                      <a:pt x="450" y="20"/>
                    </a:lnTo>
                    <a:lnTo>
                      <a:pt x="446" y="10"/>
                    </a:lnTo>
                    <a:lnTo>
                      <a:pt x="440" y="4"/>
                    </a:lnTo>
                    <a:lnTo>
                      <a:pt x="438" y="0"/>
                    </a:lnTo>
                    <a:lnTo>
                      <a:pt x="433" y="0"/>
                    </a:lnTo>
                    <a:lnTo>
                      <a:pt x="429" y="1"/>
                    </a:lnTo>
                    <a:lnTo>
                      <a:pt x="427" y="2"/>
                    </a:lnTo>
                    <a:lnTo>
                      <a:pt x="425" y="6"/>
                    </a:lnTo>
                    <a:lnTo>
                      <a:pt x="425" y="6"/>
                    </a:lnTo>
                    <a:close/>
                  </a:path>
                </a:pathLst>
              </a:custGeom>
              <a:solidFill>
                <a:srgbClr val="FFFFE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 rot="712586">
                <a:off x="2434" y="1582"/>
                <a:ext cx="944" cy="1145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cxnSp>
        <p:nvCxnSpPr>
          <p:cNvPr id="67" name="Straight Connector 66"/>
          <p:cNvCxnSpPr/>
          <p:nvPr/>
        </p:nvCxnSpPr>
        <p:spPr>
          <a:xfrm>
            <a:off x="224126" y="733514"/>
            <a:ext cx="4801640" cy="2037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123825" y="55344"/>
            <a:ext cx="5411758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Drawing by Spring Networks</a:t>
            </a:r>
            <a:endParaRPr lang="en-US" sz="3600" dirty="0">
              <a:latin typeface="Garamond"/>
              <a:cs typeface="Garamond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6189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tt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278199" cy="574243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481" y="1037168"/>
            <a:ext cx="39174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If the graph is planar,</a:t>
            </a:r>
          </a:p>
          <a:p>
            <a:r>
              <a:rPr lang="en-US" sz="2800" dirty="0" smtClean="0">
                <a:latin typeface="Helvetica"/>
                <a:cs typeface="Helvetica"/>
              </a:rPr>
              <a:t>then the spring drawing</a:t>
            </a:r>
          </a:p>
          <a:p>
            <a:r>
              <a:rPr lang="en-US" sz="2800" dirty="0" smtClean="0">
                <a:latin typeface="Helvetica"/>
                <a:cs typeface="Helvetica"/>
              </a:rPr>
              <a:t>has no crossing edges!</a:t>
            </a:r>
            <a:endParaRPr lang="en-US" sz="2800" dirty="0">
              <a:latin typeface="Helvetica"/>
              <a:cs typeface="Helvetica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48531" y="299114"/>
            <a:ext cx="6584521" cy="5718027"/>
            <a:chOff x="1348531" y="299114"/>
            <a:chExt cx="6584521" cy="5718027"/>
          </a:xfrm>
        </p:grpSpPr>
        <p:grpSp>
          <p:nvGrpSpPr>
            <p:cNvPr id="48" name="Group 47"/>
            <p:cNvGrpSpPr/>
            <p:nvPr/>
          </p:nvGrpSpPr>
          <p:grpSpPr>
            <a:xfrm>
              <a:off x="4233765" y="299114"/>
              <a:ext cx="3699287" cy="5718027"/>
              <a:chOff x="4233765" y="299114"/>
              <a:chExt cx="3699287" cy="5718027"/>
            </a:xfrm>
          </p:grpSpPr>
          <p:grpSp>
            <p:nvGrpSpPr>
              <p:cNvPr id="55" name="Group 23"/>
              <p:cNvGrpSpPr>
                <a:grpSpLocks/>
              </p:cNvGrpSpPr>
              <p:nvPr/>
            </p:nvGrpSpPr>
            <p:grpSpPr bwMode="auto">
              <a:xfrm rot="2160148">
                <a:off x="7099448" y="5148876"/>
                <a:ext cx="833604" cy="868265"/>
                <a:chOff x="2381" y="1482"/>
                <a:chExt cx="1085" cy="1253"/>
              </a:xfrm>
            </p:grpSpPr>
            <p:sp>
              <p:nvSpPr>
                <p:cNvPr id="62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4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5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" name="Freeform 28"/>
                <p:cNvSpPr>
                  <a:spLocks/>
                </p:cNvSpPr>
                <p:nvPr/>
              </p:nvSpPr>
              <p:spPr bwMode="auto">
                <a:xfrm rot="712586">
                  <a:off x="2522" y="1482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6" name="Group 23"/>
              <p:cNvGrpSpPr>
                <a:grpSpLocks/>
              </p:cNvGrpSpPr>
              <p:nvPr/>
            </p:nvGrpSpPr>
            <p:grpSpPr bwMode="auto">
              <a:xfrm rot="2160148">
                <a:off x="4233765" y="299114"/>
                <a:ext cx="766763" cy="823913"/>
                <a:chOff x="2381" y="1546"/>
                <a:chExt cx="998" cy="1189"/>
              </a:xfrm>
            </p:grpSpPr>
            <p:sp>
              <p:nvSpPr>
                <p:cNvPr id="57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" name="Freeform 28"/>
                <p:cNvSpPr>
                  <a:spLocks/>
                </p:cNvSpPr>
                <p:nvPr/>
              </p:nvSpPr>
              <p:spPr bwMode="auto">
                <a:xfrm rot="712586">
                  <a:off x="2431" y="1560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49" name="Group 23"/>
            <p:cNvGrpSpPr>
              <a:grpSpLocks/>
            </p:cNvGrpSpPr>
            <p:nvPr/>
          </p:nvGrpSpPr>
          <p:grpSpPr bwMode="auto">
            <a:xfrm rot="2160148">
              <a:off x="1348531" y="5152272"/>
              <a:ext cx="766763" cy="823913"/>
              <a:chOff x="2381" y="1546"/>
              <a:chExt cx="998" cy="1189"/>
            </a:xfrm>
          </p:grpSpPr>
          <p:sp>
            <p:nvSpPr>
              <p:cNvPr id="50" name="AutoShape 24"/>
              <p:cNvSpPr>
                <a:spLocks noChangeAspect="1" noChangeArrowheads="1" noTextEdit="1"/>
              </p:cNvSpPr>
              <p:nvPr/>
            </p:nvSpPr>
            <p:spPr bwMode="auto">
              <a:xfrm rot="712586">
                <a:off x="2381" y="1585"/>
                <a:ext cx="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25"/>
              <p:cNvSpPr>
                <a:spLocks/>
              </p:cNvSpPr>
              <p:nvPr/>
            </p:nvSpPr>
            <p:spPr bwMode="auto">
              <a:xfrm rot="712586">
                <a:off x="2578" y="1748"/>
                <a:ext cx="731" cy="976"/>
              </a:xfrm>
              <a:custGeom>
                <a:avLst/>
                <a:gdLst/>
                <a:ahLst/>
                <a:cxnLst>
                  <a:cxn ang="0">
                    <a:pos x="1443" y="1861"/>
                  </a:cxn>
                  <a:cxn ang="0">
                    <a:pos x="1395" y="1715"/>
                  </a:cxn>
                  <a:cxn ang="0">
                    <a:pos x="1364" y="1636"/>
                  </a:cxn>
                  <a:cxn ang="0">
                    <a:pos x="1344" y="1611"/>
                  </a:cxn>
                  <a:cxn ang="0">
                    <a:pos x="1290" y="1543"/>
                  </a:cxn>
                  <a:cxn ang="0">
                    <a:pos x="1208" y="1442"/>
                  </a:cxn>
                  <a:cxn ang="0">
                    <a:pos x="1106" y="1314"/>
                  </a:cxn>
                  <a:cxn ang="0">
                    <a:pos x="990" y="1170"/>
                  </a:cxn>
                  <a:cxn ang="0">
                    <a:pos x="868" y="1018"/>
                  </a:cxn>
                  <a:cxn ang="0">
                    <a:pos x="746" y="866"/>
                  </a:cxn>
                  <a:cxn ang="0">
                    <a:pos x="632" y="723"/>
                  </a:cxn>
                  <a:cxn ang="0">
                    <a:pos x="533" y="598"/>
                  </a:cxn>
                  <a:cxn ang="0">
                    <a:pos x="455" y="501"/>
                  </a:cxn>
                  <a:cxn ang="0">
                    <a:pos x="401" y="431"/>
                  </a:cxn>
                  <a:cxn ang="0">
                    <a:pos x="349" y="358"/>
                  </a:cxn>
                  <a:cxn ang="0">
                    <a:pos x="302" y="278"/>
                  </a:cxn>
                  <a:cxn ang="0">
                    <a:pos x="258" y="192"/>
                  </a:cxn>
                  <a:cxn ang="0">
                    <a:pos x="221" y="100"/>
                  </a:cxn>
                  <a:cxn ang="0">
                    <a:pos x="190" y="2"/>
                  </a:cxn>
                  <a:cxn ang="0">
                    <a:pos x="178" y="11"/>
                  </a:cxn>
                  <a:cxn ang="0">
                    <a:pos x="159" y="36"/>
                  </a:cxn>
                  <a:cxn ang="0">
                    <a:pos x="140" y="50"/>
                  </a:cxn>
                  <a:cxn ang="0">
                    <a:pos x="70" y="95"/>
                  </a:cxn>
                  <a:cxn ang="0">
                    <a:pos x="6" y="143"/>
                  </a:cxn>
                  <a:cxn ang="0">
                    <a:pos x="10" y="158"/>
                  </a:cxn>
                  <a:cxn ang="0">
                    <a:pos x="55" y="196"/>
                  </a:cxn>
                  <a:cxn ang="0">
                    <a:pos x="125" y="256"/>
                  </a:cxn>
                  <a:cxn ang="0">
                    <a:pos x="206" y="331"/>
                  </a:cxn>
                  <a:cxn ang="0">
                    <a:pos x="281" y="412"/>
                  </a:cxn>
                  <a:cxn ang="0">
                    <a:pos x="327" y="471"/>
                  </a:cxn>
                  <a:cxn ang="0">
                    <a:pos x="365" y="521"/>
                  </a:cxn>
                  <a:cxn ang="0">
                    <a:pos x="433" y="611"/>
                  </a:cxn>
                  <a:cxn ang="0">
                    <a:pos x="526" y="732"/>
                  </a:cxn>
                  <a:cxn ang="0">
                    <a:pos x="637" y="875"/>
                  </a:cxn>
                  <a:cxn ang="0">
                    <a:pos x="757" y="1029"/>
                  </a:cxn>
                  <a:cxn ang="0">
                    <a:pos x="880" y="1186"/>
                  </a:cxn>
                  <a:cxn ang="0">
                    <a:pos x="998" y="1337"/>
                  </a:cxn>
                  <a:cxn ang="0">
                    <a:pos x="1107" y="1472"/>
                  </a:cxn>
                  <a:cxn ang="0">
                    <a:pos x="1198" y="1581"/>
                  </a:cxn>
                  <a:cxn ang="0">
                    <a:pos x="1262" y="1655"/>
                  </a:cxn>
                  <a:cxn ang="0">
                    <a:pos x="1288" y="1690"/>
                  </a:cxn>
                  <a:cxn ang="0">
                    <a:pos x="1326" y="1750"/>
                  </a:cxn>
                  <a:cxn ang="0">
                    <a:pos x="1376" y="1828"/>
                  </a:cxn>
                  <a:cxn ang="0">
                    <a:pos x="1426" y="1901"/>
                  </a:cxn>
                  <a:cxn ang="0">
                    <a:pos x="1458" y="1947"/>
                  </a:cxn>
                </a:cxnLst>
                <a:rect l="0" t="0" r="r" b="b"/>
                <a:pathLst>
                  <a:path w="1463" h="1952">
                    <a:moveTo>
                      <a:pt x="1463" y="1951"/>
                    </a:moveTo>
                    <a:lnTo>
                      <a:pt x="1455" y="1910"/>
                    </a:lnTo>
                    <a:lnTo>
                      <a:pt x="1443" y="1861"/>
                    </a:lnTo>
                    <a:lnTo>
                      <a:pt x="1427" y="1811"/>
                    </a:lnTo>
                    <a:lnTo>
                      <a:pt x="1411" y="1761"/>
                    </a:lnTo>
                    <a:lnTo>
                      <a:pt x="1395" y="1715"/>
                    </a:lnTo>
                    <a:lnTo>
                      <a:pt x="1380" y="1677"/>
                    </a:lnTo>
                    <a:lnTo>
                      <a:pt x="1369" y="1649"/>
                    </a:lnTo>
                    <a:lnTo>
                      <a:pt x="1364" y="1636"/>
                    </a:lnTo>
                    <a:lnTo>
                      <a:pt x="1361" y="1633"/>
                    </a:lnTo>
                    <a:lnTo>
                      <a:pt x="1354" y="1624"/>
                    </a:lnTo>
                    <a:lnTo>
                      <a:pt x="1344" y="1611"/>
                    </a:lnTo>
                    <a:lnTo>
                      <a:pt x="1329" y="1593"/>
                    </a:lnTo>
                    <a:lnTo>
                      <a:pt x="1312" y="1570"/>
                    </a:lnTo>
                    <a:lnTo>
                      <a:pt x="1290" y="1543"/>
                    </a:lnTo>
                    <a:lnTo>
                      <a:pt x="1266" y="1513"/>
                    </a:lnTo>
                    <a:lnTo>
                      <a:pt x="1238" y="1479"/>
                    </a:lnTo>
                    <a:lnTo>
                      <a:pt x="1208" y="1442"/>
                    </a:lnTo>
                    <a:lnTo>
                      <a:pt x="1176" y="1402"/>
                    </a:lnTo>
                    <a:lnTo>
                      <a:pt x="1142" y="1359"/>
                    </a:lnTo>
                    <a:lnTo>
                      <a:pt x="1106" y="1314"/>
                    </a:lnTo>
                    <a:lnTo>
                      <a:pt x="1069" y="1268"/>
                    </a:lnTo>
                    <a:lnTo>
                      <a:pt x="1030" y="1220"/>
                    </a:lnTo>
                    <a:lnTo>
                      <a:pt x="990" y="1170"/>
                    </a:lnTo>
                    <a:lnTo>
                      <a:pt x="950" y="1119"/>
                    </a:lnTo>
                    <a:lnTo>
                      <a:pt x="909" y="1069"/>
                    </a:lnTo>
                    <a:lnTo>
                      <a:pt x="868" y="1018"/>
                    </a:lnTo>
                    <a:lnTo>
                      <a:pt x="827" y="966"/>
                    </a:lnTo>
                    <a:lnTo>
                      <a:pt x="786" y="915"/>
                    </a:lnTo>
                    <a:lnTo>
                      <a:pt x="746" y="866"/>
                    </a:lnTo>
                    <a:lnTo>
                      <a:pt x="707" y="816"/>
                    </a:lnTo>
                    <a:lnTo>
                      <a:pt x="669" y="769"/>
                    </a:lnTo>
                    <a:lnTo>
                      <a:pt x="632" y="723"/>
                    </a:lnTo>
                    <a:lnTo>
                      <a:pt x="598" y="679"/>
                    </a:lnTo>
                    <a:lnTo>
                      <a:pt x="564" y="638"/>
                    </a:lnTo>
                    <a:lnTo>
                      <a:pt x="533" y="598"/>
                    </a:lnTo>
                    <a:lnTo>
                      <a:pt x="504" y="563"/>
                    </a:lnTo>
                    <a:lnTo>
                      <a:pt x="478" y="529"/>
                    </a:lnTo>
                    <a:lnTo>
                      <a:pt x="455" y="501"/>
                    </a:lnTo>
                    <a:lnTo>
                      <a:pt x="434" y="475"/>
                    </a:lnTo>
                    <a:lnTo>
                      <a:pt x="418" y="454"/>
                    </a:lnTo>
                    <a:lnTo>
                      <a:pt x="401" y="431"/>
                    </a:lnTo>
                    <a:lnTo>
                      <a:pt x="382" y="407"/>
                    </a:lnTo>
                    <a:lnTo>
                      <a:pt x="366" y="383"/>
                    </a:lnTo>
                    <a:lnTo>
                      <a:pt x="349" y="358"/>
                    </a:lnTo>
                    <a:lnTo>
                      <a:pt x="333" y="332"/>
                    </a:lnTo>
                    <a:lnTo>
                      <a:pt x="317" y="305"/>
                    </a:lnTo>
                    <a:lnTo>
                      <a:pt x="302" y="278"/>
                    </a:lnTo>
                    <a:lnTo>
                      <a:pt x="287" y="249"/>
                    </a:lnTo>
                    <a:lnTo>
                      <a:pt x="272" y="221"/>
                    </a:lnTo>
                    <a:lnTo>
                      <a:pt x="258" y="192"/>
                    </a:lnTo>
                    <a:lnTo>
                      <a:pt x="245" y="162"/>
                    </a:lnTo>
                    <a:lnTo>
                      <a:pt x="233" y="131"/>
                    </a:lnTo>
                    <a:lnTo>
                      <a:pt x="221" y="100"/>
                    </a:lnTo>
                    <a:lnTo>
                      <a:pt x="209" y="67"/>
                    </a:lnTo>
                    <a:lnTo>
                      <a:pt x="199" y="35"/>
                    </a:lnTo>
                    <a:lnTo>
                      <a:pt x="190" y="2"/>
                    </a:lnTo>
                    <a:lnTo>
                      <a:pt x="188" y="0"/>
                    </a:lnTo>
                    <a:lnTo>
                      <a:pt x="184" y="4"/>
                    </a:lnTo>
                    <a:lnTo>
                      <a:pt x="178" y="11"/>
                    </a:lnTo>
                    <a:lnTo>
                      <a:pt x="171" y="19"/>
                    </a:lnTo>
                    <a:lnTo>
                      <a:pt x="166" y="28"/>
                    </a:lnTo>
                    <a:lnTo>
                      <a:pt x="159" y="36"/>
                    </a:lnTo>
                    <a:lnTo>
                      <a:pt x="153" y="42"/>
                    </a:lnTo>
                    <a:lnTo>
                      <a:pt x="150" y="45"/>
                    </a:lnTo>
                    <a:lnTo>
                      <a:pt x="140" y="50"/>
                    </a:lnTo>
                    <a:lnTo>
                      <a:pt x="122" y="62"/>
                    </a:lnTo>
                    <a:lnTo>
                      <a:pt x="98" y="76"/>
                    </a:lnTo>
                    <a:lnTo>
                      <a:pt x="70" y="95"/>
                    </a:lnTo>
                    <a:lnTo>
                      <a:pt x="44" y="113"/>
                    </a:lnTo>
                    <a:lnTo>
                      <a:pt x="21" y="131"/>
                    </a:lnTo>
                    <a:lnTo>
                      <a:pt x="6" y="143"/>
                    </a:lnTo>
                    <a:lnTo>
                      <a:pt x="0" y="150"/>
                    </a:lnTo>
                    <a:lnTo>
                      <a:pt x="2" y="153"/>
                    </a:lnTo>
                    <a:lnTo>
                      <a:pt x="10" y="158"/>
                    </a:lnTo>
                    <a:lnTo>
                      <a:pt x="22" y="168"/>
                    </a:lnTo>
                    <a:lnTo>
                      <a:pt x="37" y="180"/>
                    </a:lnTo>
                    <a:lnTo>
                      <a:pt x="55" y="196"/>
                    </a:lnTo>
                    <a:lnTo>
                      <a:pt x="77" y="214"/>
                    </a:lnTo>
                    <a:lnTo>
                      <a:pt x="100" y="234"/>
                    </a:lnTo>
                    <a:lnTo>
                      <a:pt x="125" y="256"/>
                    </a:lnTo>
                    <a:lnTo>
                      <a:pt x="152" y="280"/>
                    </a:lnTo>
                    <a:lnTo>
                      <a:pt x="178" y="306"/>
                    </a:lnTo>
                    <a:lnTo>
                      <a:pt x="206" y="331"/>
                    </a:lnTo>
                    <a:lnTo>
                      <a:pt x="233" y="359"/>
                    </a:lnTo>
                    <a:lnTo>
                      <a:pt x="258" y="385"/>
                    </a:lnTo>
                    <a:lnTo>
                      <a:pt x="281" y="412"/>
                    </a:lnTo>
                    <a:lnTo>
                      <a:pt x="303" y="438"/>
                    </a:lnTo>
                    <a:lnTo>
                      <a:pt x="322" y="465"/>
                    </a:lnTo>
                    <a:lnTo>
                      <a:pt x="327" y="471"/>
                    </a:lnTo>
                    <a:lnTo>
                      <a:pt x="335" y="483"/>
                    </a:lnTo>
                    <a:lnTo>
                      <a:pt x="348" y="499"/>
                    </a:lnTo>
                    <a:lnTo>
                      <a:pt x="365" y="521"/>
                    </a:lnTo>
                    <a:lnTo>
                      <a:pt x="385" y="548"/>
                    </a:lnTo>
                    <a:lnTo>
                      <a:pt x="408" y="578"/>
                    </a:lnTo>
                    <a:lnTo>
                      <a:pt x="433" y="611"/>
                    </a:lnTo>
                    <a:lnTo>
                      <a:pt x="462" y="649"/>
                    </a:lnTo>
                    <a:lnTo>
                      <a:pt x="493" y="690"/>
                    </a:lnTo>
                    <a:lnTo>
                      <a:pt x="526" y="732"/>
                    </a:lnTo>
                    <a:lnTo>
                      <a:pt x="562" y="778"/>
                    </a:lnTo>
                    <a:lnTo>
                      <a:pt x="599" y="825"/>
                    </a:lnTo>
                    <a:lnTo>
                      <a:pt x="637" y="875"/>
                    </a:lnTo>
                    <a:lnTo>
                      <a:pt x="676" y="926"/>
                    </a:lnTo>
                    <a:lnTo>
                      <a:pt x="716" y="976"/>
                    </a:lnTo>
                    <a:lnTo>
                      <a:pt x="757" y="1029"/>
                    </a:lnTo>
                    <a:lnTo>
                      <a:pt x="798" y="1081"/>
                    </a:lnTo>
                    <a:lnTo>
                      <a:pt x="838" y="1134"/>
                    </a:lnTo>
                    <a:lnTo>
                      <a:pt x="880" y="1186"/>
                    </a:lnTo>
                    <a:lnTo>
                      <a:pt x="920" y="1238"/>
                    </a:lnTo>
                    <a:lnTo>
                      <a:pt x="960" y="1288"/>
                    </a:lnTo>
                    <a:lnTo>
                      <a:pt x="998" y="1337"/>
                    </a:lnTo>
                    <a:lnTo>
                      <a:pt x="1036" y="1384"/>
                    </a:lnTo>
                    <a:lnTo>
                      <a:pt x="1072" y="1429"/>
                    </a:lnTo>
                    <a:lnTo>
                      <a:pt x="1107" y="1472"/>
                    </a:lnTo>
                    <a:lnTo>
                      <a:pt x="1139" y="1511"/>
                    </a:lnTo>
                    <a:lnTo>
                      <a:pt x="1170" y="1548"/>
                    </a:lnTo>
                    <a:lnTo>
                      <a:pt x="1198" y="1581"/>
                    </a:lnTo>
                    <a:lnTo>
                      <a:pt x="1222" y="1610"/>
                    </a:lnTo>
                    <a:lnTo>
                      <a:pt x="1244" y="1636"/>
                    </a:lnTo>
                    <a:lnTo>
                      <a:pt x="1262" y="1655"/>
                    </a:lnTo>
                    <a:lnTo>
                      <a:pt x="1277" y="1671"/>
                    </a:lnTo>
                    <a:lnTo>
                      <a:pt x="1281" y="1678"/>
                    </a:lnTo>
                    <a:lnTo>
                      <a:pt x="1288" y="1690"/>
                    </a:lnTo>
                    <a:lnTo>
                      <a:pt x="1298" y="1707"/>
                    </a:lnTo>
                    <a:lnTo>
                      <a:pt x="1311" y="1727"/>
                    </a:lnTo>
                    <a:lnTo>
                      <a:pt x="1326" y="1750"/>
                    </a:lnTo>
                    <a:lnTo>
                      <a:pt x="1342" y="1775"/>
                    </a:lnTo>
                    <a:lnTo>
                      <a:pt x="1359" y="1801"/>
                    </a:lnTo>
                    <a:lnTo>
                      <a:pt x="1376" y="1828"/>
                    </a:lnTo>
                    <a:lnTo>
                      <a:pt x="1393" y="1853"/>
                    </a:lnTo>
                    <a:lnTo>
                      <a:pt x="1410" y="1879"/>
                    </a:lnTo>
                    <a:lnTo>
                      <a:pt x="1426" y="1901"/>
                    </a:lnTo>
                    <a:lnTo>
                      <a:pt x="1438" y="1920"/>
                    </a:lnTo>
                    <a:lnTo>
                      <a:pt x="1450" y="1936"/>
                    </a:lnTo>
                    <a:lnTo>
                      <a:pt x="1458" y="1947"/>
                    </a:lnTo>
                    <a:lnTo>
                      <a:pt x="1463" y="1952"/>
                    </a:lnTo>
                    <a:lnTo>
                      <a:pt x="1463" y="1951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26"/>
              <p:cNvSpPr>
                <a:spLocks/>
              </p:cNvSpPr>
              <p:nvPr/>
            </p:nvSpPr>
            <p:spPr bwMode="auto">
              <a:xfrm rot="712586">
                <a:off x="2537" y="1546"/>
                <a:ext cx="256" cy="217"/>
              </a:xfrm>
              <a:custGeom>
                <a:avLst/>
                <a:gdLst/>
                <a:ahLst/>
                <a:cxnLst>
                  <a:cxn ang="0">
                    <a:pos x="510" y="21"/>
                  </a:cxn>
                  <a:cxn ang="0">
                    <a:pos x="496" y="16"/>
                  </a:cxn>
                  <a:cxn ang="0">
                    <a:pos x="478" y="13"/>
                  </a:cxn>
                  <a:cxn ang="0">
                    <a:pos x="463" y="9"/>
                  </a:cxn>
                  <a:cxn ang="0">
                    <a:pos x="401" y="1"/>
                  </a:cxn>
                  <a:cxn ang="0">
                    <a:pos x="370" y="1"/>
                  </a:cxn>
                  <a:cxn ang="0">
                    <a:pos x="336" y="9"/>
                  </a:cxn>
                  <a:cxn ang="0">
                    <a:pos x="303" y="22"/>
                  </a:cxn>
                  <a:cxn ang="0">
                    <a:pos x="270" y="39"/>
                  </a:cxn>
                  <a:cxn ang="0">
                    <a:pos x="237" y="60"/>
                  </a:cxn>
                  <a:cxn ang="0">
                    <a:pos x="207" y="82"/>
                  </a:cxn>
                  <a:cxn ang="0">
                    <a:pos x="180" y="104"/>
                  </a:cxn>
                  <a:cxn ang="0">
                    <a:pos x="156" y="125"/>
                  </a:cxn>
                  <a:cxn ang="0">
                    <a:pos x="134" y="146"/>
                  </a:cxn>
                  <a:cxn ang="0">
                    <a:pos x="91" y="191"/>
                  </a:cxn>
                  <a:cxn ang="0">
                    <a:pos x="51" y="239"/>
                  </a:cxn>
                  <a:cxn ang="0">
                    <a:pos x="33" y="262"/>
                  </a:cxn>
                  <a:cxn ang="0">
                    <a:pos x="61" y="249"/>
                  </a:cxn>
                  <a:cxn ang="0">
                    <a:pos x="119" y="218"/>
                  </a:cxn>
                  <a:cxn ang="0">
                    <a:pos x="176" y="184"/>
                  </a:cxn>
                  <a:cxn ang="0">
                    <a:pos x="204" y="167"/>
                  </a:cxn>
                  <a:cxn ang="0">
                    <a:pos x="228" y="157"/>
                  </a:cxn>
                  <a:cxn ang="0">
                    <a:pos x="256" y="142"/>
                  </a:cxn>
                  <a:cxn ang="0">
                    <a:pos x="287" y="127"/>
                  </a:cxn>
                  <a:cxn ang="0">
                    <a:pos x="317" y="111"/>
                  </a:cxn>
                  <a:cxn ang="0">
                    <a:pos x="346" y="96"/>
                  </a:cxn>
                  <a:cxn ang="0">
                    <a:pos x="370" y="85"/>
                  </a:cxn>
                  <a:cxn ang="0">
                    <a:pos x="387" y="80"/>
                  </a:cxn>
                  <a:cxn ang="0">
                    <a:pos x="395" y="82"/>
                  </a:cxn>
                  <a:cxn ang="0">
                    <a:pos x="384" y="100"/>
                  </a:cxn>
                  <a:cxn ang="0">
                    <a:pos x="372" y="118"/>
                  </a:cxn>
                  <a:cxn ang="0">
                    <a:pos x="359" y="135"/>
                  </a:cxn>
                  <a:cxn ang="0">
                    <a:pos x="344" y="151"/>
                  </a:cxn>
                  <a:cxn ang="0">
                    <a:pos x="308" y="183"/>
                  </a:cxn>
                  <a:cxn ang="0">
                    <a:pos x="258" y="225"/>
                  </a:cxn>
                  <a:cxn ang="0">
                    <a:pos x="200" y="270"/>
                  </a:cxn>
                  <a:cxn ang="0">
                    <a:pos x="141" y="315"/>
                  </a:cxn>
                  <a:cxn ang="0">
                    <a:pos x="85" y="358"/>
                  </a:cxn>
                  <a:cxn ang="0">
                    <a:pos x="39" y="394"/>
                  </a:cxn>
                  <a:cxn ang="0">
                    <a:pos x="9" y="421"/>
                  </a:cxn>
                  <a:cxn ang="0">
                    <a:pos x="0" y="433"/>
                  </a:cxn>
                  <a:cxn ang="0">
                    <a:pos x="21" y="435"/>
                  </a:cxn>
                  <a:cxn ang="0">
                    <a:pos x="58" y="423"/>
                  </a:cxn>
                  <a:cxn ang="0">
                    <a:pos x="96" y="408"/>
                  </a:cxn>
                  <a:cxn ang="0">
                    <a:pos x="118" y="397"/>
                  </a:cxn>
                  <a:cxn ang="0">
                    <a:pos x="165" y="372"/>
                  </a:cxn>
                  <a:cxn ang="0">
                    <a:pos x="213" y="346"/>
                  </a:cxn>
                  <a:cxn ang="0">
                    <a:pos x="261" y="316"/>
                  </a:cxn>
                  <a:cxn ang="0">
                    <a:pos x="309" y="284"/>
                  </a:cxn>
                  <a:cxn ang="0">
                    <a:pos x="352" y="249"/>
                  </a:cxn>
                  <a:cxn ang="0">
                    <a:pos x="393" y="210"/>
                  </a:cxn>
                  <a:cxn ang="0">
                    <a:pos x="426" y="168"/>
                  </a:cxn>
                  <a:cxn ang="0">
                    <a:pos x="454" y="122"/>
                  </a:cxn>
                </a:cxnLst>
                <a:rect l="0" t="0" r="r" b="b"/>
                <a:pathLst>
                  <a:path w="513" h="436">
                    <a:moveTo>
                      <a:pt x="513" y="23"/>
                    </a:moveTo>
                    <a:lnTo>
                      <a:pt x="510" y="21"/>
                    </a:lnTo>
                    <a:lnTo>
                      <a:pt x="504" y="19"/>
                    </a:lnTo>
                    <a:lnTo>
                      <a:pt x="496" y="16"/>
                    </a:lnTo>
                    <a:lnTo>
                      <a:pt x="487" y="14"/>
                    </a:lnTo>
                    <a:lnTo>
                      <a:pt x="478" y="13"/>
                    </a:lnTo>
                    <a:lnTo>
                      <a:pt x="470" y="10"/>
                    </a:lnTo>
                    <a:lnTo>
                      <a:pt x="463" y="9"/>
                    </a:lnTo>
                    <a:lnTo>
                      <a:pt x="460" y="7"/>
                    </a:lnTo>
                    <a:lnTo>
                      <a:pt x="401" y="1"/>
                    </a:lnTo>
                    <a:lnTo>
                      <a:pt x="386" y="0"/>
                    </a:lnTo>
                    <a:lnTo>
                      <a:pt x="370" y="1"/>
                    </a:lnTo>
                    <a:lnTo>
                      <a:pt x="354" y="5"/>
                    </a:lnTo>
                    <a:lnTo>
                      <a:pt x="336" y="9"/>
                    </a:lnTo>
                    <a:lnTo>
                      <a:pt x="320" y="15"/>
                    </a:lnTo>
                    <a:lnTo>
                      <a:pt x="303" y="22"/>
                    </a:lnTo>
                    <a:lnTo>
                      <a:pt x="286" y="30"/>
                    </a:lnTo>
                    <a:lnTo>
                      <a:pt x="270" y="39"/>
                    </a:lnTo>
                    <a:lnTo>
                      <a:pt x="253" y="50"/>
                    </a:lnTo>
                    <a:lnTo>
                      <a:pt x="237" y="60"/>
                    </a:lnTo>
                    <a:lnTo>
                      <a:pt x="221" y="70"/>
                    </a:lnTo>
                    <a:lnTo>
                      <a:pt x="207" y="82"/>
                    </a:lnTo>
                    <a:lnTo>
                      <a:pt x="192" y="92"/>
                    </a:lnTo>
                    <a:lnTo>
                      <a:pt x="180" y="104"/>
                    </a:lnTo>
                    <a:lnTo>
                      <a:pt x="167" y="114"/>
                    </a:lnTo>
                    <a:lnTo>
                      <a:pt x="156" y="125"/>
                    </a:lnTo>
                    <a:lnTo>
                      <a:pt x="149" y="130"/>
                    </a:lnTo>
                    <a:lnTo>
                      <a:pt x="134" y="146"/>
                    </a:lnTo>
                    <a:lnTo>
                      <a:pt x="114" y="167"/>
                    </a:lnTo>
                    <a:lnTo>
                      <a:pt x="91" y="191"/>
                    </a:lnTo>
                    <a:lnTo>
                      <a:pt x="69" y="217"/>
                    </a:lnTo>
                    <a:lnTo>
                      <a:pt x="51" y="239"/>
                    </a:lnTo>
                    <a:lnTo>
                      <a:pt x="38" y="255"/>
                    </a:lnTo>
                    <a:lnTo>
                      <a:pt x="33" y="262"/>
                    </a:lnTo>
                    <a:lnTo>
                      <a:pt x="41" y="259"/>
                    </a:lnTo>
                    <a:lnTo>
                      <a:pt x="61" y="249"/>
                    </a:lnTo>
                    <a:lnTo>
                      <a:pt x="88" y="235"/>
                    </a:lnTo>
                    <a:lnTo>
                      <a:pt x="119" y="218"/>
                    </a:lnTo>
                    <a:lnTo>
                      <a:pt x="149" y="199"/>
                    </a:lnTo>
                    <a:lnTo>
                      <a:pt x="176" y="184"/>
                    </a:lnTo>
                    <a:lnTo>
                      <a:pt x="196" y="173"/>
                    </a:lnTo>
                    <a:lnTo>
                      <a:pt x="204" y="167"/>
                    </a:lnTo>
                    <a:lnTo>
                      <a:pt x="215" y="163"/>
                    </a:lnTo>
                    <a:lnTo>
                      <a:pt x="228" y="157"/>
                    </a:lnTo>
                    <a:lnTo>
                      <a:pt x="242" y="150"/>
                    </a:lnTo>
                    <a:lnTo>
                      <a:pt x="256" y="142"/>
                    </a:lnTo>
                    <a:lnTo>
                      <a:pt x="272" y="135"/>
                    </a:lnTo>
                    <a:lnTo>
                      <a:pt x="287" y="127"/>
                    </a:lnTo>
                    <a:lnTo>
                      <a:pt x="302" y="118"/>
                    </a:lnTo>
                    <a:lnTo>
                      <a:pt x="317" y="111"/>
                    </a:lnTo>
                    <a:lnTo>
                      <a:pt x="332" y="103"/>
                    </a:lnTo>
                    <a:lnTo>
                      <a:pt x="346" y="96"/>
                    </a:lnTo>
                    <a:lnTo>
                      <a:pt x="358" y="90"/>
                    </a:lnTo>
                    <a:lnTo>
                      <a:pt x="370" y="85"/>
                    </a:lnTo>
                    <a:lnTo>
                      <a:pt x="379" y="82"/>
                    </a:lnTo>
                    <a:lnTo>
                      <a:pt x="387" y="80"/>
                    </a:lnTo>
                    <a:lnTo>
                      <a:pt x="392" y="80"/>
                    </a:lnTo>
                    <a:lnTo>
                      <a:pt x="395" y="82"/>
                    </a:lnTo>
                    <a:lnTo>
                      <a:pt x="389" y="91"/>
                    </a:lnTo>
                    <a:lnTo>
                      <a:pt x="384" y="100"/>
                    </a:lnTo>
                    <a:lnTo>
                      <a:pt x="378" y="110"/>
                    </a:lnTo>
                    <a:lnTo>
                      <a:pt x="372" y="118"/>
                    </a:lnTo>
                    <a:lnTo>
                      <a:pt x="366" y="127"/>
                    </a:lnTo>
                    <a:lnTo>
                      <a:pt x="359" y="135"/>
                    </a:lnTo>
                    <a:lnTo>
                      <a:pt x="352" y="143"/>
                    </a:lnTo>
                    <a:lnTo>
                      <a:pt x="344" y="151"/>
                    </a:lnTo>
                    <a:lnTo>
                      <a:pt x="328" y="166"/>
                    </a:lnTo>
                    <a:lnTo>
                      <a:pt x="308" y="183"/>
                    </a:lnTo>
                    <a:lnTo>
                      <a:pt x="285" y="203"/>
                    </a:lnTo>
                    <a:lnTo>
                      <a:pt x="258" y="225"/>
                    </a:lnTo>
                    <a:lnTo>
                      <a:pt x="229" y="247"/>
                    </a:lnTo>
                    <a:lnTo>
                      <a:pt x="200" y="270"/>
                    </a:lnTo>
                    <a:lnTo>
                      <a:pt x="170" y="293"/>
                    </a:lnTo>
                    <a:lnTo>
                      <a:pt x="141" y="315"/>
                    </a:lnTo>
                    <a:lnTo>
                      <a:pt x="112" y="337"/>
                    </a:lnTo>
                    <a:lnTo>
                      <a:pt x="85" y="358"/>
                    </a:lnTo>
                    <a:lnTo>
                      <a:pt x="61" y="377"/>
                    </a:lnTo>
                    <a:lnTo>
                      <a:pt x="39" y="394"/>
                    </a:lnTo>
                    <a:lnTo>
                      <a:pt x="22" y="409"/>
                    </a:lnTo>
                    <a:lnTo>
                      <a:pt x="9" y="421"/>
                    </a:lnTo>
                    <a:lnTo>
                      <a:pt x="1" y="429"/>
                    </a:lnTo>
                    <a:lnTo>
                      <a:pt x="0" y="433"/>
                    </a:lnTo>
                    <a:lnTo>
                      <a:pt x="8" y="436"/>
                    </a:lnTo>
                    <a:lnTo>
                      <a:pt x="21" y="435"/>
                    </a:lnTo>
                    <a:lnTo>
                      <a:pt x="38" y="430"/>
                    </a:lnTo>
                    <a:lnTo>
                      <a:pt x="58" y="423"/>
                    </a:lnTo>
                    <a:lnTo>
                      <a:pt x="77" y="416"/>
                    </a:lnTo>
                    <a:lnTo>
                      <a:pt x="96" y="408"/>
                    </a:lnTo>
                    <a:lnTo>
                      <a:pt x="109" y="401"/>
                    </a:lnTo>
                    <a:lnTo>
                      <a:pt x="118" y="397"/>
                    </a:lnTo>
                    <a:lnTo>
                      <a:pt x="141" y="385"/>
                    </a:lnTo>
                    <a:lnTo>
                      <a:pt x="165" y="372"/>
                    </a:lnTo>
                    <a:lnTo>
                      <a:pt x="189" y="360"/>
                    </a:lnTo>
                    <a:lnTo>
                      <a:pt x="213" y="346"/>
                    </a:lnTo>
                    <a:lnTo>
                      <a:pt x="237" y="331"/>
                    </a:lnTo>
                    <a:lnTo>
                      <a:pt x="261" y="316"/>
                    </a:lnTo>
                    <a:lnTo>
                      <a:pt x="285" y="301"/>
                    </a:lnTo>
                    <a:lnTo>
                      <a:pt x="309" y="284"/>
                    </a:lnTo>
                    <a:lnTo>
                      <a:pt x="331" y="266"/>
                    </a:lnTo>
                    <a:lnTo>
                      <a:pt x="352" y="249"/>
                    </a:lnTo>
                    <a:lnTo>
                      <a:pt x="373" y="229"/>
                    </a:lnTo>
                    <a:lnTo>
                      <a:pt x="393" y="210"/>
                    </a:lnTo>
                    <a:lnTo>
                      <a:pt x="410" y="189"/>
                    </a:lnTo>
                    <a:lnTo>
                      <a:pt x="426" y="168"/>
                    </a:lnTo>
                    <a:lnTo>
                      <a:pt x="441" y="145"/>
                    </a:lnTo>
                    <a:lnTo>
                      <a:pt x="454" y="122"/>
                    </a:lnTo>
                    <a:lnTo>
                      <a:pt x="513" y="2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27"/>
              <p:cNvSpPr>
                <a:spLocks/>
              </p:cNvSpPr>
              <p:nvPr/>
            </p:nvSpPr>
            <p:spPr bwMode="auto">
              <a:xfrm rot="712586">
                <a:off x="2564" y="1591"/>
                <a:ext cx="236" cy="229"/>
              </a:xfrm>
              <a:custGeom>
                <a:avLst/>
                <a:gdLst/>
                <a:ahLst/>
                <a:cxnLst>
                  <a:cxn ang="0">
                    <a:pos x="405" y="40"/>
                  </a:cxn>
                  <a:cxn ang="0">
                    <a:pos x="368" y="104"/>
                  </a:cxn>
                  <a:cxn ang="0">
                    <a:pos x="330" y="161"/>
                  </a:cxn>
                  <a:cxn ang="0">
                    <a:pos x="287" y="219"/>
                  </a:cxn>
                  <a:cxn ang="0">
                    <a:pos x="257" y="252"/>
                  </a:cxn>
                  <a:cxn ang="0">
                    <a:pos x="233" y="271"/>
                  </a:cxn>
                  <a:cxn ang="0">
                    <a:pos x="195" y="300"/>
                  </a:cxn>
                  <a:cxn ang="0">
                    <a:pos x="148" y="334"/>
                  </a:cxn>
                  <a:cxn ang="0">
                    <a:pos x="99" y="371"/>
                  </a:cxn>
                  <a:cxn ang="0">
                    <a:pos x="54" y="407"/>
                  </a:cxn>
                  <a:cxn ang="0">
                    <a:pos x="19" y="436"/>
                  </a:cxn>
                  <a:cxn ang="0">
                    <a:pos x="1" y="454"/>
                  </a:cxn>
                  <a:cxn ang="0">
                    <a:pos x="3" y="458"/>
                  </a:cxn>
                  <a:cxn ang="0">
                    <a:pos x="23" y="451"/>
                  </a:cxn>
                  <a:cxn ang="0">
                    <a:pos x="53" y="434"/>
                  </a:cxn>
                  <a:cxn ang="0">
                    <a:pos x="90" y="414"/>
                  </a:cxn>
                  <a:cxn ang="0">
                    <a:pos x="129" y="391"/>
                  </a:cxn>
                  <a:cxn ang="0">
                    <a:pos x="166" y="369"/>
                  </a:cxn>
                  <a:cxn ang="0">
                    <a:pos x="196" y="350"/>
                  </a:cxn>
                  <a:cxn ang="0">
                    <a:pos x="215" y="338"/>
                  </a:cxn>
                  <a:cxn ang="0">
                    <a:pos x="235" y="320"/>
                  </a:cxn>
                  <a:cxn ang="0">
                    <a:pos x="272" y="292"/>
                  </a:cxn>
                  <a:cxn ang="0">
                    <a:pos x="312" y="262"/>
                  </a:cxn>
                  <a:cxn ang="0">
                    <a:pos x="352" y="232"/>
                  </a:cxn>
                  <a:cxn ang="0">
                    <a:pos x="390" y="198"/>
                  </a:cxn>
                  <a:cxn ang="0">
                    <a:pos x="424" y="164"/>
                  </a:cxn>
                  <a:cxn ang="0">
                    <a:pos x="450" y="126"/>
                  </a:cxn>
                  <a:cxn ang="0">
                    <a:pos x="466" y="85"/>
                  </a:cxn>
                  <a:cxn ang="0">
                    <a:pos x="470" y="60"/>
                  </a:cxn>
                  <a:cxn ang="0">
                    <a:pos x="463" y="42"/>
                  </a:cxn>
                  <a:cxn ang="0">
                    <a:pos x="450" y="20"/>
                  </a:cxn>
                  <a:cxn ang="0">
                    <a:pos x="440" y="4"/>
                  </a:cxn>
                  <a:cxn ang="0">
                    <a:pos x="433" y="0"/>
                  </a:cxn>
                  <a:cxn ang="0">
                    <a:pos x="427" y="2"/>
                  </a:cxn>
                  <a:cxn ang="0">
                    <a:pos x="425" y="6"/>
                  </a:cxn>
                </a:cxnLst>
                <a:rect l="0" t="0" r="r" b="b"/>
                <a:pathLst>
                  <a:path w="471" h="458">
                    <a:moveTo>
                      <a:pt x="425" y="6"/>
                    </a:moveTo>
                    <a:lnTo>
                      <a:pt x="405" y="40"/>
                    </a:lnTo>
                    <a:lnTo>
                      <a:pt x="386" y="73"/>
                    </a:lnTo>
                    <a:lnTo>
                      <a:pt x="368" y="104"/>
                    </a:lnTo>
                    <a:lnTo>
                      <a:pt x="350" y="133"/>
                    </a:lnTo>
                    <a:lnTo>
                      <a:pt x="330" y="161"/>
                    </a:lnTo>
                    <a:lnTo>
                      <a:pt x="310" y="189"/>
                    </a:lnTo>
                    <a:lnTo>
                      <a:pt x="287" y="219"/>
                    </a:lnTo>
                    <a:lnTo>
                      <a:pt x="261" y="249"/>
                    </a:lnTo>
                    <a:lnTo>
                      <a:pt x="257" y="252"/>
                    </a:lnTo>
                    <a:lnTo>
                      <a:pt x="248" y="260"/>
                    </a:lnTo>
                    <a:lnTo>
                      <a:pt x="233" y="271"/>
                    </a:lnTo>
                    <a:lnTo>
                      <a:pt x="215" y="284"/>
                    </a:lnTo>
                    <a:lnTo>
                      <a:pt x="195" y="300"/>
                    </a:lnTo>
                    <a:lnTo>
                      <a:pt x="173" y="316"/>
                    </a:lnTo>
                    <a:lnTo>
                      <a:pt x="148" y="334"/>
                    </a:lnTo>
                    <a:lnTo>
                      <a:pt x="124" y="353"/>
                    </a:lnTo>
                    <a:lnTo>
                      <a:pt x="99" y="371"/>
                    </a:lnTo>
                    <a:lnTo>
                      <a:pt x="76" y="390"/>
                    </a:lnTo>
                    <a:lnTo>
                      <a:pt x="54" y="407"/>
                    </a:lnTo>
                    <a:lnTo>
                      <a:pt x="36" y="422"/>
                    </a:lnTo>
                    <a:lnTo>
                      <a:pt x="19" y="436"/>
                    </a:lnTo>
                    <a:lnTo>
                      <a:pt x="8" y="446"/>
                    </a:lnTo>
                    <a:lnTo>
                      <a:pt x="1" y="454"/>
                    </a:lnTo>
                    <a:lnTo>
                      <a:pt x="0" y="458"/>
                    </a:lnTo>
                    <a:lnTo>
                      <a:pt x="3" y="458"/>
                    </a:lnTo>
                    <a:lnTo>
                      <a:pt x="11" y="455"/>
                    </a:lnTo>
                    <a:lnTo>
                      <a:pt x="23" y="451"/>
                    </a:lnTo>
                    <a:lnTo>
                      <a:pt x="37" y="444"/>
                    </a:lnTo>
                    <a:lnTo>
                      <a:pt x="53" y="434"/>
                    </a:lnTo>
                    <a:lnTo>
                      <a:pt x="71" y="425"/>
                    </a:lnTo>
                    <a:lnTo>
                      <a:pt x="90" y="414"/>
                    </a:lnTo>
                    <a:lnTo>
                      <a:pt x="109" y="402"/>
                    </a:lnTo>
                    <a:lnTo>
                      <a:pt x="129" y="391"/>
                    </a:lnTo>
                    <a:lnTo>
                      <a:pt x="147" y="379"/>
                    </a:lnTo>
                    <a:lnTo>
                      <a:pt x="166" y="369"/>
                    </a:lnTo>
                    <a:lnTo>
                      <a:pt x="182" y="358"/>
                    </a:lnTo>
                    <a:lnTo>
                      <a:pt x="196" y="350"/>
                    </a:lnTo>
                    <a:lnTo>
                      <a:pt x="207" y="342"/>
                    </a:lnTo>
                    <a:lnTo>
                      <a:pt x="215" y="338"/>
                    </a:lnTo>
                    <a:lnTo>
                      <a:pt x="219" y="334"/>
                    </a:lnTo>
                    <a:lnTo>
                      <a:pt x="235" y="320"/>
                    </a:lnTo>
                    <a:lnTo>
                      <a:pt x="253" y="305"/>
                    </a:lnTo>
                    <a:lnTo>
                      <a:pt x="272" y="292"/>
                    </a:lnTo>
                    <a:lnTo>
                      <a:pt x="291" y="277"/>
                    </a:lnTo>
                    <a:lnTo>
                      <a:pt x="312" y="262"/>
                    </a:lnTo>
                    <a:lnTo>
                      <a:pt x="332" y="247"/>
                    </a:lnTo>
                    <a:lnTo>
                      <a:pt x="352" y="232"/>
                    </a:lnTo>
                    <a:lnTo>
                      <a:pt x="371" y="216"/>
                    </a:lnTo>
                    <a:lnTo>
                      <a:pt x="390" y="198"/>
                    </a:lnTo>
                    <a:lnTo>
                      <a:pt x="408" y="181"/>
                    </a:lnTo>
                    <a:lnTo>
                      <a:pt x="424" y="164"/>
                    </a:lnTo>
                    <a:lnTo>
                      <a:pt x="438" y="145"/>
                    </a:lnTo>
                    <a:lnTo>
                      <a:pt x="450" y="126"/>
                    </a:lnTo>
                    <a:lnTo>
                      <a:pt x="459" y="106"/>
                    </a:lnTo>
                    <a:lnTo>
                      <a:pt x="466" y="85"/>
                    </a:lnTo>
                    <a:lnTo>
                      <a:pt x="471" y="63"/>
                    </a:lnTo>
                    <a:lnTo>
                      <a:pt x="470" y="60"/>
                    </a:lnTo>
                    <a:lnTo>
                      <a:pt x="468" y="52"/>
                    </a:lnTo>
                    <a:lnTo>
                      <a:pt x="463" y="42"/>
                    </a:lnTo>
                    <a:lnTo>
                      <a:pt x="457" y="31"/>
                    </a:lnTo>
                    <a:lnTo>
                      <a:pt x="450" y="20"/>
                    </a:lnTo>
                    <a:lnTo>
                      <a:pt x="446" y="10"/>
                    </a:lnTo>
                    <a:lnTo>
                      <a:pt x="440" y="4"/>
                    </a:lnTo>
                    <a:lnTo>
                      <a:pt x="438" y="0"/>
                    </a:lnTo>
                    <a:lnTo>
                      <a:pt x="433" y="0"/>
                    </a:lnTo>
                    <a:lnTo>
                      <a:pt x="429" y="1"/>
                    </a:lnTo>
                    <a:lnTo>
                      <a:pt x="427" y="2"/>
                    </a:lnTo>
                    <a:lnTo>
                      <a:pt x="425" y="6"/>
                    </a:lnTo>
                    <a:lnTo>
                      <a:pt x="425" y="6"/>
                    </a:lnTo>
                    <a:close/>
                  </a:path>
                </a:pathLst>
              </a:custGeom>
              <a:solidFill>
                <a:srgbClr val="FFFFE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28"/>
              <p:cNvSpPr>
                <a:spLocks/>
              </p:cNvSpPr>
              <p:nvPr/>
            </p:nvSpPr>
            <p:spPr bwMode="auto">
              <a:xfrm rot="712586">
                <a:off x="2434" y="1582"/>
                <a:ext cx="944" cy="1145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23825" y="55344"/>
            <a:ext cx="5411758" cy="698544"/>
            <a:chOff x="123825" y="55344"/>
            <a:chExt cx="5411758" cy="698544"/>
          </a:xfrm>
        </p:grpSpPr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541175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Drawing by Spring Networks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98709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te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278199" cy="574243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348531" y="299114"/>
            <a:ext cx="6584521" cy="5718027"/>
            <a:chOff x="1348531" y="299114"/>
            <a:chExt cx="6584521" cy="5718027"/>
          </a:xfrm>
        </p:grpSpPr>
        <p:grpSp>
          <p:nvGrpSpPr>
            <p:cNvPr id="29" name="Group 28"/>
            <p:cNvGrpSpPr/>
            <p:nvPr/>
          </p:nvGrpSpPr>
          <p:grpSpPr>
            <a:xfrm>
              <a:off x="4233765" y="299114"/>
              <a:ext cx="3699287" cy="5718027"/>
              <a:chOff x="4233765" y="299114"/>
              <a:chExt cx="3699287" cy="5718027"/>
            </a:xfrm>
          </p:grpSpPr>
          <p:grpSp>
            <p:nvGrpSpPr>
              <p:cNvPr id="36" name="Group 23"/>
              <p:cNvGrpSpPr>
                <a:grpSpLocks/>
              </p:cNvGrpSpPr>
              <p:nvPr/>
            </p:nvGrpSpPr>
            <p:grpSpPr bwMode="auto">
              <a:xfrm rot="2160148">
                <a:off x="7099448" y="5148876"/>
                <a:ext cx="833604" cy="868265"/>
                <a:chOff x="2381" y="1482"/>
                <a:chExt cx="1085" cy="1253"/>
              </a:xfrm>
            </p:grpSpPr>
            <p:sp>
              <p:nvSpPr>
                <p:cNvPr id="43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" name="Freeform 28"/>
                <p:cNvSpPr>
                  <a:spLocks/>
                </p:cNvSpPr>
                <p:nvPr/>
              </p:nvSpPr>
              <p:spPr bwMode="auto">
                <a:xfrm rot="712586">
                  <a:off x="2522" y="1482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" name="Group 23"/>
              <p:cNvGrpSpPr>
                <a:grpSpLocks/>
              </p:cNvGrpSpPr>
              <p:nvPr/>
            </p:nvGrpSpPr>
            <p:grpSpPr bwMode="auto">
              <a:xfrm rot="2160148">
                <a:off x="4233765" y="299114"/>
                <a:ext cx="766763" cy="823913"/>
                <a:chOff x="2381" y="1546"/>
                <a:chExt cx="998" cy="1189"/>
              </a:xfrm>
            </p:grpSpPr>
            <p:sp>
              <p:nvSpPr>
                <p:cNvPr id="38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9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" name="Freeform 28"/>
                <p:cNvSpPr>
                  <a:spLocks/>
                </p:cNvSpPr>
                <p:nvPr/>
              </p:nvSpPr>
              <p:spPr bwMode="auto">
                <a:xfrm rot="712586">
                  <a:off x="2431" y="1560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30" name="Group 23"/>
            <p:cNvGrpSpPr>
              <a:grpSpLocks/>
            </p:cNvGrpSpPr>
            <p:nvPr/>
          </p:nvGrpSpPr>
          <p:grpSpPr bwMode="auto">
            <a:xfrm rot="2160148">
              <a:off x="1348531" y="5152272"/>
              <a:ext cx="766763" cy="823913"/>
              <a:chOff x="2381" y="1546"/>
              <a:chExt cx="998" cy="1189"/>
            </a:xfrm>
          </p:grpSpPr>
          <p:sp>
            <p:nvSpPr>
              <p:cNvPr id="31" name="AutoShape 24"/>
              <p:cNvSpPr>
                <a:spLocks noChangeAspect="1" noChangeArrowheads="1" noTextEdit="1"/>
              </p:cNvSpPr>
              <p:nvPr/>
            </p:nvSpPr>
            <p:spPr bwMode="auto">
              <a:xfrm rot="712586">
                <a:off x="2381" y="1585"/>
                <a:ext cx="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25"/>
              <p:cNvSpPr>
                <a:spLocks/>
              </p:cNvSpPr>
              <p:nvPr/>
            </p:nvSpPr>
            <p:spPr bwMode="auto">
              <a:xfrm rot="712586">
                <a:off x="2578" y="1748"/>
                <a:ext cx="731" cy="976"/>
              </a:xfrm>
              <a:custGeom>
                <a:avLst/>
                <a:gdLst/>
                <a:ahLst/>
                <a:cxnLst>
                  <a:cxn ang="0">
                    <a:pos x="1443" y="1861"/>
                  </a:cxn>
                  <a:cxn ang="0">
                    <a:pos x="1395" y="1715"/>
                  </a:cxn>
                  <a:cxn ang="0">
                    <a:pos x="1364" y="1636"/>
                  </a:cxn>
                  <a:cxn ang="0">
                    <a:pos x="1344" y="1611"/>
                  </a:cxn>
                  <a:cxn ang="0">
                    <a:pos x="1290" y="1543"/>
                  </a:cxn>
                  <a:cxn ang="0">
                    <a:pos x="1208" y="1442"/>
                  </a:cxn>
                  <a:cxn ang="0">
                    <a:pos x="1106" y="1314"/>
                  </a:cxn>
                  <a:cxn ang="0">
                    <a:pos x="990" y="1170"/>
                  </a:cxn>
                  <a:cxn ang="0">
                    <a:pos x="868" y="1018"/>
                  </a:cxn>
                  <a:cxn ang="0">
                    <a:pos x="746" y="866"/>
                  </a:cxn>
                  <a:cxn ang="0">
                    <a:pos x="632" y="723"/>
                  </a:cxn>
                  <a:cxn ang="0">
                    <a:pos x="533" y="598"/>
                  </a:cxn>
                  <a:cxn ang="0">
                    <a:pos x="455" y="501"/>
                  </a:cxn>
                  <a:cxn ang="0">
                    <a:pos x="401" y="431"/>
                  </a:cxn>
                  <a:cxn ang="0">
                    <a:pos x="349" y="358"/>
                  </a:cxn>
                  <a:cxn ang="0">
                    <a:pos x="302" y="278"/>
                  </a:cxn>
                  <a:cxn ang="0">
                    <a:pos x="258" y="192"/>
                  </a:cxn>
                  <a:cxn ang="0">
                    <a:pos x="221" y="100"/>
                  </a:cxn>
                  <a:cxn ang="0">
                    <a:pos x="190" y="2"/>
                  </a:cxn>
                  <a:cxn ang="0">
                    <a:pos x="178" y="11"/>
                  </a:cxn>
                  <a:cxn ang="0">
                    <a:pos x="159" y="36"/>
                  </a:cxn>
                  <a:cxn ang="0">
                    <a:pos x="140" y="50"/>
                  </a:cxn>
                  <a:cxn ang="0">
                    <a:pos x="70" y="95"/>
                  </a:cxn>
                  <a:cxn ang="0">
                    <a:pos x="6" y="143"/>
                  </a:cxn>
                  <a:cxn ang="0">
                    <a:pos x="10" y="158"/>
                  </a:cxn>
                  <a:cxn ang="0">
                    <a:pos x="55" y="196"/>
                  </a:cxn>
                  <a:cxn ang="0">
                    <a:pos x="125" y="256"/>
                  </a:cxn>
                  <a:cxn ang="0">
                    <a:pos x="206" y="331"/>
                  </a:cxn>
                  <a:cxn ang="0">
                    <a:pos x="281" y="412"/>
                  </a:cxn>
                  <a:cxn ang="0">
                    <a:pos x="327" y="471"/>
                  </a:cxn>
                  <a:cxn ang="0">
                    <a:pos x="365" y="521"/>
                  </a:cxn>
                  <a:cxn ang="0">
                    <a:pos x="433" y="611"/>
                  </a:cxn>
                  <a:cxn ang="0">
                    <a:pos x="526" y="732"/>
                  </a:cxn>
                  <a:cxn ang="0">
                    <a:pos x="637" y="875"/>
                  </a:cxn>
                  <a:cxn ang="0">
                    <a:pos x="757" y="1029"/>
                  </a:cxn>
                  <a:cxn ang="0">
                    <a:pos x="880" y="1186"/>
                  </a:cxn>
                  <a:cxn ang="0">
                    <a:pos x="998" y="1337"/>
                  </a:cxn>
                  <a:cxn ang="0">
                    <a:pos x="1107" y="1472"/>
                  </a:cxn>
                  <a:cxn ang="0">
                    <a:pos x="1198" y="1581"/>
                  </a:cxn>
                  <a:cxn ang="0">
                    <a:pos x="1262" y="1655"/>
                  </a:cxn>
                  <a:cxn ang="0">
                    <a:pos x="1288" y="1690"/>
                  </a:cxn>
                  <a:cxn ang="0">
                    <a:pos x="1326" y="1750"/>
                  </a:cxn>
                  <a:cxn ang="0">
                    <a:pos x="1376" y="1828"/>
                  </a:cxn>
                  <a:cxn ang="0">
                    <a:pos x="1426" y="1901"/>
                  </a:cxn>
                  <a:cxn ang="0">
                    <a:pos x="1458" y="1947"/>
                  </a:cxn>
                </a:cxnLst>
                <a:rect l="0" t="0" r="r" b="b"/>
                <a:pathLst>
                  <a:path w="1463" h="1952">
                    <a:moveTo>
                      <a:pt x="1463" y="1951"/>
                    </a:moveTo>
                    <a:lnTo>
                      <a:pt x="1455" y="1910"/>
                    </a:lnTo>
                    <a:lnTo>
                      <a:pt x="1443" y="1861"/>
                    </a:lnTo>
                    <a:lnTo>
                      <a:pt x="1427" y="1811"/>
                    </a:lnTo>
                    <a:lnTo>
                      <a:pt x="1411" y="1761"/>
                    </a:lnTo>
                    <a:lnTo>
                      <a:pt x="1395" y="1715"/>
                    </a:lnTo>
                    <a:lnTo>
                      <a:pt x="1380" y="1677"/>
                    </a:lnTo>
                    <a:lnTo>
                      <a:pt x="1369" y="1649"/>
                    </a:lnTo>
                    <a:lnTo>
                      <a:pt x="1364" y="1636"/>
                    </a:lnTo>
                    <a:lnTo>
                      <a:pt x="1361" y="1633"/>
                    </a:lnTo>
                    <a:lnTo>
                      <a:pt x="1354" y="1624"/>
                    </a:lnTo>
                    <a:lnTo>
                      <a:pt x="1344" y="1611"/>
                    </a:lnTo>
                    <a:lnTo>
                      <a:pt x="1329" y="1593"/>
                    </a:lnTo>
                    <a:lnTo>
                      <a:pt x="1312" y="1570"/>
                    </a:lnTo>
                    <a:lnTo>
                      <a:pt x="1290" y="1543"/>
                    </a:lnTo>
                    <a:lnTo>
                      <a:pt x="1266" y="1513"/>
                    </a:lnTo>
                    <a:lnTo>
                      <a:pt x="1238" y="1479"/>
                    </a:lnTo>
                    <a:lnTo>
                      <a:pt x="1208" y="1442"/>
                    </a:lnTo>
                    <a:lnTo>
                      <a:pt x="1176" y="1402"/>
                    </a:lnTo>
                    <a:lnTo>
                      <a:pt x="1142" y="1359"/>
                    </a:lnTo>
                    <a:lnTo>
                      <a:pt x="1106" y="1314"/>
                    </a:lnTo>
                    <a:lnTo>
                      <a:pt x="1069" y="1268"/>
                    </a:lnTo>
                    <a:lnTo>
                      <a:pt x="1030" y="1220"/>
                    </a:lnTo>
                    <a:lnTo>
                      <a:pt x="990" y="1170"/>
                    </a:lnTo>
                    <a:lnTo>
                      <a:pt x="950" y="1119"/>
                    </a:lnTo>
                    <a:lnTo>
                      <a:pt x="909" y="1069"/>
                    </a:lnTo>
                    <a:lnTo>
                      <a:pt x="868" y="1018"/>
                    </a:lnTo>
                    <a:lnTo>
                      <a:pt x="827" y="966"/>
                    </a:lnTo>
                    <a:lnTo>
                      <a:pt x="786" y="915"/>
                    </a:lnTo>
                    <a:lnTo>
                      <a:pt x="746" y="866"/>
                    </a:lnTo>
                    <a:lnTo>
                      <a:pt x="707" y="816"/>
                    </a:lnTo>
                    <a:lnTo>
                      <a:pt x="669" y="769"/>
                    </a:lnTo>
                    <a:lnTo>
                      <a:pt x="632" y="723"/>
                    </a:lnTo>
                    <a:lnTo>
                      <a:pt x="598" y="679"/>
                    </a:lnTo>
                    <a:lnTo>
                      <a:pt x="564" y="638"/>
                    </a:lnTo>
                    <a:lnTo>
                      <a:pt x="533" y="598"/>
                    </a:lnTo>
                    <a:lnTo>
                      <a:pt x="504" y="563"/>
                    </a:lnTo>
                    <a:lnTo>
                      <a:pt x="478" y="529"/>
                    </a:lnTo>
                    <a:lnTo>
                      <a:pt x="455" y="501"/>
                    </a:lnTo>
                    <a:lnTo>
                      <a:pt x="434" y="475"/>
                    </a:lnTo>
                    <a:lnTo>
                      <a:pt x="418" y="454"/>
                    </a:lnTo>
                    <a:lnTo>
                      <a:pt x="401" y="431"/>
                    </a:lnTo>
                    <a:lnTo>
                      <a:pt x="382" y="407"/>
                    </a:lnTo>
                    <a:lnTo>
                      <a:pt x="366" y="383"/>
                    </a:lnTo>
                    <a:lnTo>
                      <a:pt x="349" y="358"/>
                    </a:lnTo>
                    <a:lnTo>
                      <a:pt x="333" y="332"/>
                    </a:lnTo>
                    <a:lnTo>
                      <a:pt x="317" y="305"/>
                    </a:lnTo>
                    <a:lnTo>
                      <a:pt x="302" y="278"/>
                    </a:lnTo>
                    <a:lnTo>
                      <a:pt x="287" y="249"/>
                    </a:lnTo>
                    <a:lnTo>
                      <a:pt x="272" y="221"/>
                    </a:lnTo>
                    <a:lnTo>
                      <a:pt x="258" y="192"/>
                    </a:lnTo>
                    <a:lnTo>
                      <a:pt x="245" y="162"/>
                    </a:lnTo>
                    <a:lnTo>
                      <a:pt x="233" y="131"/>
                    </a:lnTo>
                    <a:lnTo>
                      <a:pt x="221" y="100"/>
                    </a:lnTo>
                    <a:lnTo>
                      <a:pt x="209" y="67"/>
                    </a:lnTo>
                    <a:lnTo>
                      <a:pt x="199" y="35"/>
                    </a:lnTo>
                    <a:lnTo>
                      <a:pt x="190" y="2"/>
                    </a:lnTo>
                    <a:lnTo>
                      <a:pt x="188" y="0"/>
                    </a:lnTo>
                    <a:lnTo>
                      <a:pt x="184" y="4"/>
                    </a:lnTo>
                    <a:lnTo>
                      <a:pt x="178" y="11"/>
                    </a:lnTo>
                    <a:lnTo>
                      <a:pt x="171" y="19"/>
                    </a:lnTo>
                    <a:lnTo>
                      <a:pt x="166" y="28"/>
                    </a:lnTo>
                    <a:lnTo>
                      <a:pt x="159" y="36"/>
                    </a:lnTo>
                    <a:lnTo>
                      <a:pt x="153" y="42"/>
                    </a:lnTo>
                    <a:lnTo>
                      <a:pt x="150" y="45"/>
                    </a:lnTo>
                    <a:lnTo>
                      <a:pt x="140" y="50"/>
                    </a:lnTo>
                    <a:lnTo>
                      <a:pt x="122" y="62"/>
                    </a:lnTo>
                    <a:lnTo>
                      <a:pt x="98" y="76"/>
                    </a:lnTo>
                    <a:lnTo>
                      <a:pt x="70" y="95"/>
                    </a:lnTo>
                    <a:lnTo>
                      <a:pt x="44" y="113"/>
                    </a:lnTo>
                    <a:lnTo>
                      <a:pt x="21" y="131"/>
                    </a:lnTo>
                    <a:lnTo>
                      <a:pt x="6" y="143"/>
                    </a:lnTo>
                    <a:lnTo>
                      <a:pt x="0" y="150"/>
                    </a:lnTo>
                    <a:lnTo>
                      <a:pt x="2" y="153"/>
                    </a:lnTo>
                    <a:lnTo>
                      <a:pt x="10" y="158"/>
                    </a:lnTo>
                    <a:lnTo>
                      <a:pt x="22" y="168"/>
                    </a:lnTo>
                    <a:lnTo>
                      <a:pt x="37" y="180"/>
                    </a:lnTo>
                    <a:lnTo>
                      <a:pt x="55" y="196"/>
                    </a:lnTo>
                    <a:lnTo>
                      <a:pt x="77" y="214"/>
                    </a:lnTo>
                    <a:lnTo>
                      <a:pt x="100" y="234"/>
                    </a:lnTo>
                    <a:lnTo>
                      <a:pt x="125" y="256"/>
                    </a:lnTo>
                    <a:lnTo>
                      <a:pt x="152" y="280"/>
                    </a:lnTo>
                    <a:lnTo>
                      <a:pt x="178" y="306"/>
                    </a:lnTo>
                    <a:lnTo>
                      <a:pt x="206" y="331"/>
                    </a:lnTo>
                    <a:lnTo>
                      <a:pt x="233" y="359"/>
                    </a:lnTo>
                    <a:lnTo>
                      <a:pt x="258" y="385"/>
                    </a:lnTo>
                    <a:lnTo>
                      <a:pt x="281" y="412"/>
                    </a:lnTo>
                    <a:lnTo>
                      <a:pt x="303" y="438"/>
                    </a:lnTo>
                    <a:lnTo>
                      <a:pt x="322" y="465"/>
                    </a:lnTo>
                    <a:lnTo>
                      <a:pt x="327" y="471"/>
                    </a:lnTo>
                    <a:lnTo>
                      <a:pt x="335" y="483"/>
                    </a:lnTo>
                    <a:lnTo>
                      <a:pt x="348" y="499"/>
                    </a:lnTo>
                    <a:lnTo>
                      <a:pt x="365" y="521"/>
                    </a:lnTo>
                    <a:lnTo>
                      <a:pt x="385" y="548"/>
                    </a:lnTo>
                    <a:lnTo>
                      <a:pt x="408" y="578"/>
                    </a:lnTo>
                    <a:lnTo>
                      <a:pt x="433" y="611"/>
                    </a:lnTo>
                    <a:lnTo>
                      <a:pt x="462" y="649"/>
                    </a:lnTo>
                    <a:lnTo>
                      <a:pt x="493" y="690"/>
                    </a:lnTo>
                    <a:lnTo>
                      <a:pt x="526" y="732"/>
                    </a:lnTo>
                    <a:lnTo>
                      <a:pt x="562" y="778"/>
                    </a:lnTo>
                    <a:lnTo>
                      <a:pt x="599" y="825"/>
                    </a:lnTo>
                    <a:lnTo>
                      <a:pt x="637" y="875"/>
                    </a:lnTo>
                    <a:lnTo>
                      <a:pt x="676" y="926"/>
                    </a:lnTo>
                    <a:lnTo>
                      <a:pt x="716" y="976"/>
                    </a:lnTo>
                    <a:lnTo>
                      <a:pt x="757" y="1029"/>
                    </a:lnTo>
                    <a:lnTo>
                      <a:pt x="798" y="1081"/>
                    </a:lnTo>
                    <a:lnTo>
                      <a:pt x="838" y="1134"/>
                    </a:lnTo>
                    <a:lnTo>
                      <a:pt x="880" y="1186"/>
                    </a:lnTo>
                    <a:lnTo>
                      <a:pt x="920" y="1238"/>
                    </a:lnTo>
                    <a:lnTo>
                      <a:pt x="960" y="1288"/>
                    </a:lnTo>
                    <a:lnTo>
                      <a:pt x="998" y="1337"/>
                    </a:lnTo>
                    <a:lnTo>
                      <a:pt x="1036" y="1384"/>
                    </a:lnTo>
                    <a:lnTo>
                      <a:pt x="1072" y="1429"/>
                    </a:lnTo>
                    <a:lnTo>
                      <a:pt x="1107" y="1472"/>
                    </a:lnTo>
                    <a:lnTo>
                      <a:pt x="1139" y="1511"/>
                    </a:lnTo>
                    <a:lnTo>
                      <a:pt x="1170" y="1548"/>
                    </a:lnTo>
                    <a:lnTo>
                      <a:pt x="1198" y="1581"/>
                    </a:lnTo>
                    <a:lnTo>
                      <a:pt x="1222" y="1610"/>
                    </a:lnTo>
                    <a:lnTo>
                      <a:pt x="1244" y="1636"/>
                    </a:lnTo>
                    <a:lnTo>
                      <a:pt x="1262" y="1655"/>
                    </a:lnTo>
                    <a:lnTo>
                      <a:pt x="1277" y="1671"/>
                    </a:lnTo>
                    <a:lnTo>
                      <a:pt x="1281" y="1678"/>
                    </a:lnTo>
                    <a:lnTo>
                      <a:pt x="1288" y="1690"/>
                    </a:lnTo>
                    <a:lnTo>
                      <a:pt x="1298" y="1707"/>
                    </a:lnTo>
                    <a:lnTo>
                      <a:pt x="1311" y="1727"/>
                    </a:lnTo>
                    <a:lnTo>
                      <a:pt x="1326" y="1750"/>
                    </a:lnTo>
                    <a:lnTo>
                      <a:pt x="1342" y="1775"/>
                    </a:lnTo>
                    <a:lnTo>
                      <a:pt x="1359" y="1801"/>
                    </a:lnTo>
                    <a:lnTo>
                      <a:pt x="1376" y="1828"/>
                    </a:lnTo>
                    <a:lnTo>
                      <a:pt x="1393" y="1853"/>
                    </a:lnTo>
                    <a:lnTo>
                      <a:pt x="1410" y="1879"/>
                    </a:lnTo>
                    <a:lnTo>
                      <a:pt x="1426" y="1901"/>
                    </a:lnTo>
                    <a:lnTo>
                      <a:pt x="1438" y="1920"/>
                    </a:lnTo>
                    <a:lnTo>
                      <a:pt x="1450" y="1936"/>
                    </a:lnTo>
                    <a:lnTo>
                      <a:pt x="1458" y="1947"/>
                    </a:lnTo>
                    <a:lnTo>
                      <a:pt x="1463" y="1952"/>
                    </a:lnTo>
                    <a:lnTo>
                      <a:pt x="1463" y="1951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26"/>
              <p:cNvSpPr>
                <a:spLocks/>
              </p:cNvSpPr>
              <p:nvPr/>
            </p:nvSpPr>
            <p:spPr bwMode="auto">
              <a:xfrm rot="712586">
                <a:off x="2537" y="1546"/>
                <a:ext cx="256" cy="217"/>
              </a:xfrm>
              <a:custGeom>
                <a:avLst/>
                <a:gdLst/>
                <a:ahLst/>
                <a:cxnLst>
                  <a:cxn ang="0">
                    <a:pos x="510" y="21"/>
                  </a:cxn>
                  <a:cxn ang="0">
                    <a:pos x="496" y="16"/>
                  </a:cxn>
                  <a:cxn ang="0">
                    <a:pos x="478" y="13"/>
                  </a:cxn>
                  <a:cxn ang="0">
                    <a:pos x="463" y="9"/>
                  </a:cxn>
                  <a:cxn ang="0">
                    <a:pos x="401" y="1"/>
                  </a:cxn>
                  <a:cxn ang="0">
                    <a:pos x="370" y="1"/>
                  </a:cxn>
                  <a:cxn ang="0">
                    <a:pos x="336" y="9"/>
                  </a:cxn>
                  <a:cxn ang="0">
                    <a:pos x="303" y="22"/>
                  </a:cxn>
                  <a:cxn ang="0">
                    <a:pos x="270" y="39"/>
                  </a:cxn>
                  <a:cxn ang="0">
                    <a:pos x="237" y="60"/>
                  </a:cxn>
                  <a:cxn ang="0">
                    <a:pos x="207" y="82"/>
                  </a:cxn>
                  <a:cxn ang="0">
                    <a:pos x="180" y="104"/>
                  </a:cxn>
                  <a:cxn ang="0">
                    <a:pos x="156" y="125"/>
                  </a:cxn>
                  <a:cxn ang="0">
                    <a:pos x="134" y="146"/>
                  </a:cxn>
                  <a:cxn ang="0">
                    <a:pos x="91" y="191"/>
                  </a:cxn>
                  <a:cxn ang="0">
                    <a:pos x="51" y="239"/>
                  </a:cxn>
                  <a:cxn ang="0">
                    <a:pos x="33" y="262"/>
                  </a:cxn>
                  <a:cxn ang="0">
                    <a:pos x="61" y="249"/>
                  </a:cxn>
                  <a:cxn ang="0">
                    <a:pos x="119" y="218"/>
                  </a:cxn>
                  <a:cxn ang="0">
                    <a:pos x="176" y="184"/>
                  </a:cxn>
                  <a:cxn ang="0">
                    <a:pos x="204" y="167"/>
                  </a:cxn>
                  <a:cxn ang="0">
                    <a:pos x="228" y="157"/>
                  </a:cxn>
                  <a:cxn ang="0">
                    <a:pos x="256" y="142"/>
                  </a:cxn>
                  <a:cxn ang="0">
                    <a:pos x="287" y="127"/>
                  </a:cxn>
                  <a:cxn ang="0">
                    <a:pos x="317" y="111"/>
                  </a:cxn>
                  <a:cxn ang="0">
                    <a:pos x="346" y="96"/>
                  </a:cxn>
                  <a:cxn ang="0">
                    <a:pos x="370" y="85"/>
                  </a:cxn>
                  <a:cxn ang="0">
                    <a:pos x="387" y="80"/>
                  </a:cxn>
                  <a:cxn ang="0">
                    <a:pos x="395" y="82"/>
                  </a:cxn>
                  <a:cxn ang="0">
                    <a:pos x="384" y="100"/>
                  </a:cxn>
                  <a:cxn ang="0">
                    <a:pos x="372" y="118"/>
                  </a:cxn>
                  <a:cxn ang="0">
                    <a:pos x="359" y="135"/>
                  </a:cxn>
                  <a:cxn ang="0">
                    <a:pos x="344" y="151"/>
                  </a:cxn>
                  <a:cxn ang="0">
                    <a:pos x="308" y="183"/>
                  </a:cxn>
                  <a:cxn ang="0">
                    <a:pos x="258" y="225"/>
                  </a:cxn>
                  <a:cxn ang="0">
                    <a:pos x="200" y="270"/>
                  </a:cxn>
                  <a:cxn ang="0">
                    <a:pos x="141" y="315"/>
                  </a:cxn>
                  <a:cxn ang="0">
                    <a:pos x="85" y="358"/>
                  </a:cxn>
                  <a:cxn ang="0">
                    <a:pos x="39" y="394"/>
                  </a:cxn>
                  <a:cxn ang="0">
                    <a:pos x="9" y="421"/>
                  </a:cxn>
                  <a:cxn ang="0">
                    <a:pos x="0" y="433"/>
                  </a:cxn>
                  <a:cxn ang="0">
                    <a:pos x="21" y="435"/>
                  </a:cxn>
                  <a:cxn ang="0">
                    <a:pos x="58" y="423"/>
                  </a:cxn>
                  <a:cxn ang="0">
                    <a:pos x="96" y="408"/>
                  </a:cxn>
                  <a:cxn ang="0">
                    <a:pos x="118" y="397"/>
                  </a:cxn>
                  <a:cxn ang="0">
                    <a:pos x="165" y="372"/>
                  </a:cxn>
                  <a:cxn ang="0">
                    <a:pos x="213" y="346"/>
                  </a:cxn>
                  <a:cxn ang="0">
                    <a:pos x="261" y="316"/>
                  </a:cxn>
                  <a:cxn ang="0">
                    <a:pos x="309" y="284"/>
                  </a:cxn>
                  <a:cxn ang="0">
                    <a:pos x="352" y="249"/>
                  </a:cxn>
                  <a:cxn ang="0">
                    <a:pos x="393" y="210"/>
                  </a:cxn>
                  <a:cxn ang="0">
                    <a:pos x="426" y="168"/>
                  </a:cxn>
                  <a:cxn ang="0">
                    <a:pos x="454" y="122"/>
                  </a:cxn>
                </a:cxnLst>
                <a:rect l="0" t="0" r="r" b="b"/>
                <a:pathLst>
                  <a:path w="513" h="436">
                    <a:moveTo>
                      <a:pt x="513" y="23"/>
                    </a:moveTo>
                    <a:lnTo>
                      <a:pt x="510" y="21"/>
                    </a:lnTo>
                    <a:lnTo>
                      <a:pt x="504" y="19"/>
                    </a:lnTo>
                    <a:lnTo>
                      <a:pt x="496" y="16"/>
                    </a:lnTo>
                    <a:lnTo>
                      <a:pt x="487" y="14"/>
                    </a:lnTo>
                    <a:lnTo>
                      <a:pt x="478" y="13"/>
                    </a:lnTo>
                    <a:lnTo>
                      <a:pt x="470" y="10"/>
                    </a:lnTo>
                    <a:lnTo>
                      <a:pt x="463" y="9"/>
                    </a:lnTo>
                    <a:lnTo>
                      <a:pt x="460" y="7"/>
                    </a:lnTo>
                    <a:lnTo>
                      <a:pt x="401" y="1"/>
                    </a:lnTo>
                    <a:lnTo>
                      <a:pt x="386" y="0"/>
                    </a:lnTo>
                    <a:lnTo>
                      <a:pt x="370" y="1"/>
                    </a:lnTo>
                    <a:lnTo>
                      <a:pt x="354" y="5"/>
                    </a:lnTo>
                    <a:lnTo>
                      <a:pt x="336" y="9"/>
                    </a:lnTo>
                    <a:lnTo>
                      <a:pt x="320" y="15"/>
                    </a:lnTo>
                    <a:lnTo>
                      <a:pt x="303" y="22"/>
                    </a:lnTo>
                    <a:lnTo>
                      <a:pt x="286" y="30"/>
                    </a:lnTo>
                    <a:lnTo>
                      <a:pt x="270" y="39"/>
                    </a:lnTo>
                    <a:lnTo>
                      <a:pt x="253" y="50"/>
                    </a:lnTo>
                    <a:lnTo>
                      <a:pt x="237" y="60"/>
                    </a:lnTo>
                    <a:lnTo>
                      <a:pt x="221" y="70"/>
                    </a:lnTo>
                    <a:lnTo>
                      <a:pt x="207" y="82"/>
                    </a:lnTo>
                    <a:lnTo>
                      <a:pt x="192" y="92"/>
                    </a:lnTo>
                    <a:lnTo>
                      <a:pt x="180" y="104"/>
                    </a:lnTo>
                    <a:lnTo>
                      <a:pt x="167" y="114"/>
                    </a:lnTo>
                    <a:lnTo>
                      <a:pt x="156" y="125"/>
                    </a:lnTo>
                    <a:lnTo>
                      <a:pt x="149" y="130"/>
                    </a:lnTo>
                    <a:lnTo>
                      <a:pt x="134" y="146"/>
                    </a:lnTo>
                    <a:lnTo>
                      <a:pt x="114" y="167"/>
                    </a:lnTo>
                    <a:lnTo>
                      <a:pt x="91" y="191"/>
                    </a:lnTo>
                    <a:lnTo>
                      <a:pt x="69" y="217"/>
                    </a:lnTo>
                    <a:lnTo>
                      <a:pt x="51" y="239"/>
                    </a:lnTo>
                    <a:lnTo>
                      <a:pt x="38" y="255"/>
                    </a:lnTo>
                    <a:lnTo>
                      <a:pt x="33" y="262"/>
                    </a:lnTo>
                    <a:lnTo>
                      <a:pt x="41" y="259"/>
                    </a:lnTo>
                    <a:lnTo>
                      <a:pt x="61" y="249"/>
                    </a:lnTo>
                    <a:lnTo>
                      <a:pt x="88" y="235"/>
                    </a:lnTo>
                    <a:lnTo>
                      <a:pt x="119" y="218"/>
                    </a:lnTo>
                    <a:lnTo>
                      <a:pt x="149" y="199"/>
                    </a:lnTo>
                    <a:lnTo>
                      <a:pt x="176" y="184"/>
                    </a:lnTo>
                    <a:lnTo>
                      <a:pt x="196" y="173"/>
                    </a:lnTo>
                    <a:lnTo>
                      <a:pt x="204" y="167"/>
                    </a:lnTo>
                    <a:lnTo>
                      <a:pt x="215" y="163"/>
                    </a:lnTo>
                    <a:lnTo>
                      <a:pt x="228" y="157"/>
                    </a:lnTo>
                    <a:lnTo>
                      <a:pt x="242" y="150"/>
                    </a:lnTo>
                    <a:lnTo>
                      <a:pt x="256" y="142"/>
                    </a:lnTo>
                    <a:lnTo>
                      <a:pt x="272" y="135"/>
                    </a:lnTo>
                    <a:lnTo>
                      <a:pt x="287" y="127"/>
                    </a:lnTo>
                    <a:lnTo>
                      <a:pt x="302" y="118"/>
                    </a:lnTo>
                    <a:lnTo>
                      <a:pt x="317" y="111"/>
                    </a:lnTo>
                    <a:lnTo>
                      <a:pt x="332" y="103"/>
                    </a:lnTo>
                    <a:lnTo>
                      <a:pt x="346" y="96"/>
                    </a:lnTo>
                    <a:lnTo>
                      <a:pt x="358" y="90"/>
                    </a:lnTo>
                    <a:lnTo>
                      <a:pt x="370" y="85"/>
                    </a:lnTo>
                    <a:lnTo>
                      <a:pt x="379" y="82"/>
                    </a:lnTo>
                    <a:lnTo>
                      <a:pt x="387" y="80"/>
                    </a:lnTo>
                    <a:lnTo>
                      <a:pt x="392" y="80"/>
                    </a:lnTo>
                    <a:lnTo>
                      <a:pt x="395" y="82"/>
                    </a:lnTo>
                    <a:lnTo>
                      <a:pt x="389" y="91"/>
                    </a:lnTo>
                    <a:lnTo>
                      <a:pt x="384" y="100"/>
                    </a:lnTo>
                    <a:lnTo>
                      <a:pt x="378" y="110"/>
                    </a:lnTo>
                    <a:lnTo>
                      <a:pt x="372" y="118"/>
                    </a:lnTo>
                    <a:lnTo>
                      <a:pt x="366" y="127"/>
                    </a:lnTo>
                    <a:lnTo>
                      <a:pt x="359" y="135"/>
                    </a:lnTo>
                    <a:lnTo>
                      <a:pt x="352" y="143"/>
                    </a:lnTo>
                    <a:lnTo>
                      <a:pt x="344" y="151"/>
                    </a:lnTo>
                    <a:lnTo>
                      <a:pt x="328" y="166"/>
                    </a:lnTo>
                    <a:lnTo>
                      <a:pt x="308" y="183"/>
                    </a:lnTo>
                    <a:lnTo>
                      <a:pt x="285" y="203"/>
                    </a:lnTo>
                    <a:lnTo>
                      <a:pt x="258" y="225"/>
                    </a:lnTo>
                    <a:lnTo>
                      <a:pt x="229" y="247"/>
                    </a:lnTo>
                    <a:lnTo>
                      <a:pt x="200" y="270"/>
                    </a:lnTo>
                    <a:lnTo>
                      <a:pt x="170" y="293"/>
                    </a:lnTo>
                    <a:lnTo>
                      <a:pt x="141" y="315"/>
                    </a:lnTo>
                    <a:lnTo>
                      <a:pt x="112" y="337"/>
                    </a:lnTo>
                    <a:lnTo>
                      <a:pt x="85" y="358"/>
                    </a:lnTo>
                    <a:lnTo>
                      <a:pt x="61" y="377"/>
                    </a:lnTo>
                    <a:lnTo>
                      <a:pt x="39" y="394"/>
                    </a:lnTo>
                    <a:lnTo>
                      <a:pt x="22" y="409"/>
                    </a:lnTo>
                    <a:lnTo>
                      <a:pt x="9" y="421"/>
                    </a:lnTo>
                    <a:lnTo>
                      <a:pt x="1" y="429"/>
                    </a:lnTo>
                    <a:lnTo>
                      <a:pt x="0" y="433"/>
                    </a:lnTo>
                    <a:lnTo>
                      <a:pt x="8" y="436"/>
                    </a:lnTo>
                    <a:lnTo>
                      <a:pt x="21" y="435"/>
                    </a:lnTo>
                    <a:lnTo>
                      <a:pt x="38" y="430"/>
                    </a:lnTo>
                    <a:lnTo>
                      <a:pt x="58" y="423"/>
                    </a:lnTo>
                    <a:lnTo>
                      <a:pt x="77" y="416"/>
                    </a:lnTo>
                    <a:lnTo>
                      <a:pt x="96" y="408"/>
                    </a:lnTo>
                    <a:lnTo>
                      <a:pt x="109" y="401"/>
                    </a:lnTo>
                    <a:lnTo>
                      <a:pt x="118" y="397"/>
                    </a:lnTo>
                    <a:lnTo>
                      <a:pt x="141" y="385"/>
                    </a:lnTo>
                    <a:lnTo>
                      <a:pt x="165" y="372"/>
                    </a:lnTo>
                    <a:lnTo>
                      <a:pt x="189" y="360"/>
                    </a:lnTo>
                    <a:lnTo>
                      <a:pt x="213" y="346"/>
                    </a:lnTo>
                    <a:lnTo>
                      <a:pt x="237" y="331"/>
                    </a:lnTo>
                    <a:lnTo>
                      <a:pt x="261" y="316"/>
                    </a:lnTo>
                    <a:lnTo>
                      <a:pt x="285" y="301"/>
                    </a:lnTo>
                    <a:lnTo>
                      <a:pt x="309" y="284"/>
                    </a:lnTo>
                    <a:lnTo>
                      <a:pt x="331" y="266"/>
                    </a:lnTo>
                    <a:lnTo>
                      <a:pt x="352" y="249"/>
                    </a:lnTo>
                    <a:lnTo>
                      <a:pt x="373" y="229"/>
                    </a:lnTo>
                    <a:lnTo>
                      <a:pt x="393" y="210"/>
                    </a:lnTo>
                    <a:lnTo>
                      <a:pt x="410" y="189"/>
                    </a:lnTo>
                    <a:lnTo>
                      <a:pt x="426" y="168"/>
                    </a:lnTo>
                    <a:lnTo>
                      <a:pt x="441" y="145"/>
                    </a:lnTo>
                    <a:lnTo>
                      <a:pt x="454" y="122"/>
                    </a:lnTo>
                    <a:lnTo>
                      <a:pt x="513" y="2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27"/>
              <p:cNvSpPr>
                <a:spLocks/>
              </p:cNvSpPr>
              <p:nvPr/>
            </p:nvSpPr>
            <p:spPr bwMode="auto">
              <a:xfrm rot="712586">
                <a:off x="2564" y="1591"/>
                <a:ext cx="236" cy="229"/>
              </a:xfrm>
              <a:custGeom>
                <a:avLst/>
                <a:gdLst/>
                <a:ahLst/>
                <a:cxnLst>
                  <a:cxn ang="0">
                    <a:pos x="405" y="40"/>
                  </a:cxn>
                  <a:cxn ang="0">
                    <a:pos x="368" y="104"/>
                  </a:cxn>
                  <a:cxn ang="0">
                    <a:pos x="330" y="161"/>
                  </a:cxn>
                  <a:cxn ang="0">
                    <a:pos x="287" y="219"/>
                  </a:cxn>
                  <a:cxn ang="0">
                    <a:pos x="257" y="252"/>
                  </a:cxn>
                  <a:cxn ang="0">
                    <a:pos x="233" y="271"/>
                  </a:cxn>
                  <a:cxn ang="0">
                    <a:pos x="195" y="300"/>
                  </a:cxn>
                  <a:cxn ang="0">
                    <a:pos x="148" y="334"/>
                  </a:cxn>
                  <a:cxn ang="0">
                    <a:pos x="99" y="371"/>
                  </a:cxn>
                  <a:cxn ang="0">
                    <a:pos x="54" y="407"/>
                  </a:cxn>
                  <a:cxn ang="0">
                    <a:pos x="19" y="436"/>
                  </a:cxn>
                  <a:cxn ang="0">
                    <a:pos x="1" y="454"/>
                  </a:cxn>
                  <a:cxn ang="0">
                    <a:pos x="3" y="458"/>
                  </a:cxn>
                  <a:cxn ang="0">
                    <a:pos x="23" y="451"/>
                  </a:cxn>
                  <a:cxn ang="0">
                    <a:pos x="53" y="434"/>
                  </a:cxn>
                  <a:cxn ang="0">
                    <a:pos x="90" y="414"/>
                  </a:cxn>
                  <a:cxn ang="0">
                    <a:pos x="129" y="391"/>
                  </a:cxn>
                  <a:cxn ang="0">
                    <a:pos x="166" y="369"/>
                  </a:cxn>
                  <a:cxn ang="0">
                    <a:pos x="196" y="350"/>
                  </a:cxn>
                  <a:cxn ang="0">
                    <a:pos x="215" y="338"/>
                  </a:cxn>
                  <a:cxn ang="0">
                    <a:pos x="235" y="320"/>
                  </a:cxn>
                  <a:cxn ang="0">
                    <a:pos x="272" y="292"/>
                  </a:cxn>
                  <a:cxn ang="0">
                    <a:pos x="312" y="262"/>
                  </a:cxn>
                  <a:cxn ang="0">
                    <a:pos x="352" y="232"/>
                  </a:cxn>
                  <a:cxn ang="0">
                    <a:pos x="390" y="198"/>
                  </a:cxn>
                  <a:cxn ang="0">
                    <a:pos x="424" y="164"/>
                  </a:cxn>
                  <a:cxn ang="0">
                    <a:pos x="450" y="126"/>
                  </a:cxn>
                  <a:cxn ang="0">
                    <a:pos x="466" y="85"/>
                  </a:cxn>
                  <a:cxn ang="0">
                    <a:pos x="470" y="60"/>
                  </a:cxn>
                  <a:cxn ang="0">
                    <a:pos x="463" y="42"/>
                  </a:cxn>
                  <a:cxn ang="0">
                    <a:pos x="450" y="20"/>
                  </a:cxn>
                  <a:cxn ang="0">
                    <a:pos x="440" y="4"/>
                  </a:cxn>
                  <a:cxn ang="0">
                    <a:pos x="433" y="0"/>
                  </a:cxn>
                  <a:cxn ang="0">
                    <a:pos x="427" y="2"/>
                  </a:cxn>
                  <a:cxn ang="0">
                    <a:pos x="425" y="6"/>
                  </a:cxn>
                </a:cxnLst>
                <a:rect l="0" t="0" r="r" b="b"/>
                <a:pathLst>
                  <a:path w="471" h="458">
                    <a:moveTo>
                      <a:pt x="425" y="6"/>
                    </a:moveTo>
                    <a:lnTo>
                      <a:pt x="405" y="40"/>
                    </a:lnTo>
                    <a:lnTo>
                      <a:pt x="386" y="73"/>
                    </a:lnTo>
                    <a:lnTo>
                      <a:pt x="368" y="104"/>
                    </a:lnTo>
                    <a:lnTo>
                      <a:pt x="350" y="133"/>
                    </a:lnTo>
                    <a:lnTo>
                      <a:pt x="330" y="161"/>
                    </a:lnTo>
                    <a:lnTo>
                      <a:pt x="310" y="189"/>
                    </a:lnTo>
                    <a:lnTo>
                      <a:pt x="287" y="219"/>
                    </a:lnTo>
                    <a:lnTo>
                      <a:pt x="261" y="249"/>
                    </a:lnTo>
                    <a:lnTo>
                      <a:pt x="257" y="252"/>
                    </a:lnTo>
                    <a:lnTo>
                      <a:pt x="248" y="260"/>
                    </a:lnTo>
                    <a:lnTo>
                      <a:pt x="233" y="271"/>
                    </a:lnTo>
                    <a:lnTo>
                      <a:pt x="215" y="284"/>
                    </a:lnTo>
                    <a:lnTo>
                      <a:pt x="195" y="300"/>
                    </a:lnTo>
                    <a:lnTo>
                      <a:pt x="173" y="316"/>
                    </a:lnTo>
                    <a:lnTo>
                      <a:pt x="148" y="334"/>
                    </a:lnTo>
                    <a:lnTo>
                      <a:pt x="124" y="353"/>
                    </a:lnTo>
                    <a:lnTo>
                      <a:pt x="99" y="371"/>
                    </a:lnTo>
                    <a:lnTo>
                      <a:pt x="76" y="390"/>
                    </a:lnTo>
                    <a:lnTo>
                      <a:pt x="54" y="407"/>
                    </a:lnTo>
                    <a:lnTo>
                      <a:pt x="36" y="422"/>
                    </a:lnTo>
                    <a:lnTo>
                      <a:pt x="19" y="436"/>
                    </a:lnTo>
                    <a:lnTo>
                      <a:pt x="8" y="446"/>
                    </a:lnTo>
                    <a:lnTo>
                      <a:pt x="1" y="454"/>
                    </a:lnTo>
                    <a:lnTo>
                      <a:pt x="0" y="458"/>
                    </a:lnTo>
                    <a:lnTo>
                      <a:pt x="3" y="458"/>
                    </a:lnTo>
                    <a:lnTo>
                      <a:pt x="11" y="455"/>
                    </a:lnTo>
                    <a:lnTo>
                      <a:pt x="23" y="451"/>
                    </a:lnTo>
                    <a:lnTo>
                      <a:pt x="37" y="444"/>
                    </a:lnTo>
                    <a:lnTo>
                      <a:pt x="53" y="434"/>
                    </a:lnTo>
                    <a:lnTo>
                      <a:pt x="71" y="425"/>
                    </a:lnTo>
                    <a:lnTo>
                      <a:pt x="90" y="414"/>
                    </a:lnTo>
                    <a:lnTo>
                      <a:pt x="109" y="402"/>
                    </a:lnTo>
                    <a:lnTo>
                      <a:pt x="129" y="391"/>
                    </a:lnTo>
                    <a:lnTo>
                      <a:pt x="147" y="379"/>
                    </a:lnTo>
                    <a:lnTo>
                      <a:pt x="166" y="369"/>
                    </a:lnTo>
                    <a:lnTo>
                      <a:pt x="182" y="358"/>
                    </a:lnTo>
                    <a:lnTo>
                      <a:pt x="196" y="350"/>
                    </a:lnTo>
                    <a:lnTo>
                      <a:pt x="207" y="342"/>
                    </a:lnTo>
                    <a:lnTo>
                      <a:pt x="215" y="338"/>
                    </a:lnTo>
                    <a:lnTo>
                      <a:pt x="219" y="334"/>
                    </a:lnTo>
                    <a:lnTo>
                      <a:pt x="235" y="320"/>
                    </a:lnTo>
                    <a:lnTo>
                      <a:pt x="253" y="305"/>
                    </a:lnTo>
                    <a:lnTo>
                      <a:pt x="272" y="292"/>
                    </a:lnTo>
                    <a:lnTo>
                      <a:pt x="291" y="277"/>
                    </a:lnTo>
                    <a:lnTo>
                      <a:pt x="312" y="262"/>
                    </a:lnTo>
                    <a:lnTo>
                      <a:pt x="332" y="247"/>
                    </a:lnTo>
                    <a:lnTo>
                      <a:pt x="352" y="232"/>
                    </a:lnTo>
                    <a:lnTo>
                      <a:pt x="371" y="216"/>
                    </a:lnTo>
                    <a:lnTo>
                      <a:pt x="390" y="198"/>
                    </a:lnTo>
                    <a:lnTo>
                      <a:pt x="408" y="181"/>
                    </a:lnTo>
                    <a:lnTo>
                      <a:pt x="424" y="164"/>
                    </a:lnTo>
                    <a:lnTo>
                      <a:pt x="438" y="145"/>
                    </a:lnTo>
                    <a:lnTo>
                      <a:pt x="450" y="126"/>
                    </a:lnTo>
                    <a:lnTo>
                      <a:pt x="459" y="106"/>
                    </a:lnTo>
                    <a:lnTo>
                      <a:pt x="466" y="85"/>
                    </a:lnTo>
                    <a:lnTo>
                      <a:pt x="471" y="63"/>
                    </a:lnTo>
                    <a:lnTo>
                      <a:pt x="470" y="60"/>
                    </a:lnTo>
                    <a:lnTo>
                      <a:pt x="468" y="52"/>
                    </a:lnTo>
                    <a:lnTo>
                      <a:pt x="463" y="42"/>
                    </a:lnTo>
                    <a:lnTo>
                      <a:pt x="457" y="31"/>
                    </a:lnTo>
                    <a:lnTo>
                      <a:pt x="450" y="20"/>
                    </a:lnTo>
                    <a:lnTo>
                      <a:pt x="446" y="10"/>
                    </a:lnTo>
                    <a:lnTo>
                      <a:pt x="440" y="4"/>
                    </a:lnTo>
                    <a:lnTo>
                      <a:pt x="438" y="0"/>
                    </a:lnTo>
                    <a:lnTo>
                      <a:pt x="433" y="0"/>
                    </a:lnTo>
                    <a:lnTo>
                      <a:pt x="429" y="1"/>
                    </a:lnTo>
                    <a:lnTo>
                      <a:pt x="427" y="2"/>
                    </a:lnTo>
                    <a:lnTo>
                      <a:pt x="425" y="6"/>
                    </a:lnTo>
                    <a:lnTo>
                      <a:pt x="425" y="6"/>
                    </a:lnTo>
                    <a:close/>
                  </a:path>
                </a:pathLst>
              </a:custGeom>
              <a:solidFill>
                <a:srgbClr val="FFFFE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28"/>
              <p:cNvSpPr>
                <a:spLocks/>
              </p:cNvSpPr>
              <p:nvPr/>
            </p:nvSpPr>
            <p:spPr bwMode="auto">
              <a:xfrm rot="712586">
                <a:off x="2434" y="1582"/>
                <a:ext cx="944" cy="1145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123825" y="55344"/>
            <a:ext cx="5411758" cy="698544"/>
            <a:chOff x="123825" y="55344"/>
            <a:chExt cx="5411758" cy="698544"/>
          </a:xfrm>
        </p:grpSpPr>
        <p:sp>
          <p:nvSpPr>
            <p:cNvPr id="49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541175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Drawing by Spring Networks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815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te3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278199" cy="57424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3825" y="55344"/>
            <a:ext cx="5411758" cy="698544"/>
            <a:chOff x="123825" y="55344"/>
            <a:chExt cx="5411758" cy="698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541175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Drawing by Spring Networks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1654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te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278199" cy="574243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32603" y="123169"/>
            <a:ext cx="7536725" cy="6202176"/>
            <a:chOff x="1032603" y="123169"/>
            <a:chExt cx="7536725" cy="6202176"/>
          </a:xfrm>
        </p:grpSpPr>
        <p:grpSp>
          <p:nvGrpSpPr>
            <p:cNvPr id="15" name="Group 14"/>
            <p:cNvGrpSpPr/>
            <p:nvPr/>
          </p:nvGrpSpPr>
          <p:grpSpPr>
            <a:xfrm>
              <a:off x="1032603" y="123169"/>
              <a:ext cx="7536725" cy="6202176"/>
              <a:chOff x="1032603" y="123169"/>
              <a:chExt cx="7536725" cy="6202176"/>
            </a:xfrm>
          </p:grpSpPr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 rot="3724851">
                <a:off x="7809979" y="5565996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 rot="3724851">
                <a:off x="7777689" y="151362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28"/>
              <p:cNvSpPr>
                <a:spLocks/>
              </p:cNvSpPr>
              <p:nvPr/>
            </p:nvSpPr>
            <p:spPr bwMode="auto">
              <a:xfrm rot="3724851">
                <a:off x="1066677" y="89095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Freeform 28"/>
            <p:cNvSpPr>
              <a:spLocks/>
            </p:cNvSpPr>
            <p:nvPr/>
          </p:nvSpPr>
          <p:spPr bwMode="auto">
            <a:xfrm rot="3724851">
              <a:off x="1070911" y="5525089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3825" y="55344"/>
            <a:ext cx="5411758" cy="698544"/>
            <a:chOff x="123825" y="55344"/>
            <a:chExt cx="5411758" cy="698544"/>
          </a:xfrm>
        </p:grpSpPr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541175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Drawing by Spring Networks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2577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te4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278199" cy="57424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32603" y="123169"/>
            <a:ext cx="7536725" cy="6202176"/>
            <a:chOff x="1032603" y="123169"/>
            <a:chExt cx="7536725" cy="6202176"/>
          </a:xfrm>
        </p:grpSpPr>
        <p:grpSp>
          <p:nvGrpSpPr>
            <p:cNvPr id="19" name="Group 18"/>
            <p:cNvGrpSpPr/>
            <p:nvPr/>
          </p:nvGrpSpPr>
          <p:grpSpPr>
            <a:xfrm>
              <a:off x="1032603" y="123169"/>
              <a:ext cx="7536725" cy="6202176"/>
              <a:chOff x="1032603" y="123169"/>
              <a:chExt cx="7536725" cy="6202176"/>
            </a:xfrm>
          </p:grpSpPr>
          <p:sp>
            <p:nvSpPr>
              <p:cNvPr id="21" name="Freeform 28"/>
              <p:cNvSpPr>
                <a:spLocks/>
              </p:cNvSpPr>
              <p:nvPr/>
            </p:nvSpPr>
            <p:spPr bwMode="auto">
              <a:xfrm rot="3724851">
                <a:off x="7809979" y="5565996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auto">
              <a:xfrm rot="3724851">
                <a:off x="7777689" y="151362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28"/>
              <p:cNvSpPr>
                <a:spLocks/>
              </p:cNvSpPr>
              <p:nvPr/>
            </p:nvSpPr>
            <p:spPr bwMode="auto">
              <a:xfrm rot="3724851">
                <a:off x="1066677" y="89095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Freeform 28"/>
            <p:cNvSpPr>
              <a:spLocks/>
            </p:cNvSpPr>
            <p:nvPr/>
          </p:nvSpPr>
          <p:spPr bwMode="auto">
            <a:xfrm rot="3724851">
              <a:off x="1070911" y="5525089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3825" y="55344"/>
            <a:ext cx="5411758" cy="698544"/>
            <a:chOff x="123825" y="55344"/>
            <a:chExt cx="5411758" cy="698544"/>
          </a:xfrm>
        </p:grpSpPr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541175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Drawing by Spring Networks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732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tte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278199" cy="57424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32603" y="123169"/>
            <a:ext cx="7536725" cy="6202176"/>
            <a:chOff x="1032603" y="123169"/>
            <a:chExt cx="7536725" cy="6202176"/>
          </a:xfrm>
        </p:grpSpPr>
        <p:grpSp>
          <p:nvGrpSpPr>
            <p:cNvPr id="14" name="Group 13"/>
            <p:cNvGrpSpPr/>
            <p:nvPr/>
          </p:nvGrpSpPr>
          <p:grpSpPr>
            <a:xfrm>
              <a:off x="1032603" y="123169"/>
              <a:ext cx="7536725" cy="6202176"/>
              <a:chOff x="1032603" y="123169"/>
              <a:chExt cx="7536725" cy="6202176"/>
            </a:xfrm>
          </p:grpSpPr>
          <p:sp>
            <p:nvSpPr>
              <p:cNvPr id="16" name="Freeform 28"/>
              <p:cNvSpPr>
                <a:spLocks/>
              </p:cNvSpPr>
              <p:nvPr/>
            </p:nvSpPr>
            <p:spPr bwMode="auto">
              <a:xfrm rot="3724851">
                <a:off x="7809979" y="5565996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 rot="3724851">
                <a:off x="7777689" y="151362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 rot="3724851">
                <a:off x="1066677" y="89095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Freeform 28"/>
            <p:cNvSpPr>
              <a:spLocks/>
            </p:cNvSpPr>
            <p:nvPr/>
          </p:nvSpPr>
          <p:spPr bwMode="auto">
            <a:xfrm rot="3724851">
              <a:off x="1070911" y="5525089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3825" y="55344"/>
            <a:ext cx="5411758" cy="698544"/>
            <a:chOff x="123825" y="55344"/>
            <a:chExt cx="5411758" cy="698544"/>
          </a:xfrm>
        </p:grpSpPr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541175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Drawing by Spring Networks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7040028" y="106005"/>
            <a:ext cx="184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 err="1" smtClean="0">
                <a:latin typeface="Garamond"/>
                <a:cs typeface="Garamond"/>
              </a:rPr>
              <a:t>Tutte</a:t>
            </a: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uk-UA" sz="3200" dirty="0" smtClean="0">
                <a:latin typeface="Garamond"/>
                <a:cs typeface="Garamond"/>
              </a:rPr>
              <a:t>’</a:t>
            </a:r>
            <a:r>
              <a:rPr lang="en-US" sz="3200" dirty="0" smtClean="0">
                <a:latin typeface="Garamond"/>
                <a:cs typeface="Garamond"/>
              </a:rPr>
              <a:t>63)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45706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682625" y="963449"/>
            <a:ext cx="617230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A </a:t>
            </a:r>
            <a:r>
              <a:rPr lang="en-US" dirty="0" err="1" smtClean="0">
                <a:solidFill>
                  <a:srgbClr val="000000"/>
                </a:solidFill>
                <a:latin typeface="CMU Serif Italic"/>
                <a:cs typeface="CMU Serif Italic"/>
              </a:rPr>
              <a:t>n</a:t>
            </a:r>
            <a:r>
              <a:rPr lang="en-US" dirty="0" err="1" smtClean="0">
                <a:solidFill>
                  <a:srgbClr val="000000"/>
                </a:solidFill>
                <a:latin typeface="Helvetica"/>
                <a:cs typeface="Helvetica"/>
              </a:rPr>
              <a:t>-by-</a:t>
            </a:r>
            <a:r>
              <a:rPr lang="en-US" dirty="0" err="1" smtClean="0">
                <a:solidFill>
                  <a:srgbClr val="000000"/>
                </a:solidFill>
                <a:latin typeface="CMU Serif Italic"/>
                <a:cs typeface="CMU Serif Italic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symmetric matrix has </a:t>
            </a:r>
            <a:r>
              <a:rPr lang="en-US" dirty="0" err="1" smtClean="0">
                <a:solidFill>
                  <a:srgbClr val="000000"/>
                </a:solidFill>
                <a:latin typeface="CMU Serif Italic"/>
                <a:cs typeface="CMU Serif Italic"/>
              </a:rPr>
              <a:t>n</a:t>
            </a:r>
            <a:endParaRPr lang="en-US" dirty="0" smtClean="0">
              <a:solidFill>
                <a:srgbClr val="000000"/>
              </a:solidFill>
              <a:latin typeface="CMU Serif Italic"/>
              <a:cs typeface="CMU Serif Italic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 real </a:t>
            </a:r>
            <a:r>
              <a:rPr lang="en-US" dirty="0" err="1" smtClean="0">
                <a:solidFill>
                  <a:srgbClr val="000000"/>
                </a:solidFill>
                <a:latin typeface="Helvetica"/>
                <a:cs typeface="Helvetica"/>
              </a:rPr>
              <a:t>eigenvalues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 and eigenvectors</a:t>
            </a:r>
            <a:r>
              <a:rPr lang="en-US" dirty="0" smtClean="0">
                <a:solidFill>
                  <a:srgbClr val="000000"/>
                </a:solidFill>
              </a:rPr>
              <a:t>               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such that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31" y="1525791"/>
            <a:ext cx="2537609" cy="314394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324" y="2032874"/>
            <a:ext cx="1308624" cy="2389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9093" y="3720129"/>
            <a:ext cx="70712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These </a:t>
            </a:r>
            <a:r>
              <a:rPr lang="en-US" dirty="0" err="1" smtClean="0">
                <a:solidFill>
                  <a:srgbClr val="000000"/>
                </a:solidFill>
                <a:latin typeface="Helvetica"/>
                <a:cs typeface="Helvetica"/>
              </a:rPr>
              <a:t>eigenvalues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and eigenvectors tell us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 a lot about a graph!</a:t>
            </a:r>
          </a:p>
          <a:p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331" y="2815254"/>
            <a:ext cx="3080884" cy="6032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4326826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Spectral Graph Theory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4170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682625" y="963449"/>
            <a:ext cx="617230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A </a:t>
            </a:r>
            <a:r>
              <a:rPr lang="en-US" dirty="0" err="1" smtClean="0">
                <a:solidFill>
                  <a:srgbClr val="000000"/>
                </a:solidFill>
                <a:latin typeface="CMU Serif Italic"/>
                <a:cs typeface="CMU Serif Italic"/>
              </a:rPr>
              <a:t>n</a:t>
            </a:r>
            <a:r>
              <a:rPr lang="en-US" dirty="0" err="1" smtClean="0">
                <a:solidFill>
                  <a:srgbClr val="000000"/>
                </a:solidFill>
                <a:latin typeface="Helvetica"/>
                <a:cs typeface="Helvetica"/>
              </a:rPr>
              <a:t>-by-</a:t>
            </a:r>
            <a:r>
              <a:rPr lang="en-US" dirty="0" err="1" smtClean="0">
                <a:solidFill>
                  <a:srgbClr val="000000"/>
                </a:solidFill>
                <a:latin typeface="CMU Serif Italic"/>
                <a:cs typeface="CMU Serif Italic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symmetric matrix has </a:t>
            </a:r>
            <a:r>
              <a:rPr lang="en-US" dirty="0" err="1" smtClean="0">
                <a:solidFill>
                  <a:srgbClr val="000000"/>
                </a:solidFill>
                <a:latin typeface="CMU Serif Italic"/>
                <a:cs typeface="CMU Serif Italic"/>
              </a:rPr>
              <a:t>n</a:t>
            </a:r>
            <a:endParaRPr lang="en-US" dirty="0" smtClean="0">
              <a:solidFill>
                <a:srgbClr val="000000"/>
              </a:solidFill>
              <a:latin typeface="CMU Serif Italic"/>
              <a:cs typeface="CMU Serif Italic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 real </a:t>
            </a:r>
            <a:r>
              <a:rPr lang="en-US" dirty="0" err="1" smtClean="0">
                <a:solidFill>
                  <a:srgbClr val="000000"/>
                </a:solidFill>
                <a:latin typeface="Helvetica"/>
                <a:cs typeface="Helvetica"/>
              </a:rPr>
              <a:t>eigenvalues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 and eigenvectors</a:t>
            </a:r>
            <a:r>
              <a:rPr lang="en-US" dirty="0" smtClean="0">
                <a:solidFill>
                  <a:srgbClr val="000000"/>
                </a:solidFill>
              </a:rPr>
              <a:t>               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such that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324" y="2032874"/>
            <a:ext cx="1308624" cy="2389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9093" y="3726642"/>
            <a:ext cx="7071217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These </a:t>
            </a:r>
            <a:r>
              <a:rPr lang="en-US" dirty="0" err="1" smtClean="0">
                <a:solidFill>
                  <a:srgbClr val="000000"/>
                </a:solidFill>
                <a:latin typeface="Helvetica"/>
                <a:cs typeface="Helvetica"/>
              </a:rPr>
              <a:t>eigenvalues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and eigenvectors tell us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 a lot about a graph!</a:t>
            </a:r>
          </a:p>
          <a:p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 (excluding                              )</a:t>
            </a:r>
          </a:p>
          <a:p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331" y="2815254"/>
            <a:ext cx="3080884" cy="6032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4326826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Spectral Graph Theory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938" y="5111648"/>
            <a:ext cx="2755900" cy="419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231" y="1525791"/>
            <a:ext cx="2537609" cy="3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6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"/>
          <p:cNvGrpSpPr/>
          <p:nvPr/>
        </p:nvGrpSpPr>
        <p:grpSpPr>
          <a:xfrm>
            <a:off x="306886" y="980182"/>
            <a:ext cx="6258144" cy="2664439"/>
            <a:chOff x="306886" y="980182"/>
            <a:chExt cx="6258144" cy="2664439"/>
          </a:xfrm>
        </p:grpSpPr>
        <p:sp>
          <p:nvSpPr>
            <p:cNvPr id="5" name="TextBox 4"/>
            <p:cNvSpPr txBox="1"/>
            <p:nvPr/>
          </p:nvSpPr>
          <p:spPr>
            <a:xfrm>
              <a:off x="306886" y="980182"/>
              <a:ext cx="62581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Interpolate values of a function at all vertices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    from given values at a few vertices.</a:t>
              </a:r>
              <a:endParaRPr lang="en-US" sz="2400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7010" y="2233375"/>
              <a:ext cx="1398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Minimize</a:t>
              </a:r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1000" y="3182956"/>
              <a:ext cx="33498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Subject to given values 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839124" y="394601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92226" y="466892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555503" y="4035163"/>
            <a:ext cx="1254276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ANAPC10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40916" y="4747453"/>
            <a:ext cx="95416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CDC27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906255" y="5558452"/>
            <a:ext cx="1103561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ANAPC5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698135" y="5562468"/>
            <a:ext cx="96877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UBE2C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074942" y="4747455"/>
            <a:ext cx="1128409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ANAPC2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906255" y="4015277"/>
            <a:ext cx="95416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CDC20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61" name="Straight Connector 60"/>
          <p:cNvCxnSpPr>
            <a:stCxn id="60" idx="2"/>
            <a:endCxn id="55" idx="0"/>
          </p:cNvCxnSpPr>
          <p:nvPr/>
        </p:nvCxnSpPr>
        <p:spPr>
          <a:xfrm flipH="1">
            <a:off x="2518000" y="4349316"/>
            <a:ext cx="865339" cy="39813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9" idx="1"/>
            <a:endCxn id="55" idx="3"/>
          </p:cNvCxnSpPr>
          <p:nvPr/>
        </p:nvCxnSpPr>
        <p:spPr>
          <a:xfrm flipH="1" flipV="1">
            <a:off x="2995083" y="4914473"/>
            <a:ext cx="1079859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56" idx="0"/>
            <a:endCxn id="55" idx="2"/>
          </p:cNvCxnSpPr>
          <p:nvPr/>
        </p:nvCxnSpPr>
        <p:spPr>
          <a:xfrm flipH="1" flipV="1">
            <a:off x="2518000" y="5081492"/>
            <a:ext cx="940036" cy="4769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8" idx="1"/>
            <a:endCxn id="56" idx="3"/>
          </p:cNvCxnSpPr>
          <p:nvPr/>
        </p:nvCxnSpPr>
        <p:spPr>
          <a:xfrm flipH="1" flipV="1">
            <a:off x="4009816" y="5725472"/>
            <a:ext cx="1688319" cy="40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5188759" y="5073476"/>
            <a:ext cx="509368" cy="5093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8" idx="0"/>
            <a:endCxn id="54" idx="2"/>
          </p:cNvCxnSpPr>
          <p:nvPr/>
        </p:nvCxnSpPr>
        <p:spPr>
          <a:xfrm flipV="1">
            <a:off x="6182524" y="4369202"/>
            <a:ext cx="117" cy="11932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54" idx="1"/>
            <a:endCxn id="60" idx="3"/>
          </p:cNvCxnSpPr>
          <p:nvPr/>
        </p:nvCxnSpPr>
        <p:spPr>
          <a:xfrm flipH="1" flipV="1">
            <a:off x="3860422" y="4182297"/>
            <a:ext cx="1695081" cy="1988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3833433" y="4329361"/>
            <a:ext cx="248301" cy="4113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5188759" y="4380715"/>
            <a:ext cx="366745" cy="3803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20566" y="54334"/>
            <a:ext cx="9104938" cy="699554"/>
            <a:chOff x="120566" y="54334"/>
            <a:chExt cx="9104938" cy="699554"/>
          </a:xfrm>
        </p:grpSpPr>
        <p:sp>
          <p:nvSpPr>
            <p:cNvPr id="4" name="Rectangle 3"/>
            <p:cNvSpPr/>
            <p:nvPr/>
          </p:nvSpPr>
          <p:spPr>
            <a:xfrm>
              <a:off x="5335347" y="240010"/>
              <a:ext cx="38901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Garamond"/>
                  <a:cs typeface="Garamond"/>
                </a:rPr>
                <a:t>(</a:t>
              </a:r>
              <a:r>
                <a:rPr lang="en-US" sz="2400" dirty="0" err="1">
                  <a:latin typeface="Garamond"/>
                  <a:cs typeface="Garamond"/>
                </a:rPr>
                <a:t>Zhu,Ghahramani,Lafferty</a:t>
              </a:r>
              <a:r>
                <a:rPr lang="en-US" sz="2400" dirty="0">
                  <a:latin typeface="Garamond"/>
                  <a:cs typeface="Garamond"/>
                </a:rPr>
                <a:t> ’03)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20566" y="54334"/>
              <a:ext cx="4905200" cy="699554"/>
              <a:chOff x="120566" y="54334"/>
              <a:chExt cx="4905200" cy="699554"/>
            </a:xfrm>
          </p:grpSpPr>
          <p:sp>
            <p:nvSpPr>
              <p:cNvPr id="27" name="Text Box 2"/>
              <p:cNvSpPr txBox="1">
                <a:spLocks noChangeArrowheads="1"/>
              </p:cNvSpPr>
              <p:nvPr/>
            </p:nvSpPr>
            <p:spPr bwMode="auto">
              <a:xfrm>
                <a:off x="120566" y="54334"/>
                <a:ext cx="4584909" cy="64633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600" dirty="0" smtClean="0">
                    <a:latin typeface="Garamond"/>
                    <a:cs typeface="Garamond"/>
                  </a:rPr>
                  <a:t>Interpolation on Graphs</a:t>
                </a:r>
                <a:endParaRPr lang="en-US" sz="2000" dirty="0">
                  <a:latin typeface="Garamond"/>
                  <a:cs typeface="Garamond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224126" y="733514"/>
                <a:ext cx="4801640" cy="203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89" y="2246476"/>
            <a:ext cx="31115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4195" y="168852"/>
            <a:ext cx="1482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aramond"/>
                <a:cs typeface="Garamond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Hall </a:t>
            </a:r>
            <a:r>
              <a:rPr lang="uk-UA" dirty="0" smtClean="0">
                <a:solidFill>
                  <a:srgbClr val="000000"/>
                </a:solidFill>
                <a:latin typeface="Garamond"/>
                <a:cs typeface="Garamond"/>
              </a:rPr>
              <a:t>’</a:t>
            </a:r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70)</a:t>
            </a:r>
            <a:endParaRPr lang="en-US" dirty="0">
              <a:solidFill>
                <a:srgbClr val="00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98450" y="2438400"/>
            <a:ext cx="3130550" cy="2596852"/>
            <a:chOff x="533400" y="1219200"/>
            <a:chExt cx="3130550" cy="2596852"/>
          </a:xfrm>
        </p:grpSpPr>
        <p:pic>
          <p:nvPicPr>
            <p:cNvPr id="7" name="Picture 6" descr="graph9.ep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312681"/>
              <a:ext cx="3130550" cy="2268719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675002" y="1219200"/>
              <a:ext cx="2939196" cy="2596852"/>
              <a:chOff x="675002" y="1219200"/>
              <a:chExt cx="2939196" cy="259685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272026" y="1534474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3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83323" y="1219200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1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061071" y="1313496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2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03849" y="1755455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4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75002" y="2462587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5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464046" y="2279899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6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82545" y="2368291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7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58947" y="3075425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8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106996" y="3169721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9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4570482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Spectral Graph Drawing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252171" y="5131176"/>
            <a:ext cx="15017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Original</a:t>
            </a:r>
          </a:p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Drawing</a:t>
            </a:r>
            <a:endParaRPr lang="en-US" dirty="0">
              <a:latin typeface="Helvetica"/>
              <a:ea typeface="Garamond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05961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682625" y="748520"/>
            <a:ext cx="46355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Plot vertex    at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draw edges as straight lines 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417" y="863274"/>
            <a:ext cx="1900427" cy="35431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809" y="957528"/>
            <a:ext cx="184095" cy="184095"/>
          </a:xfrm>
          <a:prstGeom prst="rect">
            <a:avLst/>
          </a:prstGeom>
        </p:spPr>
      </p:pic>
      <p:grpSp>
        <p:nvGrpSpPr>
          <p:cNvPr id="2" name="Group 17"/>
          <p:cNvGrpSpPr/>
          <p:nvPr/>
        </p:nvGrpSpPr>
        <p:grpSpPr>
          <a:xfrm>
            <a:off x="298450" y="2438400"/>
            <a:ext cx="3130550" cy="2596852"/>
            <a:chOff x="533400" y="1219200"/>
            <a:chExt cx="3130550" cy="2596852"/>
          </a:xfrm>
        </p:grpSpPr>
        <p:pic>
          <p:nvPicPr>
            <p:cNvPr id="7" name="Picture 6" descr="graph9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1312681"/>
              <a:ext cx="3130550" cy="2268719"/>
            </a:xfrm>
            <a:prstGeom prst="rect">
              <a:avLst/>
            </a:prstGeom>
          </p:spPr>
        </p:pic>
        <p:grpSp>
          <p:nvGrpSpPr>
            <p:cNvPr id="3" name="Group 7"/>
            <p:cNvGrpSpPr/>
            <p:nvPr/>
          </p:nvGrpSpPr>
          <p:grpSpPr>
            <a:xfrm>
              <a:off x="675002" y="1219200"/>
              <a:ext cx="2939196" cy="2596852"/>
              <a:chOff x="675002" y="1219200"/>
              <a:chExt cx="2939196" cy="259685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272026" y="1534474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3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83323" y="1219200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1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061071" y="1313496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2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03849" y="1755455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4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75002" y="2462587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5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464046" y="2279899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6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82545" y="2368291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7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58947" y="3075425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8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106996" y="3169721"/>
                <a:ext cx="231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9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8" name="Group 29"/>
          <p:cNvGrpSpPr/>
          <p:nvPr/>
        </p:nvGrpSpPr>
        <p:grpSpPr>
          <a:xfrm>
            <a:off x="5116766" y="2138854"/>
            <a:ext cx="4103434" cy="3271346"/>
            <a:chOff x="4409886" y="1981200"/>
            <a:chExt cx="4103434" cy="3271346"/>
          </a:xfrm>
        </p:grpSpPr>
        <p:pic>
          <p:nvPicPr>
            <p:cNvPr id="20" name="Picture 19" descr="graph9e.ep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9886" y="2101519"/>
              <a:ext cx="4103434" cy="2807787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5739238" y="2965749"/>
              <a:ext cx="303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1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99733" y="2630258"/>
              <a:ext cx="303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2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42194" y="3512720"/>
              <a:ext cx="303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4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37267" y="2466167"/>
              <a:ext cx="303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5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56676" y="3567418"/>
              <a:ext cx="303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6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80324" y="1981200"/>
              <a:ext cx="303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9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43477" y="2582869"/>
              <a:ext cx="303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3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65545" y="3997688"/>
              <a:ext cx="303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8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81012" y="4544660"/>
              <a:ext cx="303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7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3" name="Right Arrow 32"/>
          <p:cNvSpPr/>
          <p:nvPr/>
        </p:nvSpPr>
        <p:spPr>
          <a:xfrm>
            <a:off x="3733800" y="3352800"/>
            <a:ext cx="1638300" cy="590191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4195" y="168852"/>
            <a:ext cx="1482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aramond"/>
                <a:cs typeface="Garamond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Hall </a:t>
            </a:r>
            <a:r>
              <a:rPr lang="uk-UA" dirty="0" smtClean="0">
                <a:solidFill>
                  <a:srgbClr val="000000"/>
                </a:solidFill>
                <a:latin typeface="Garamond"/>
                <a:cs typeface="Garamond"/>
              </a:rPr>
              <a:t>’</a:t>
            </a:r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70)</a:t>
            </a:r>
            <a:endParaRPr lang="en-US" dirty="0">
              <a:solidFill>
                <a:srgbClr val="000000"/>
              </a:solidFill>
              <a:latin typeface="Garamond"/>
              <a:cs typeface="Garamond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4570482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Spectral Graph Drawing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252171" y="5131176"/>
            <a:ext cx="15017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Original</a:t>
            </a:r>
          </a:p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Drawing</a:t>
            </a:r>
            <a:endParaRPr lang="en-US" dirty="0">
              <a:latin typeface="Helvetica"/>
              <a:ea typeface="Garamond" charset="0"/>
              <a:cs typeface="Helvetic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16326" y="5137783"/>
            <a:ext cx="1501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Spectral</a:t>
            </a:r>
          </a:p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Drawing</a:t>
            </a:r>
            <a:endParaRPr lang="en-US" dirty="0">
              <a:latin typeface="Helvetica"/>
              <a:ea typeface="Garamond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2543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irfoilV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40638" y="427447"/>
            <a:ext cx="4369558" cy="4936060"/>
          </a:xfrm>
          <a:prstGeom prst="rect">
            <a:avLst/>
          </a:prstGeom>
        </p:spPr>
      </p:pic>
      <p:pic>
        <p:nvPicPr>
          <p:cNvPr id="46" name="Picture 45" descr="airfoil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128" y="1308810"/>
            <a:ext cx="5101596" cy="3837585"/>
          </a:xfrm>
          <a:prstGeom prst="rect">
            <a:avLst/>
          </a:prstGeom>
        </p:spPr>
      </p:pic>
      <p:sp>
        <p:nvSpPr>
          <p:cNvPr id="45" name="Right Arrow 44"/>
          <p:cNvSpPr/>
          <p:nvPr/>
        </p:nvSpPr>
        <p:spPr>
          <a:xfrm>
            <a:off x="4077728" y="3061741"/>
            <a:ext cx="1120953" cy="536772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4195" y="168852"/>
            <a:ext cx="1482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aramond"/>
                <a:cs typeface="Garamond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Hall </a:t>
            </a:r>
            <a:r>
              <a:rPr lang="uk-UA" dirty="0" smtClean="0">
                <a:solidFill>
                  <a:srgbClr val="000000"/>
                </a:solidFill>
                <a:latin typeface="Garamond"/>
                <a:cs typeface="Garamond"/>
              </a:rPr>
              <a:t>’</a:t>
            </a:r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70)</a:t>
            </a:r>
            <a:endParaRPr lang="en-US" dirty="0">
              <a:solidFill>
                <a:srgbClr val="000000"/>
              </a:solidFill>
              <a:latin typeface="Garamond"/>
              <a:cs typeface="Garamond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4570482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Spectral Graph Drawing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252171" y="5131176"/>
            <a:ext cx="15017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Original</a:t>
            </a:r>
          </a:p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Drawing</a:t>
            </a:r>
            <a:endParaRPr lang="en-US" dirty="0">
              <a:latin typeface="Helvetica"/>
              <a:ea typeface="Garamond" charset="0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6326" y="5137783"/>
            <a:ext cx="1501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Spectral</a:t>
            </a:r>
          </a:p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Drawing</a:t>
            </a:r>
            <a:endParaRPr lang="en-US" dirty="0">
              <a:latin typeface="Helvetica"/>
              <a:ea typeface="Garamond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7157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Airfoi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55" y="1234882"/>
            <a:ext cx="4311289" cy="3525052"/>
          </a:xfrm>
          <a:prstGeom prst="rect">
            <a:avLst/>
          </a:prstGeom>
        </p:spPr>
      </p:pic>
      <p:pic>
        <p:nvPicPr>
          <p:cNvPr id="46" name="Picture 45" descr="airfoil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128" y="1308810"/>
            <a:ext cx="5101596" cy="3837585"/>
          </a:xfrm>
          <a:prstGeom prst="rect">
            <a:avLst/>
          </a:prstGeom>
        </p:spPr>
      </p:pic>
      <p:sp>
        <p:nvSpPr>
          <p:cNvPr id="45" name="Right Arrow 44"/>
          <p:cNvSpPr/>
          <p:nvPr/>
        </p:nvSpPr>
        <p:spPr>
          <a:xfrm>
            <a:off x="4077728" y="3061741"/>
            <a:ext cx="1120953" cy="536772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52171" y="5131176"/>
            <a:ext cx="15017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Original</a:t>
            </a:r>
          </a:p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Drawing</a:t>
            </a:r>
            <a:endParaRPr lang="en-US" dirty="0">
              <a:latin typeface="Helvetica"/>
              <a:ea typeface="Garamond" charset="0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6326" y="5137783"/>
            <a:ext cx="1501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Spectral</a:t>
            </a:r>
          </a:p>
          <a:p>
            <a:pPr algn="ctr"/>
            <a:r>
              <a:rPr lang="en-US" dirty="0" smtClean="0">
                <a:latin typeface="Helvetica"/>
                <a:ea typeface="Garamond" charset="0"/>
                <a:cs typeface="Helvetica"/>
              </a:rPr>
              <a:t>Drawing</a:t>
            </a:r>
            <a:endParaRPr lang="en-US" dirty="0">
              <a:latin typeface="Helvetica"/>
              <a:ea typeface="Garamond" charset="0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4195" y="168852"/>
            <a:ext cx="1482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aramond"/>
                <a:cs typeface="Garamond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Hall </a:t>
            </a:r>
            <a:r>
              <a:rPr lang="uk-UA" dirty="0" smtClean="0">
                <a:solidFill>
                  <a:srgbClr val="000000"/>
                </a:solidFill>
                <a:latin typeface="Garamond"/>
                <a:cs typeface="Garamond"/>
              </a:rPr>
              <a:t>’</a:t>
            </a:r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70)</a:t>
            </a:r>
            <a:endParaRPr lang="en-US" dirty="0">
              <a:solidFill>
                <a:srgbClr val="000000"/>
              </a:solidFill>
              <a:latin typeface="Garamond"/>
              <a:cs typeface="Garamond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4570482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Spectral Graph Drawing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2097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62000"/>
            <a:ext cx="63007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990600" y="5943600"/>
            <a:ext cx="69109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Helvetica"/>
                <a:ea typeface="Garamond" charset="0"/>
                <a:cs typeface="Helvetica"/>
              </a:rPr>
              <a:t>Best embedded by first three eigenvectors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0566" y="54334"/>
            <a:ext cx="4905200" cy="699554"/>
            <a:chOff x="120566" y="54334"/>
            <a:chExt cx="4905200" cy="699554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286290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Dodecahedron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1748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71500"/>
            <a:ext cx="8382000" cy="62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120566" y="54334"/>
            <a:ext cx="5263430" cy="699554"/>
            <a:chOff x="120566" y="54334"/>
            <a:chExt cx="5263430" cy="699554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526343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err="1" smtClean="0">
                  <a:latin typeface="Garamond"/>
                  <a:cs typeface="Garamond"/>
                </a:rPr>
                <a:t>Erdos’s</a:t>
              </a:r>
              <a:r>
                <a:rPr lang="en-US" sz="3600" dirty="0" smtClean="0">
                  <a:latin typeface="Garamond"/>
                  <a:cs typeface="Garamond"/>
                </a:rPr>
                <a:t> co-authorship graph 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3136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47700" y="1022570"/>
            <a:ext cx="80889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>
                <a:latin typeface="Helvetica"/>
                <a:ea typeface="Garamond" charset="0"/>
                <a:cs typeface="Helvetica"/>
              </a:rPr>
              <a:t>Most edges are short</a:t>
            </a:r>
          </a:p>
          <a:p>
            <a:pPr algn="l"/>
            <a:r>
              <a:rPr lang="en-US" dirty="0" smtClean="0">
                <a:latin typeface="Helvetica"/>
                <a:ea typeface="Garamond" charset="0"/>
                <a:cs typeface="Helvetica"/>
              </a:rPr>
              <a:t>Vertices are spread out and don’t clump too much</a:t>
            </a:r>
            <a:endParaRPr lang="en-US" dirty="0">
              <a:latin typeface="Helvetica"/>
              <a:ea typeface="Garamond" charset="0"/>
              <a:cs typeface="Helvetica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68303" y="2439044"/>
            <a:ext cx="20806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Helvetica"/>
                <a:ea typeface="Garamond" charset="0"/>
                <a:cs typeface="Helvetica"/>
              </a:rPr>
              <a:t>i</a:t>
            </a:r>
            <a:r>
              <a:rPr lang="en-US" dirty="0" smtClean="0">
                <a:latin typeface="Helvetica"/>
                <a:ea typeface="Garamond" charset="0"/>
                <a:cs typeface="Helvetica"/>
              </a:rPr>
              <a:t>s close to 0</a:t>
            </a:r>
            <a:endParaRPr lang="en-US" dirty="0">
              <a:latin typeface="Helvetica"/>
              <a:ea typeface="Garamond" charset="0"/>
              <a:cs typeface="Helvetica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70" y="2532567"/>
            <a:ext cx="368300" cy="355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038050" y="2600942"/>
            <a:ext cx="659467" cy="268642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ea typeface="Garamond" charset="0"/>
              <a:cs typeface="Helvetica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47700" y="3690435"/>
            <a:ext cx="61128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>
                <a:latin typeface="Helvetica"/>
                <a:ea typeface="Garamond" charset="0"/>
                <a:cs typeface="Helvetica"/>
              </a:rPr>
              <a:t>When      is big, say         </a:t>
            </a:r>
          </a:p>
          <a:p>
            <a:pPr algn="l"/>
            <a:r>
              <a:rPr lang="en-US" dirty="0">
                <a:latin typeface="Helvetica"/>
                <a:ea typeface="Garamond" charset="0"/>
                <a:cs typeface="Helvetica"/>
              </a:rPr>
              <a:t> </a:t>
            </a:r>
            <a:r>
              <a:rPr lang="en-US" dirty="0" smtClean="0">
                <a:latin typeface="Helvetica"/>
                <a:ea typeface="Garamond" charset="0"/>
                <a:cs typeface="Helvetica"/>
              </a:rPr>
              <a:t>  there is no nice picture of the graph</a:t>
            </a:r>
            <a:endParaRPr lang="en-US" dirty="0">
              <a:latin typeface="Helvetica"/>
              <a:ea typeface="Garamond" charset="0"/>
              <a:cs typeface="Helvetica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35" y="3782925"/>
            <a:ext cx="368300" cy="355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61" y="3695959"/>
            <a:ext cx="1841500" cy="469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0566" y="54334"/>
            <a:ext cx="5775940" cy="699554"/>
            <a:chOff x="120566" y="54334"/>
            <a:chExt cx="5775940" cy="699554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577594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When there is a “nice” drawing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9612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 noChangeAspect="1"/>
          </p:cNvGrpSpPr>
          <p:nvPr/>
        </p:nvGrpSpPr>
        <p:grpSpPr>
          <a:xfrm>
            <a:off x="4110778" y="1531398"/>
            <a:ext cx="7581858" cy="3389493"/>
            <a:chOff x="3352800" y="1524000"/>
            <a:chExt cx="8522478" cy="3810000"/>
          </a:xfrm>
        </p:grpSpPr>
        <p:sp>
          <p:nvSpPr>
            <p:cNvPr id="56" name="Oval 55"/>
            <p:cNvSpPr/>
            <p:nvPr/>
          </p:nvSpPr>
          <p:spPr bwMode="auto">
            <a:xfrm>
              <a:off x="3352800" y="1524000"/>
              <a:ext cx="8522478" cy="3810000"/>
            </a:xfrm>
            <a:prstGeom prst="ellipse">
              <a:avLst/>
            </a:prstGeom>
            <a:solidFill>
              <a:srgbClr val="A9ADFF"/>
            </a:soli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Oval 13"/>
            <p:cNvSpPr>
              <a:spLocks noChangeAspect="1" noChangeArrowheads="1"/>
            </p:cNvSpPr>
            <p:nvPr/>
          </p:nvSpPr>
          <p:spPr bwMode="auto">
            <a:xfrm>
              <a:off x="4837595" y="29075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77440" y="3639940"/>
              <a:ext cx="373219" cy="121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</a:rPr>
                <a:t>S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 rot="1391542">
              <a:off x="3810000" y="2825750"/>
              <a:ext cx="2730500" cy="1746250"/>
            </a:xfrm>
            <a:prstGeom prst="ellipse">
              <a:avLst/>
            </a:prstGeom>
            <a:solidFill>
              <a:srgbClr val="E3BAFF"/>
            </a:soli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 flipH="1" flipV="1">
              <a:off x="4780570" y="3318860"/>
              <a:ext cx="208339" cy="285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4914900" y="2597150"/>
              <a:ext cx="476250" cy="222250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20" idx="1"/>
            </p:cNvCxnSpPr>
            <p:nvPr/>
          </p:nvCxnSpPr>
          <p:spPr>
            <a:xfrm>
              <a:off x="6108700" y="3667126"/>
              <a:ext cx="713913" cy="447482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96001" y="4238625"/>
              <a:ext cx="682624" cy="15875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857875" y="2927350"/>
              <a:ext cx="355600" cy="263526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3"/>
            <p:cNvSpPr>
              <a:spLocks noChangeAspect="1" noChangeArrowheads="1"/>
            </p:cNvSpPr>
            <p:nvPr/>
          </p:nvSpPr>
          <p:spPr bwMode="auto">
            <a:xfrm>
              <a:off x="8541053" y="27297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3"/>
            <p:cNvSpPr>
              <a:spLocks noChangeAspect="1" noChangeArrowheads="1"/>
            </p:cNvSpPr>
            <p:nvPr/>
          </p:nvSpPr>
          <p:spPr bwMode="auto">
            <a:xfrm>
              <a:off x="7079145" y="24058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>
              <a:spLocks noChangeAspect="1" noChangeArrowheads="1"/>
            </p:cNvSpPr>
            <p:nvPr/>
          </p:nvSpPr>
          <p:spPr bwMode="auto">
            <a:xfrm>
              <a:off x="7529995" y="29773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3"/>
            <p:cNvSpPr>
              <a:spLocks noChangeAspect="1" noChangeArrowheads="1"/>
            </p:cNvSpPr>
            <p:nvPr/>
          </p:nvSpPr>
          <p:spPr bwMode="auto">
            <a:xfrm>
              <a:off x="6818795" y="31996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Oval 13"/>
            <p:cNvSpPr>
              <a:spLocks noChangeAspect="1" noChangeArrowheads="1"/>
            </p:cNvSpPr>
            <p:nvPr/>
          </p:nvSpPr>
          <p:spPr bwMode="auto">
            <a:xfrm>
              <a:off x="7809395" y="22979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Oval 13"/>
            <p:cNvSpPr>
              <a:spLocks noChangeAspect="1" noChangeArrowheads="1"/>
            </p:cNvSpPr>
            <p:nvPr/>
          </p:nvSpPr>
          <p:spPr bwMode="auto">
            <a:xfrm>
              <a:off x="6196495" y="26662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3"/>
            <p:cNvSpPr>
              <a:spLocks noChangeAspect="1" noChangeArrowheads="1"/>
            </p:cNvSpPr>
            <p:nvPr/>
          </p:nvSpPr>
          <p:spPr bwMode="auto">
            <a:xfrm>
              <a:off x="5783745" y="35488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9" name="Oval 13"/>
            <p:cNvSpPr>
              <a:spLocks noChangeAspect="1" noChangeArrowheads="1"/>
            </p:cNvSpPr>
            <p:nvPr/>
          </p:nvSpPr>
          <p:spPr bwMode="auto">
            <a:xfrm>
              <a:off x="5758345" y="40505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20" name="Oval 13"/>
            <p:cNvSpPr>
              <a:spLocks noChangeAspect="1" noChangeArrowheads="1"/>
            </p:cNvSpPr>
            <p:nvPr/>
          </p:nvSpPr>
          <p:spPr bwMode="auto">
            <a:xfrm>
              <a:off x="6774345" y="40632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13"/>
            <p:cNvSpPr>
              <a:spLocks noChangeAspect="1" noChangeArrowheads="1"/>
            </p:cNvSpPr>
            <p:nvPr/>
          </p:nvSpPr>
          <p:spPr bwMode="auto">
            <a:xfrm>
              <a:off x="5199545" y="35615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22" name="Oval 13"/>
            <p:cNvSpPr>
              <a:spLocks noChangeAspect="1" noChangeArrowheads="1"/>
            </p:cNvSpPr>
            <p:nvPr/>
          </p:nvSpPr>
          <p:spPr bwMode="auto">
            <a:xfrm>
              <a:off x="4939195" y="39679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23" name="Oval 13"/>
            <p:cNvSpPr>
              <a:spLocks noChangeAspect="1" noChangeArrowheads="1"/>
            </p:cNvSpPr>
            <p:nvPr/>
          </p:nvSpPr>
          <p:spPr bwMode="auto">
            <a:xfrm>
              <a:off x="4659795" y="34345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24" name="Oval 13"/>
            <p:cNvSpPr>
              <a:spLocks noChangeAspect="1" noChangeArrowheads="1"/>
            </p:cNvSpPr>
            <p:nvPr/>
          </p:nvSpPr>
          <p:spPr bwMode="auto">
            <a:xfrm>
              <a:off x="4012095" y="32440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>
              <a:stCxn id="23" idx="6"/>
            </p:cNvCxnSpPr>
            <p:nvPr/>
          </p:nvCxnSpPr>
          <p:spPr>
            <a:xfrm flipV="1">
              <a:off x="4989388" y="3373815"/>
              <a:ext cx="592262" cy="2362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4826001" y="3824665"/>
              <a:ext cx="225427" cy="142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4" idx="6"/>
            </p:cNvCxnSpPr>
            <p:nvPr/>
          </p:nvCxnSpPr>
          <p:spPr>
            <a:xfrm>
              <a:off x="4341688" y="3419552"/>
              <a:ext cx="312863" cy="1840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4" idx="7"/>
            </p:cNvCxnSpPr>
            <p:nvPr/>
          </p:nvCxnSpPr>
          <p:spPr>
            <a:xfrm rot="5400000" flipH="1" flipV="1">
              <a:off x="4465540" y="2931822"/>
              <a:ext cx="191517" cy="5357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157663" y="3117927"/>
              <a:ext cx="397482" cy="1492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68788" y="4178377"/>
              <a:ext cx="484312" cy="463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22" idx="7"/>
            </p:cNvCxnSpPr>
            <p:nvPr/>
          </p:nvCxnSpPr>
          <p:spPr>
            <a:xfrm rot="5400000">
              <a:off x="5206901" y="3917659"/>
              <a:ext cx="115318" cy="880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18" idx="2"/>
            </p:cNvCxnSpPr>
            <p:nvPr/>
          </p:nvCxnSpPr>
          <p:spPr>
            <a:xfrm flipV="1">
              <a:off x="5529138" y="3724352"/>
              <a:ext cx="254607" cy="19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9" idx="0"/>
              <a:endCxn id="18" idx="4"/>
            </p:cNvCxnSpPr>
            <p:nvPr/>
          </p:nvCxnSpPr>
          <p:spPr>
            <a:xfrm rot="5400000" flipH="1" flipV="1">
              <a:off x="5860512" y="3962477"/>
              <a:ext cx="150660" cy="2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5" idx="4"/>
              <a:endCxn id="20" idx="0"/>
            </p:cNvCxnSpPr>
            <p:nvPr/>
          </p:nvCxnSpPr>
          <p:spPr>
            <a:xfrm rot="5400000">
              <a:off x="6705062" y="3784677"/>
              <a:ext cx="512610" cy="44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 flipV="1">
              <a:off x="7091543" y="4164389"/>
              <a:ext cx="582433" cy="512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13"/>
            <p:cNvSpPr>
              <a:spLocks noChangeAspect="1" noChangeArrowheads="1"/>
            </p:cNvSpPr>
            <p:nvPr/>
          </p:nvSpPr>
          <p:spPr bwMode="auto">
            <a:xfrm>
              <a:off x="5555145" y="30916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8" name="Oval 13"/>
            <p:cNvSpPr>
              <a:spLocks noChangeAspect="1" noChangeArrowheads="1"/>
            </p:cNvSpPr>
            <p:nvPr/>
          </p:nvSpPr>
          <p:spPr bwMode="auto">
            <a:xfrm>
              <a:off x="7644598" y="4019358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13"/>
            <p:cNvSpPr>
              <a:spLocks noChangeAspect="1" noChangeArrowheads="1"/>
            </p:cNvSpPr>
            <p:nvPr/>
          </p:nvSpPr>
          <p:spPr bwMode="auto">
            <a:xfrm>
              <a:off x="5143803" y="2119160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13"/>
            <p:cNvSpPr>
              <a:spLocks noChangeAspect="1" noChangeArrowheads="1"/>
            </p:cNvSpPr>
            <p:nvPr/>
          </p:nvSpPr>
          <p:spPr bwMode="auto">
            <a:xfrm>
              <a:off x="6113338" y="1920570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Connector 40"/>
            <p:cNvCxnSpPr>
              <a:stCxn id="40" idx="2"/>
              <a:endCxn id="39" idx="6"/>
            </p:cNvCxnSpPr>
            <p:nvPr/>
          </p:nvCxnSpPr>
          <p:spPr>
            <a:xfrm rot="10800000" flipV="1">
              <a:off x="5473396" y="2096065"/>
              <a:ext cx="639942" cy="1985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>
              <a:off x="6458654" y="2096064"/>
              <a:ext cx="645284" cy="23096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 flipV="1">
              <a:off x="6526089" y="2470149"/>
              <a:ext cx="292707" cy="286697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7" idx="6"/>
            </p:cNvCxnSpPr>
            <p:nvPr/>
          </p:nvCxnSpPr>
          <p:spPr>
            <a:xfrm rot="10800000">
              <a:off x="6526088" y="2841702"/>
              <a:ext cx="457504" cy="65804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 flipV="1">
              <a:off x="7974191" y="3899847"/>
              <a:ext cx="457504" cy="305876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7849781" y="3625616"/>
              <a:ext cx="479631" cy="329593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13"/>
            <p:cNvSpPr>
              <a:spLocks noChangeAspect="1" noChangeArrowheads="1"/>
            </p:cNvSpPr>
            <p:nvPr/>
          </p:nvSpPr>
          <p:spPr bwMode="auto">
            <a:xfrm>
              <a:off x="4845357" y="289306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8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49335" y="3626816"/>
              <a:ext cx="424165" cy="588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MU Serif Italic"/>
                  <a:cs typeface="CMU Serif Italic"/>
                </a:rPr>
                <a:t>S</a:t>
              </a:r>
              <a:endParaRPr lang="en-US" dirty="0">
                <a:latin typeface="CMU Serif Italic"/>
                <a:cs typeface="CMU Serif Italic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23825" y="55344"/>
            <a:ext cx="5411758" cy="698544"/>
            <a:chOff x="123825" y="55344"/>
            <a:chExt cx="5411758" cy="698544"/>
          </a:xfrm>
        </p:grpSpPr>
        <p:sp>
          <p:nvSpPr>
            <p:cNvPr id="60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541175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Measuring boundaries of sets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cs typeface="Garamond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221052" y="949960"/>
            <a:ext cx="50154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Boundary: edges leaving a set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6784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52" y="2447074"/>
            <a:ext cx="3530600" cy="1066800"/>
          </a:xfrm>
          <a:prstGeom prst="rect">
            <a:avLst/>
          </a:prstGeom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221052" y="949960"/>
            <a:ext cx="50154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Boundary: edges leaving a set</a:t>
            </a:r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2" name="Group 49"/>
          <p:cNvGrpSpPr>
            <a:grpSpLocks noChangeAspect="1"/>
          </p:cNvGrpSpPr>
          <p:nvPr/>
        </p:nvGrpSpPr>
        <p:grpSpPr>
          <a:xfrm>
            <a:off x="4110778" y="1531398"/>
            <a:ext cx="7581858" cy="3389493"/>
            <a:chOff x="3352800" y="1524000"/>
            <a:chExt cx="8522478" cy="3810000"/>
          </a:xfrm>
        </p:grpSpPr>
        <p:sp>
          <p:nvSpPr>
            <p:cNvPr id="56" name="Oval 55"/>
            <p:cNvSpPr/>
            <p:nvPr/>
          </p:nvSpPr>
          <p:spPr bwMode="auto">
            <a:xfrm>
              <a:off x="3352800" y="1524000"/>
              <a:ext cx="8522478" cy="3810000"/>
            </a:xfrm>
            <a:prstGeom prst="ellipse">
              <a:avLst/>
            </a:prstGeom>
            <a:solidFill>
              <a:srgbClr val="A9ADFF"/>
            </a:soli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Oval 13"/>
            <p:cNvSpPr>
              <a:spLocks noChangeAspect="1" noChangeArrowheads="1"/>
            </p:cNvSpPr>
            <p:nvPr/>
          </p:nvSpPr>
          <p:spPr bwMode="auto">
            <a:xfrm>
              <a:off x="4837595" y="29075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77440" y="3639940"/>
              <a:ext cx="373219" cy="121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</a:rPr>
                <a:t>S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 rot="1391542">
              <a:off x="3810000" y="2825750"/>
              <a:ext cx="2730500" cy="1746250"/>
            </a:xfrm>
            <a:prstGeom prst="ellipse">
              <a:avLst/>
            </a:prstGeom>
            <a:solidFill>
              <a:srgbClr val="E3BAFF"/>
            </a:soli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 flipH="1" flipV="1">
              <a:off x="4780570" y="3318860"/>
              <a:ext cx="208339" cy="285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4914900" y="2597150"/>
              <a:ext cx="476250" cy="222250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20" idx="1"/>
            </p:cNvCxnSpPr>
            <p:nvPr/>
          </p:nvCxnSpPr>
          <p:spPr>
            <a:xfrm>
              <a:off x="6108700" y="3667126"/>
              <a:ext cx="713913" cy="447482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96001" y="4238625"/>
              <a:ext cx="682624" cy="15875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857875" y="2927350"/>
              <a:ext cx="355600" cy="263526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3"/>
            <p:cNvSpPr>
              <a:spLocks noChangeAspect="1" noChangeArrowheads="1"/>
            </p:cNvSpPr>
            <p:nvPr/>
          </p:nvSpPr>
          <p:spPr bwMode="auto">
            <a:xfrm>
              <a:off x="8541053" y="27297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3"/>
            <p:cNvSpPr>
              <a:spLocks noChangeAspect="1" noChangeArrowheads="1"/>
            </p:cNvSpPr>
            <p:nvPr/>
          </p:nvSpPr>
          <p:spPr bwMode="auto">
            <a:xfrm>
              <a:off x="7079145" y="24058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>
              <a:spLocks noChangeAspect="1" noChangeArrowheads="1"/>
            </p:cNvSpPr>
            <p:nvPr/>
          </p:nvSpPr>
          <p:spPr bwMode="auto">
            <a:xfrm>
              <a:off x="7529995" y="29773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3"/>
            <p:cNvSpPr>
              <a:spLocks noChangeAspect="1" noChangeArrowheads="1"/>
            </p:cNvSpPr>
            <p:nvPr/>
          </p:nvSpPr>
          <p:spPr bwMode="auto">
            <a:xfrm>
              <a:off x="6818795" y="31996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Oval 13"/>
            <p:cNvSpPr>
              <a:spLocks noChangeAspect="1" noChangeArrowheads="1"/>
            </p:cNvSpPr>
            <p:nvPr/>
          </p:nvSpPr>
          <p:spPr bwMode="auto">
            <a:xfrm>
              <a:off x="7809395" y="22979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Oval 13"/>
            <p:cNvSpPr>
              <a:spLocks noChangeAspect="1" noChangeArrowheads="1"/>
            </p:cNvSpPr>
            <p:nvPr/>
          </p:nvSpPr>
          <p:spPr bwMode="auto">
            <a:xfrm>
              <a:off x="6196495" y="26662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3"/>
            <p:cNvSpPr>
              <a:spLocks noChangeAspect="1" noChangeArrowheads="1"/>
            </p:cNvSpPr>
            <p:nvPr/>
          </p:nvSpPr>
          <p:spPr bwMode="auto">
            <a:xfrm>
              <a:off x="5783745" y="35488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19" name="Oval 13"/>
            <p:cNvSpPr>
              <a:spLocks noChangeAspect="1" noChangeArrowheads="1"/>
            </p:cNvSpPr>
            <p:nvPr/>
          </p:nvSpPr>
          <p:spPr bwMode="auto">
            <a:xfrm>
              <a:off x="5758345" y="40505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0" name="Oval 13"/>
            <p:cNvSpPr>
              <a:spLocks noChangeAspect="1" noChangeArrowheads="1"/>
            </p:cNvSpPr>
            <p:nvPr/>
          </p:nvSpPr>
          <p:spPr bwMode="auto">
            <a:xfrm>
              <a:off x="6774345" y="40632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13"/>
            <p:cNvSpPr>
              <a:spLocks noChangeAspect="1" noChangeArrowheads="1"/>
            </p:cNvSpPr>
            <p:nvPr/>
          </p:nvSpPr>
          <p:spPr bwMode="auto">
            <a:xfrm>
              <a:off x="5199545" y="35615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2" name="Oval 13"/>
            <p:cNvSpPr>
              <a:spLocks noChangeAspect="1" noChangeArrowheads="1"/>
            </p:cNvSpPr>
            <p:nvPr/>
          </p:nvSpPr>
          <p:spPr bwMode="auto">
            <a:xfrm>
              <a:off x="4939195" y="39679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3" name="Oval 13"/>
            <p:cNvSpPr>
              <a:spLocks noChangeAspect="1" noChangeArrowheads="1"/>
            </p:cNvSpPr>
            <p:nvPr/>
          </p:nvSpPr>
          <p:spPr bwMode="auto">
            <a:xfrm>
              <a:off x="4659795" y="34345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4" name="Oval 13"/>
            <p:cNvSpPr>
              <a:spLocks noChangeAspect="1" noChangeArrowheads="1"/>
            </p:cNvSpPr>
            <p:nvPr/>
          </p:nvSpPr>
          <p:spPr bwMode="auto">
            <a:xfrm>
              <a:off x="4012095" y="32440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>
              <a:stCxn id="23" idx="6"/>
            </p:cNvCxnSpPr>
            <p:nvPr/>
          </p:nvCxnSpPr>
          <p:spPr>
            <a:xfrm flipV="1">
              <a:off x="4989388" y="3373815"/>
              <a:ext cx="592262" cy="2362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4826001" y="3824665"/>
              <a:ext cx="225427" cy="142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4" idx="6"/>
            </p:cNvCxnSpPr>
            <p:nvPr/>
          </p:nvCxnSpPr>
          <p:spPr>
            <a:xfrm>
              <a:off x="4341688" y="3419552"/>
              <a:ext cx="312863" cy="1840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4" idx="7"/>
            </p:cNvCxnSpPr>
            <p:nvPr/>
          </p:nvCxnSpPr>
          <p:spPr>
            <a:xfrm rot="5400000" flipH="1" flipV="1">
              <a:off x="4465540" y="2931822"/>
              <a:ext cx="191517" cy="5357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157663" y="3117927"/>
              <a:ext cx="397482" cy="1492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68788" y="4178377"/>
              <a:ext cx="484312" cy="463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22" idx="7"/>
            </p:cNvCxnSpPr>
            <p:nvPr/>
          </p:nvCxnSpPr>
          <p:spPr>
            <a:xfrm rot="5400000">
              <a:off x="5206901" y="3917659"/>
              <a:ext cx="115318" cy="880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18" idx="2"/>
            </p:cNvCxnSpPr>
            <p:nvPr/>
          </p:nvCxnSpPr>
          <p:spPr>
            <a:xfrm flipV="1">
              <a:off x="5529138" y="3724352"/>
              <a:ext cx="254607" cy="19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9" idx="0"/>
              <a:endCxn id="18" idx="4"/>
            </p:cNvCxnSpPr>
            <p:nvPr/>
          </p:nvCxnSpPr>
          <p:spPr>
            <a:xfrm rot="5400000" flipH="1" flipV="1">
              <a:off x="5860512" y="3962477"/>
              <a:ext cx="150660" cy="2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5" idx="4"/>
              <a:endCxn id="20" idx="0"/>
            </p:cNvCxnSpPr>
            <p:nvPr/>
          </p:nvCxnSpPr>
          <p:spPr>
            <a:xfrm rot="5400000">
              <a:off x="6705062" y="3784677"/>
              <a:ext cx="512610" cy="44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 flipV="1">
              <a:off x="7091543" y="4164389"/>
              <a:ext cx="582433" cy="512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13"/>
            <p:cNvSpPr>
              <a:spLocks noChangeAspect="1" noChangeArrowheads="1"/>
            </p:cNvSpPr>
            <p:nvPr/>
          </p:nvSpPr>
          <p:spPr bwMode="auto">
            <a:xfrm>
              <a:off x="5555145" y="30916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38" name="Oval 13"/>
            <p:cNvSpPr>
              <a:spLocks noChangeAspect="1" noChangeArrowheads="1"/>
            </p:cNvSpPr>
            <p:nvPr/>
          </p:nvSpPr>
          <p:spPr bwMode="auto">
            <a:xfrm>
              <a:off x="7644598" y="4019358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13"/>
            <p:cNvSpPr>
              <a:spLocks noChangeAspect="1" noChangeArrowheads="1"/>
            </p:cNvSpPr>
            <p:nvPr/>
          </p:nvSpPr>
          <p:spPr bwMode="auto">
            <a:xfrm>
              <a:off x="5143803" y="2119160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13"/>
            <p:cNvSpPr>
              <a:spLocks noChangeAspect="1" noChangeArrowheads="1"/>
            </p:cNvSpPr>
            <p:nvPr/>
          </p:nvSpPr>
          <p:spPr bwMode="auto">
            <a:xfrm>
              <a:off x="6113338" y="1920570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Connector 40"/>
            <p:cNvCxnSpPr>
              <a:stCxn id="40" idx="2"/>
              <a:endCxn id="39" idx="6"/>
            </p:cNvCxnSpPr>
            <p:nvPr/>
          </p:nvCxnSpPr>
          <p:spPr>
            <a:xfrm rot="10800000" flipV="1">
              <a:off x="5473396" y="2096065"/>
              <a:ext cx="639942" cy="1985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>
              <a:off x="6458654" y="2096064"/>
              <a:ext cx="645284" cy="23096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 flipV="1">
              <a:off x="6526089" y="2470149"/>
              <a:ext cx="292707" cy="286697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7" idx="6"/>
            </p:cNvCxnSpPr>
            <p:nvPr/>
          </p:nvCxnSpPr>
          <p:spPr>
            <a:xfrm rot="10800000">
              <a:off x="6526088" y="2841702"/>
              <a:ext cx="457504" cy="65804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 flipV="1">
              <a:off x="7974191" y="3899847"/>
              <a:ext cx="457504" cy="305876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7849781" y="3625616"/>
              <a:ext cx="479631" cy="329593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13"/>
            <p:cNvSpPr>
              <a:spLocks noChangeAspect="1" noChangeArrowheads="1"/>
            </p:cNvSpPr>
            <p:nvPr/>
          </p:nvSpPr>
          <p:spPr bwMode="auto">
            <a:xfrm>
              <a:off x="4845357" y="289306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49335" y="3626816"/>
              <a:ext cx="424165" cy="588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MU Serif Italic"/>
                  <a:cs typeface="CMU Serif Italic"/>
                </a:rPr>
                <a:t>S</a:t>
              </a:r>
              <a:endParaRPr lang="en-US" dirty="0">
                <a:latin typeface="CMU Serif Italic"/>
                <a:cs typeface="CMU Serif Italic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21052" y="1750705"/>
            <a:ext cx="4335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Characteristic Vector of </a:t>
            </a:r>
            <a:r>
              <a:rPr lang="en-US" dirty="0" smtClean="0">
                <a:latin typeface="CMU Serif Italic"/>
                <a:cs typeface="CMU Serif Italic"/>
              </a:rPr>
              <a:t>S</a:t>
            </a:r>
            <a:r>
              <a:rPr lang="en-US" dirty="0" smtClean="0">
                <a:latin typeface="Helvetica"/>
                <a:cs typeface="Helvetica"/>
              </a:rPr>
              <a:t>: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23825" y="55344"/>
            <a:ext cx="5411758" cy="698544"/>
            <a:chOff x="123825" y="55344"/>
            <a:chExt cx="5411758" cy="698544"/>
          </a:xfrm>
        </p:grpSpPr>
        <p:sp>
          <p:nvSpPr>
            <p:cNvPr id="60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541175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Measuring boundaries of sets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cs typeface="Garamond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86475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49" y="3963887"/>
            <a:ext cx="3111500" cy="1409700"/>
          </a:xfrm>
          <a:prstGeom prst="rect">
            <a:avLst/>
          </a:prstGeom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221052" y="949960"/>
            <a:ext cx="50154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Boundary: edges leaving a set</a:t>
            </a:r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2" name="Group 49"/>
          <p:cNvGrpSpPr>
            <a:grpSpLocks noChangeAspect="1"/>
          </p:cNvGrpSpPr>
          <p:nvPr/>
        </p:nvGrpSpPr>
        <p:grpSpPr>
          <a:xfrm>
            <a:off x="4110778" y="1531398"/>
            <a:ext cx="7581858" cy="3389493"/>
            <a:chOff x="3352800" y="1524000"/>
            <a:chExt cx="8522478" cy="3810000"/>
          </a:xfrm>
        </p:grpSpPr>
        <p:sp>
          <p:nvSpPr>
            <p:cNvPr id="56" name="Oval 55"/>
            <p:cNvSpPr/>
            <p:nvPr/>
          </p:nvSpPr>
          <p:spPr bwMode="auto">
            <a:xfrm>
              <a:off x="3352800" y="1524000"/>
              <a:ext cx="8522478" cy="3810000"/>
            </a:xfrm>
            <a:prstGeom prst="ellipse">
              <a:avLst/>
            </a:prstGeom>
            <a:solidFill>
              <a:srgbClr val="A9ADFF"/>
            </a:soli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Oval 13"/>
            <p:cNvSpPr>
              <a:spLocks noChangeAspect="1" noChangeArrowheads="1"/>
            </p:cNvSpPr>
            <p:nvPr/>
          </p:nvSpPr>
          <p:spPr bwMode="auto">
            <a:xfrm>
              <a:off x="4837595" y="29075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77440" y="3639940"/>
              <a:ext cx="373219" cy="121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</a:rPr>
                <a:t>S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 rot="1391542">
              <a:off x="3810000" y="2825750"/>
              <a:ext cx="2730500" cy="1746250"/>
            </a:xfrm>
            <a:prstGeom prst="ellipse">
              <a:avLst/>
            </a:prstGeom>
            <a:solidFill>
              <a:srgbClr val="E3BAFF"/>
            </a:soli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 flipH="1" flipV="1">
              <a:off x="4780570" y="3318860"/>
              <a:ext cx="208339" cy="285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4914900" y="2597150"/>
              <a:ext cx="476250" cy="222250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20" idx="1"/>
            </p:cNvCxnSpPr>
            <p:nvPr/>
          </p:nvCxnSpPr>
          <p:spPr>
            <a:xfrm>
              <a:off x="6108700" y="3667126"/>
              <a:ext cx="713913" cy="447482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96001" y="4238625"/>
              <a:ext cx="682624" cy="15875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857875" y="2927350"/>
              <a:ext cx="355600" cy="263526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3"/>
            <p:cNvSpPr>
              <a:spLocks noChangeAspect="1" noChangeArrowheads="1"/>
            </p:cNvSpPr>
            <p:nvPr/>
          </p:nvSpPr>
          <p:spPr bwMode="auto">
            <a:xfrm>
              <a:off x="8541053" y="27297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3"/>
            <p:cNvSpPr>
              <a:spLocks noChangeAspect="1" noChangeArrowheads="1"/>
            </p:cNvSpPr>
            <p:nvPr/>
          </p:nvSpPr>
          <p:spPr bwMode="auto">
            <a:xfrm>
              <a:off x="7079145" y="24058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>
              <a:spLocks noChangeAspect="1" noChangeArrowheads="1"/>
            </p:cNvSpPr>
            <p:nvPr/>
          </p:nvSpPr>
          <p:spPr bwMode="auto">
            <a:xfrm>
              <a:off x="7529995" y="29773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3"/>
            <p:cNvSpPr>
              <a:spLocks noChangeAspect="1" noChangeArrowheads="1"/>
            </p:cNvSpPr>
            <p:nvPr/>
          </p:nvSpPr>
          <p:spPr bwMode="auto">
            <a:xfrm>
              <a:off x="6818795" y="31996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Oval 13"/>
            <p:cNvSpPr>
              <a:spLocks noChangeAspect="1" noChangeArrowheads="1"/>
            </p:cNvSpPr>
            <p:nvPr/>
          </p:nvSpPr>
          <p:spPr bwMode="auto">
            <a:xfrm>
              <a:off x="7809395" y="22979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Oval 13"/>
            <p:cNvSpPr>
              <a:spLocks noChangeAspect="1" noChangeArrowheads="1"/>
            </p:cNvSpPr>
            <p:nvPr/>
          </p:nvSpPr>
          <p:spPr bwMode="auto">
            <a:xfrm>
              <a:off x="6196495" y="26662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3"/>
            <p:cNvSpPr>
              <a:spLocks noChangeAspect="1" noChangeArrowheads="1"/>
            </p:cNvSpPr>
            <p:nvPr/>
          </p:nvSpPr>
          <p:spPr bwMode="auto">
            <a:xfrm>
              <a:off x="5783745" y="35488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19" name="Oval 13"/>
            <p:cNvSpPr>
              <a:spLocks noChangeAspect="1" noChangeArrowheads="1"/>
            </p:cNvSpPr>
            <p:nvPr/>
          </p:nvSpPr>
          <p:spPr bwMode="auto">
            <a:xfrm>
              <a:off x="5758345" y="40505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0" name="Oval 13"/>
            <p:cNvSpPr>
              <a:spLocks noChangeAspect="1" noChangeArrowheads="1"/>
            </p:cNvSpPr>
            <p:nvPr/>
          </p:nvSpPr>
          <p:spPr bwMode="auto">
            <a:xfrm>
              <a:off x="6774345" y="40632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13"/>
            <p:cNvSpPr>
              <a:spLocks noChangeAspect="1" noChangeArrowheads="1"/>
            </p:cNvSpPr>
            <p:nvPr/>
          </p:nvSpPr>
          <p:spPr bwMode="auto">
            <a:xfrm>
              <a:off x="5199545" y="35615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2" name="Oval 13"/>
            <p:cNvSpPr>
              <a:spLocks noChangeAspect="1" noChangeArrowheads="1"/>
            </p:cNvSpPr>
            <p:nvPr/>
          </p:nvSpPr>
          <p:spPr bwMode="auto">
            <a:xfrm>
              <a:off x="4939195" y="39679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3" name="Oval 13"/>
            <p:cNvSpPr>
              <a:spLocks noChangeAspect="1" noChangeArrowheads="1"/>
            </p:cNvSpPr>
            <p:nvPr/>
          </p:nvSpPr>
          <p:spPr bwMode="auto">
            <a:xfrm>
              <a:off x="4659795" y="34345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4" name="Oval 13"/>
            <p:cNvSpPr>
              <a:spLocks noChangeAspect="1" noChangeArrowheads="1"/>
            </p:cNvSpPr>
            <p:nvPr/>
          </p:nvSpPr>
          <p:spPr bwMode="auto">
            <a:xfrm>
              <a:off x="4012095" y="32440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>
              <a:stCxn id="23" idx="6"/>
            </p:cNvCxnSpPr>
            <p:nvPr/>
          </p:nvCxnSpPr>
          <p:spPr>
            <a:xfrm flipV="1">
              <a:off x="4989388" y="3373815"/>
              <a:ext cx="592262" cy="2362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4826001" y="3824665"/>
              <a:ext cx="225427" cy="142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4" idx="6"/>
            </p:cNvCxnSpPr>
            <p:nvPr/>
          </p:nvCxnSpPr>
          <p:spPr>
            <a:xfrm>
              <a:off x="4341688" y="3419552"/>
              <a:ext cx="312863" cy="1840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4" idx="7"/>
            </p:cNvCxnSpPr>
            <p:nvPr/>
          </p:nvCxnSpPr>
          <p:spPr>
            <a:xfrm rot="5400000" flipH="1" flipV="1">
              <a:off x="4465540" y="2931822"/>
              <a:ext cx="191517" cy="5357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157663" y="3117927"/>
              <a:ext cx="397482" cy="1492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68788" y="4178377"/>
              <a:ext cx="484312" cy="463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22" idx="7"/>
            </p:cNvCxnSpPr>
            <p:nvPr/>
          </p:nvCxnSpPr>
          <p:spPr>
            <a:xfrm rot="5400000">
              <a:off x="5206901" y="3917659"/>
              <a:ext cx="115318" cy="880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18" idx="2"/>
            </p:cNvCxnSpPr>
            <p:nvPr/>
          </p:nvCxnSpPr>
          <p:spPr>
            <a:xfrm flipV="1">
              <a:off x="5529138" y="3724352"/>
              <a:ext cx="254607" cy="19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9" idx="0"/>
              <a:endCxn id="18" idx="4"/>
            </p:cNvCxnSpPr>
            <p:nvPr/>
          </p:nvCxnSpPr>
          <p:spPr>
            <a:xfrm rot="5400000" flipH="1" flipV="1">
              <a:off x="5860512" y="3962477"/>
              <a:ext cx="150660" cy="2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5" idx="4"/>
              <a:endCxn id="20" idx="0"/>
            </p:cNvCxnSpPr>
            <p:nvPr/>
          </p:nvCxnSpPr>
          <p:spPr>
            <a:xfrm rot="5400000">
              <a:off x="6705062" y="3784677"/>
              <a:ext cx="512610" cy="44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 flipV="1">
              <a:off x="7091543" y="4164389"/>
              <a:ext cx="582433" cy="512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13"/>
            <p:cNvSpPr>
              <a:spLocks noChangeAspect="1" noChangeArrowheads="1"/>
            </p:cNvSpPr>
            <p:nvPr/>
          </p:nvSpPr>
          <p:spPr bwMode="auto">
            <a:xfrm>
              <a:off x="5555145" y="309165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38" name="Oval 13"/>
            <p:cNvSpPr>
              <a:spLocks noChangeAspect="1" noChangeArrowheads="1"/>
            </p:cNvSpPr>
            <p:nvPr/>
          </p:nvSpPr>
          <p:spPr bwMode="auto">
            <a:xfrm>
              <a:off x="7644598" y="4019358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13"/>
            <p:cNvSpPr>
              <a:spLocks noChangeAspect="1" noChangeArrowheads="1"/>
            </p:cNvSpPr>
            <p:nvPr/>
          </p:nvSpPr>
          <p:spPr bwMode="auto">
            <a:xfrm>
              <a:off x="5143803" y="2119160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13"/>
            <p:cNvSpPr>
              <a:spLocks noChangeAspect="1" noChangeArrowheads="1"/>
            </p:cNvSpPr>
            <p:nvPr/>
          </p:nvSpPr>
          <p:spPr bwMode="auto">
            <a:xfrm>
              <a:off x="6113338" y="1920570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Connector 40"/>
            <p:cNvCxnSpPr>
              <a:stCxn id="40" idx="2"/>
              <a:endCxn id="39" idx="6"/>
            </p:cNvCxnSpPr>
            <p:nvPr/>
          </p:nvCxnSpPr>
          <p:spPr>
            <a:xfrm rot="10800000" flipV="1">
              <a:off x="5473396" y="2096065"/>
              <a:ext cx="639942" cy="1985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>
              <a:off x="6458654" y="2096064"/>
              <a:ext cx="645284" cy="23096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 flipV="1">
              <a:off x="6526089" y="2470149"/>
              <a:ext cx="292707" cy="286697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7" idx="6"/>
            </p:cNvCxnSpPr>
            <p:nvPr/>
          </p:nvCxnSpPr>
          <p:spPr>
            <a:xfrm rot="10800000">
              <a:off x="6526088" y="2841702"/>
              <a:ext cx="457504" cy="65804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 flipV="1">
              <a:off x="7974191" y="3899847"/>
              <a:ext cx="457504" cy="305876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7849781" y="3625616"/>
              <a:ext cx="479631" cy="329593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13"/>
            <p:cNvSpPr>
              <a:spLocks noChangeAspect="1" noChangeArrowheads="1"/>
            </p:cNvSpPr>
            <p:nvPr/>
          </p:nvSpPr>
          <p:spPr bwMode="auto">
            <a:xfrm>
              <a:off x="4845357" y="289306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49335" y="3626816"/>
              <a:ext cx="424165" cy="588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MU Serif Italic"/>
                  <a:cs typeface="CMU Serif Italic"/>
                </a:rPr>
                <a:t>S</a:t>
              </a:r>
              <a:endParaRPr lang="en-US" dirty="0">
                <a:latin typeface="CMU Serif Italic"/>
                <a:cs typeface="CMU Serif Italic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21052" y="1750705"/>
            <a:ext cx="4335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Characteristic Vector of </a:t>
            </a:r>
            <a:r>
              <a:rPr lang="en-US" dirty="0" smtClean="0">
                <a:latin typeface="CMU Serif Italic"/>
                <a:cs typeface="CMU Serif Italic"/>
              </a:rPr>
              <a:t>S</a:t>
            </a:r>
            <a:r>
              <a:rPr lang="en-US" dirty="0" smtClean="0">
                <a:latin typeface="Helvetica"/>
                <a:cs typeface="Helvetica"/>
              </a:rPr>
              <a:t>: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23825" y="55344"/>
            <a:ext cx="5411758" cy="698544"/>
            <a:chOff x="123825" y="55344"/>
            <a:chExt cx="5411758" cy="698544"/>
          </a:xfrm>
        </p:grpSpPr>
        <p:sp>
          <p:nvSpPr>
            <p:cNvPr id="60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541175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Measuring boundaries of sets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cs typeface="Garamond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52" y="2447074"/>
            <a:ext cx="35306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67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"/>
          <p:cNvGrpSpPr/>
          <p:nvPr/>
        </p:nvGrpSpPr>
        <p:grpSpPr>
          <a:xfrm>
            <a:off x="306886" y="980182"/>
            <a:ext cx="6258144" cy="2664439"/>
            <a:chOff x="306886" y="980182"/>
            <a:chExt cx="6258144" cy="2664439"/>
          </a:xfrm>
        </p:grpSpPr>
        <p:sp>
          <p:nvSpPr>
            <p:cNvPr id="5" name="TextBox 4"/>
            <p:cNvSpPr txBox="1"/>
            <p:nvPr/>
          </p:nvSpPr>
          <p:spPr>
            <a:xfrm>
              <a:off x="306886" y="980182"/>
              <a:ext cx="62581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Interpolate values of a function at all vertices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    from given values at a few vertices.</a:t>
              </a:r>
              <a:endParaRPr lang="en-US" sz="2400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7010" y="2233375"/>
              <a:ext cx="1398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Minimize</a:t>
              </a:r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1000" y="3182956"/>
              <a:ext cx="33498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Subject to given values 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6839124" y="394601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592226" y="466892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172496" y="3945188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0.51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644335" y="5483109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0.61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173550" y="4671076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0.53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158091" y="5479299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0.30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555503" y="4035163"/>
            <a:ext cx="1254276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ANAPC10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040916" y="4747453"/>
            <a:ext cx="95416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CDC27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906255" y="5558452"/>
            <a:ext cx="1103561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ANAPC5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698135" y="5562468"/>
            <a:ext cx="96877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UBE2C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074942" y="4747455"/>
            <a:ext cx="1128409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ANAPC2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906255" y="4015277"/>
            <a:ext cx="95416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CDC20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83" name="Straight Connector 82"/>
          <p:cNvCxnSpPr>
            <a:stCxn id="82" idx="2"/>
            <a:endCxn id="78" idx="0"/>
          </p:cNvCxnSpPr>
          <p:nvPr/>
        </p:nvCxnSpPr>
        <p:spPr>
          <a:xfrm flipH="1">
            <a:off x="2518000" y="4349316"/>
            <a:ext cx="865339" cy="39813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81" idx="1"/>
            <a:endCxn id="78" idx="3"/>
          </p:cNvCxnSpPr>
          <p:nvPr/>
        </p:nvCxnSpPr>
        <p:spPr>
          <a:xfrm flipH="1" flipV="1">
            <a:off x="2995083" y="4914473"/>
            <a:ext cx="1079859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79" idx="0"/>
            <a:endCxn id="78" idx="2"/>
          </p:cNvCxnSpPr>
          <p:nvPr/>
        </p:nvCxnSpPr>
        <p:spPr>
          <a:xfrm flipH="1" flipV="1">
            <a:off x="2518000" y="5081492"/>
            <a:ext cx="940036" cy="4769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80" idx="1"/>
            <a:endCxn id="79" idx="3"/>
          </p:cNvCxnSpPr>
          <p:nvPr/>
        </p:nvCxnSpPr>
        <p:spPr>
          <a:xfrm flipH="1" flipV="1">
            <a:off x="4009816" y="5725472"/>
            <a:ext cx="1688319" cy="40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5188759" y="5073476"/>
            <a:ext cx="509368" cy="5093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80" idx="0"/>
            <a:endCxn id="77" idx="2"/>
          </p:cNvCxnSpPr>
          <p:nvPr/>
        </p:nvCxnSpPr>
        <p:spPr>
          <a:xfrm flipV="1">
            <a:off x="6182524" y="4369202"/>
            <a:ext cx="117" cy="11932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77" idx="1"/>
            <a:endCxn id="82" idx="3"/>
          </p:cNvCxnSpPr>
          <p:nvPr/>
        </p:nvCxnSpPr>
        <p:spPr>
          <a:xfrm flipH="1" flipV="1">
            <a:off x="3860422" y="4182297"/>
            <a:ext cx="1695081" cy="1988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3833433" y="4329361"/>
            <a:ext cx="248301" cy="4113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5188759" y="4380715"/>
            <a:ext cx="366745" cy="3803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20566" y="54334"/>
            <a:ext cx="9104938" cy="699554"/>
            <a:chOff x="120566" y="54334"/>
            <a:chExt cx="9104938" cy="699554"/>
          </a:xfrm>
        </p:grpSpPr>
        <p:sp>
          <p:nvSpPr>
            <p:cNvPr id="30" name="Rectangle 29"/>
            <p:cNvSpPr/>
            <p:nvPr/>
          </p:nvSpPr>
          <p:spPr>
            <a:xfrm>
              <a:off x="5335347" y="240010"/>
              <a:ext cx="38901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Garamond"/>
                  <a:cs typeface="Garamond"/>
                </a:rPr>
                <a:t>(</a:t>
              </a:r>
              <a:r>
                <a:rPr lang="en-US" sz="2400" dirty="0" err="1">
                  <a:latin typeface="Garamond"/>
                  <a:cs typeface="Garamond"/>
                </a:rPr>
                <a:t>Zhu,Ghahramani,Lafferty</a:t>
              </a:r>
              <a:r>
                <a:rPr lang="en-US" sz="2400" dirty="0">
                  <a:latin typeface="Garamond"/>
                  <a:cs typeface="Garamond"/>
                </a:rPr>
                <a:t> ’03)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20566" y="54334"/>
              <a:ext cx="4905200" cy="699554"/>
              <a:chOff x="120566" y="54334"/>
              <a:chExt cx="4905200" cy="699554"/>
            </a:xfrm>
          </p:grpSpPr>
          <p:sp>
            <p:nvSpPr>
              <p:cNvPr id="32" name="Text Box 2"/>
              <p:cNvSpPr txBox="1">
                <a:spLocks noChangeArrowheads="1"/>
              </p:cNvSpPr>
              <p:nvPr/>
            </p:nvSpPr>
            <p:spPr bwMode="auto">
              <a:xfrm>
                <a:off x="120566" y="54334"/>
                <a:ext cx="4584909" cy="64633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600" dirty="0" smtClean="0">
                    <a:latin typeface="Garamond"/>
                    <a:cs typeface="Garamond"/>
                  </a:rPr>
                  <a:t>Interpolation on Graphs</a:t>
                </a:r>
                <a:endParaRPr lang="en-US" sz="2000" dirty="0">
                  <a:latin typeface="Garamond"/>
                  <a:cs typeface="Garamond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224126" y="733514"/>
                <a:ext cx="4801640" cy="203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89" y="2246476"/>
            <a:ext cx="31115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110812" y="953647"/>
            <a:ext cx="5484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Find large sets of small boundary</a:t>
            </a:r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" name="Group 49"/>
          <p:cNvGrpSpPr>
            <a:grpSpLocks noChangeAspect="1"/>
          </p:cNvGrpSpPr>
          <p:nvPr/>
        </p:nvGrpSpPr>
        <p:grpSpPr>
          <a:xfrm>
            <a:off x="4017834" y="1531398"/>
            <a:ext cx="8765267" cy="3389493"/>
            <a:chOff x="3352800" y="1524000"/>
            <a:chExt cx="8522478" cy="3810000"/>
          </a:xfrm>
        </p:grpSpPr>
        <p:sp>
          <p:nvSpPr>
            <p:cNvPr id="56" name="Oval 55"/>
            <p:cNvSpPr/>
            <p:nvPr/>
          </p:nvSpPr>
          <p:spPr bwMode="auto">
            <a:xfrm>
              <a:off x="3352800" y="1524000"/>
              <a:ext cx="8522478" cy="3810000"/>
            </a:xfrm>
            <a:prstGeom prst="ellipse">
              <a:avLst/>
            </a:prstGeom>
            <a:solidFill>
              <a:srgbClr val="A9ADFF"/>
            </a:soli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 rot="10800000" flipV="1">
              <a:off x="7974191" y="3899847"/>
              <a:ext cx="457504" cy="305876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13"/>
            <p:cNvSpPr>
              <a:spLocks noChangeAspect="1" noChangeArrowheads="1"/>
            </p:cNvSpPr>
            <p:nvPr/>
          </p:nvSpPr>
          <p:spPr bwMode="auto">
            <a:xfrm>
              <a:off x="4837595" y="2907507"/>
              <a:ext cx="329593" cy="350990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77440" y="3639940"/>
              <a:ext cx="373219" cy="121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</a:rPr>
                <a:t>S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 rot="1391542">
              <a:off x="3810000" y="2825750"/>
              <a:ext cx="2730500" cy="1746250"/>
            </a:xfrm>
            <a:prstGeom prst="ellipse">
              <a:avLst/>
            </a:prstGeom>
            <a:solidFill>
              <a:srgbClr val="E3BAFF"/>
            </a:soli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 flipH="1" flipV="1">
              <a:off x="4780570" y="3318860"/>
              <a:ext cx="208339" cy="285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4914900" y="2597150"/>
              <a:ext cx="476250" cy="222250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20" idx="1"/>
            </p:cNvCxnSpPr>
            <p:nvPr/>
          </p:nvCxnSpPr>
          <p:spPr>
            <a:xfrm>
              <a:off x="6075564" y="3667126"/>
              <a:ext cx="727339" cy="447482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96001" y="4238625"/>
              <a:ext cx="682624" cy="15875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857875" y="2927350"/>
              <a:ext cx="355600" cy="263526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3"/>
            <p:cNvSpPr>
              <a:spLocks noChangeAspect="1" noChangeArrowheads="1"/>
            </p:cNvSpPr>
            <p:nvPr/>
          </p:nvSpPr>
          <p:spPr bwMode="auto">
            <a:xfrm>
              <a:off x="7068099" y="2405857"/>
              <a:ext cx="405471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0.2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>
              <a:spLocks noChangeAspect="1" noChangeArrowheads="1"/>
            </p:cNvSpPr>
            <p:nvPr/>
          </p:nvSpPr>
          <p:spPr bwMode="auto">
            <a:xfrm>
              <a:off x="7529995" y="2977357"/>
              <a:ext cx="599527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-0.20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3"/>
            <p:cNvSpPr>
              <a:spLocks noChangeAspect="1" noChangeArrowheads="1"/>
            </p:cNvSpPr>
            <p:nvPr/>
          </p:nvSpPr>
          <p:spPr bwMode="auto">
            <a:xfrm>
              <a:off x="6790765" y="3199607"/>
              <a:ext cx="417232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prstClr val="white"/>
                  </a:solidFill>
                </a:rPr>
                <a:t>0.4</a:t>
              </a:r>
            </a:p>
          </p:txBody>
        </p:sp>
        <p:sp>
          <p:nvSpPr>
            <p:cNvPr id="16" name="Oval 13"/>
            <p:cNvSpPr>
              <a:spLocks noChangeAspect="1" noChangeArrowheads="1"/>
            </p:cNvSpPr>
            <p:nvPr/>
          </p:nvSpPr>
          <p:spPr bwMode="auto">
            <a:xfrm>
              <a:off x="7809395" y="2297907"/>
              <a:ext cx="444997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-1.1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Oval 13"/>
            <p:cNvSpPr>
              <a:spLocks noChangeAspect="1" noChangeArrowheads="1"/>
            </p:cNvSpPr>
            <p:nvPr/>
          </p:nvSpPr>
          <p:spPr bwMode="auto">
            <a:xfrm>
              <a:off x="6174404" y="2666207"/>
              <a:ext cx="399958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0.5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3"/>
            <p:cNvSpPr>
              <a:spLocks noChangeAspect="1" noChangeArrowheads="1"/>
            </p:cNvSpPr>
            <p:nvPr/>
          </p:nvSpPr>
          <p:spPr bwMode="auto">
            <a:xfrm>
              <a:off x="5722726" y="3548857"/>
              <a:ext cx="418495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prstClr val="white"/>
                  </a:solidFill>
                </a:rPr>
                <a:t>0.8</a:t>
              </a:r>
            </a:p>
          </p:txBody>
        </p:sp>
        <p:sp>
          <p:nvSpPr>
            <p:cNvPr id="19" name="Oval 13"/>
            <p:cNvSpPr>
              <a:spLocks noChangeAspect="1" noChangeArrowheads="1"/>
            </p:cNvSpPr>
            <p:nvPr/>
          </p:nvSpPr>
          <p:spPr bwMode="auto">
            <a:xfrm>
              <a:off x="5706619" y="4050507"/>
              <a:ext cx="429079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0.8</a:t>
              </a:r>
            </a:p>
          </p:txBody>
        </p:sp>
        <p:sp>
          <p:nvSpPr>
            <p:cNvPr id="22" name="Oval 13"/>
            <p:cNvSpPr>
              <a:spLocks noChangeAspect="1" noChangeArrowheads="1"/>
            </p:cNvSpPr>
            <p:nvPr/>
          </p:nvSpPr>
          <p:spPr bwMode="auto">
            <a:xfrm>
              <a:off x="4922626" y="3967957"/>
              <a:ext cx="371175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1.1</a:t>
              </a:r>
            </a:p>
          </p:txBody>
        </p:sp>
        <p:sp>
          <p:nvSpPr>
            <p:cNvPr id="21" name="Oval 13"/>
            <p:cNvSpPr>
              <a:spLocks noChangeAspect="1" noChangeArrowheads="1"/>
            </p:cNvSpPr>
            <p:nvPr/>
          </p:nvSpPr>
          <p:spPr bwMode="auto">
            <a:xfrm>
              <a:off x="5182977" y="3561557"/>
              <a:ext cx="374237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1.0</a:t>
              </a:r>
            </a:p>
          </p:txBody>
        </p:sp>
        <p:sp>
          <p:nvSpPr>
            <p:cNvPr id="24" name="Oval 13"/>
            <p:cNvSpPr>
              <a:spLocks noChangeAspect="1" noChangeArrowheads="1"/>
            </p:cNvSpPr>
            <p:nvPr/>
          </p:nvSpPr>
          <p:spPr bwMode="auto">
            <a:xfrm>
              <a:off x="4012094" y="3244058"/>
              <a:ext cx="401363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1.6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3" name="Oval 13"/>
            <p:cNvSpPr>
              <a:spLocks noChangeAspect="1" noChangeArrowheads="1"/>
            </p:cNvSpPr>
            <p:nvPr/>
          </p:nvSpPr>
          <p:spPr bwMode="auto">
            <a:xfrm>
              <a:off x="4637704" y="3434557"/>
              <a:ext cx="370148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1.3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4978342" y="3373815"/>
              <a:ext cx="592262" cy="2362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4826001" y="3824665"/>
              <a:ext cx="225427" cy="142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4" idx="6"/>
            </p:cNvCxnSpPr>
            <p:nvPr/>
          </p:nvCxnSpPr>
          <p:spPr>
            <a:xfrm>
              <a:off x="4413457" y="3419553"/>
              <a:ext cx="241095" cy="1840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4" idx="7"/>
            </p:cNvCxnSpPr>
            <p:nvPr/>
          </p:nvCxnSpPr>
          <p:spPr>
            <a:xfrm flipV="1">
              <a:off x="4354678" y="3103943"/>
              <a:ext cx="474498" cy="1915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157663" y="3117927"/>
              <a:ext cx="397482" cy="1492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68788" y="4178377"/>
              <a:ext cx="484312" cy="463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22" idx="7"/>
            </p:cNvCxnSpPr>
            <p:nvPr/>
          </p:nvCxnSpPr>
          <p:spPr>
            <a:xfrm flipH="1">
              <a:off x="5239444" y="3904040"/>
              <a:ext cx="52590" cy="1153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18" idx="2"/>
            </p:cNvCxnSpPr>
            <p:nvPr/>
          </p:nvCxnSpPr>
          <p:spPr>
            <a:xfrm flipV="1">
              <a:off x="5512570" y="3724352"/>
              <a:ext cx="210156" cy="190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9" idx="0"/>
              <a:endCxn id="18" idx="4"/>
            </p:cNvCxnSpPr>
            <p:nvPr/>
          </p:nvCxnSpPr>
          <p:spPr>
            <a:xfrm flipV="1">
              <a:off x="5921159" y="3899846"/>
              <a:ext cx="10815" cy="150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 flipV="1">
              <a:off x="7091543" y="4164389"/>
              <a:ext cx="582433" cy="512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5" idx="4"/>
              <a:endCxn id="20" idx="0"/>
            </p:cNvCxnSpPr>
            <p:nvPr/>
          </p:nvCxnSpPr>
          <p:spPr>
            <a:xfrm flipH="1">
              <a:off x="6951847" y="3550596"/>
              <a:ext cx="47534" cy="5126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13"/>
            <p:cNvSpPr>
              <a:spLocks noChangeAspect="1" noChangeArrowheads="1"/>
            </p:cNvSpPr>
            <p:nvPr/>
          </p:nvSpPr>
          <p:spPr bwMode="auto">
            <a:xfrm>
              <a:off x="5533055" y="3091657"/>
              <a:ext cx="409790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0.9</a:t>
              </a:r>
            </a:p>
          </p:txBody>
        </p:sp>
        <p:sp>
          <p:nvSpPr>
            <p:cNvPr id="39" name="Oval 13"/>
            <p:cNvSpPr>
              <a:spLocks noChangeAspect="1" noChangeArrowheads="1"/>
            </p:cNvSpPr>
            <p:nvPr/>
          </p:nvSpPr>
          <p:spPr bwMode="auto">
            <a:xfrm>
              <a:off x="5121712" y="2119160"/>
              <a:ext cx="411342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0.7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13"/>
            <p:cNvSpPr>
              <a:spLocks noChangeAspect="1" noChangeArrowheads="1"/>
            </p:cNvSpPr>
            <p:nvPr/>
          </p:nvSpPr>
          <p:spPr bwMode="auto">
            <a:xfrm>
              <a:off x="6113338" y="1920570"/>
              <a:ext cx="412752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-0.4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Connector 40"/>
            <p:cNvCxnSpPr>
              <a:stCxn id="40" idx="2"/>
              <a:endCxn id="39" idx="6"/>
            </p:cNvCxnSpPr>
            <p:nvPr/>
          </p:nvCxnSpPr>
          <p:spPr>
            <a:xfrm flipH="1">
              <a:off x="5533054" y="2096065"/>
              <a:ext cx="580284" cy="1985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>
              <a:off x="6524926" y="2096064"/>
              <a:ext cx="645284" cy="23096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13"/>
            <p:cNvSpPr>
              <a:spLocks noChangeAspect="1" noChangeArrowheads="1"/>
            </p:cNvSpPr>
            <p:nvPr/>
          </p:nvSpPr>
          <p:spPr bwMode="auto">
            <a:xfrm>
              <a:off x="7644597" y="4019358"/>
              <a:ext cx="443306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-0.3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rot="10800000" flipV="1">
              <a:off x="6526089" y="2470149"/>
              <a:ext cx="292707" cy="286697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7" idx="6"/>
            </p:cNvCxnSpPr>
            <p:nvPr/>
          </p:nvCxnSpPr>
          <p:spPr>
            <a:xfrm flipH="1" flipV="1">
              <a:off x="6574362" y="2841702"/>
              <a:ext cx="387141" cy="65805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7849781" y="3625616"/>
              <a:ext cx="479631" cy="329593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13"/>
            <p:cNvSpPr>
              <a:spLocks noChangeAspect="1" noChangeArrowheads="1"/>
            </p:cNvSpPr>
            <p:nvPr/>
          </p:nvSpPr>
          <p:spPr bwMode="auto">
            <a:xfrm>
              <a:off x="4812220" y="2893067"/>
              <a:ext cx="383778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1.3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26494" y="3638237"/>
              <a:ext cx="424165" cy="588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CMU Serif Italic"/>
                  <a:cs typeface="CMU Serif Italic"/>
                </a:rPr>
                <a:t>S</a:t>
              </a:r>
              <a:endParaRPr lang="en-US" dirty="0">
                <a:solidFill>
                  <a:srgbClr val="000000"/>
                </a:solidFill>
                <a:latin typeface="CMU Serif Italic"/>
                <a:cs typeface="CMU Serif Italic"/>
              </a:endParaRPr>
            </a:p>
          </p:txBody>
        </p:sp>
        <p:sp>
          <p:nvSpPr>
            <p:cNvPr id="20" name="Oval 13"/>
            <p:cNvSpPr>
              <a:spLocks noChangeAspect="1" noChangeArrowheads="1"/>
            </p:cNvSpPr>
            <p:nvPr/>
          </p:nvSpPr>
          <p:spPr bwMode="auto">
            <a:xfrm>
              <a:off x="6741208" y="4063208"/>
              <a:ext cx="421278" cy="35098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4000">
                  <a:srgbClr val="EA8FE3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</a:rPr>
                <a:t>0.5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122092" y="2016813"/>
            <a:ext cx="382348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Heuristic to find</a:t>
            </a:r>
          </a:p>
          <a:p>
            <a: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i="1" dirty="0" smtClean="0">
                <a:solidFill>
                  <a:srgbClr val="000000"/>
                </a:solidFill>
                <a:latin typeface="CMU Serif" charset="0"/>
                <a:ea typeface="CMU Serif" charset="0"/>
                <a:cs typeface="CMU Serif" charset="0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 with               small</a:t>
            </a:r>
          </a:p>
          <a:p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Compute eigenvector</a:t>
            </a:r>
          </a:p>
          <a:p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Consider the level sets</a:t>
            </a:r>
          </a:p>
        </p:txBody>
      </p:sp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78" y="3977749"/>
            <a:ext cx="2285428" cy="373436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24" y="2544809"/>
            <a:ext cx="1173830" cy="419225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123825" y="61791"/>
            <a:ext cx="6545382" cy="692097"/>
            <a:chOff x="123825" y="61791"/>
            <a:chExt cx="6545382" cy="692097"/>
          </a:xfrm>
        </p:grpSpPr>
        <p:sp>
          <p:nvSpPr>
            <p:cNvPr id="60" name="Text Box 2"/>
            <p:cNvSpPr txBox="1">
              <a:spLocks noChangeArrowheads="1"/>
            </p:cNvSpPr>
            <p:nvPr/>
          </p:nvSpPr>
          <p:spPr bwMode="auto">
            <a:xfrm>
              <a:off x="123825" y="61791"/>
              <a:ext cx="6545382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kern="0" dirty="0" smtClean="0">
                  <a:solidFill>
                    <a:sysClr val="windowText" lastClr="000000"/>
                  </a:solidFill>
                  <a:latin typeface="Garamond"/>
                  <a:cs typeface="Garamond"/>
                </a:rPr>
                <a:t>Spectral Clustering and Partitioning</a:t>
              </a:r>
              <a:endParaRPr lang="en-US" sz="3600" kern="0" dirty="0">
                <a:solidFill>
                  <a:sysClr val="windowText" lastClr="000000"/>
                </a:solidFill>
                <a:latin typeface="Garamond"/>
                <a:cs typeface="Garamond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79626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irfoilV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86845" y="-34446"/>
            <a:ext cx="5515825" cy="6230938"/>
          </a:xfrm>
          <a:prstGeom prst="rect">
            <a:avLst/>
          </a:prstGeom>
        </p:spPr>
      </p:pic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4648200" y="5562600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for some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2243344" y="1552720"/>
            <a:ext cx="2646908" cy="3657600"/>
            <a:chOff x="2133600" y="2743200"/>
            <a:chExt cx="1981200" cy="3657600"/>
          </a:xfrm>
        </p:grpSpPr>
        <p:sp>
          <p:nvSpPr>
            <p:cNvPr id="145419" name="Rectangle 11"/>
            <p:cNvSpPr>
              <a:spLocks noChangeArrowheads="1"/>
            </p:cNvSpPr>
            <p:nvPr/>
          </p:nvSpPr>
          <p:spPr bwMode="auto">
            <a:xfrm>
              <a:off x="2133600" y="2743200"/>
              <a:ext cx="1981200" cy="3657600"/>
            </a:xfrm>
            <a:prstGeom prst="rect">
              <a:avLst/>
            </a:prstGeom>
            <a:solidFill>
              <a:srgbClr val="A9F5D8">
                <a:alpha val="57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420" name="Line 12"/>
            <p:cNvSpPr>
              <a:spLocks noChangeShapeType="1"/>
            </p:cNvSpPr>
            <p:nvPr/>
          </p:nvSpPr>
          <p:spPr bwMode="auto">
            <a:xfrm flipV="1">
              <a:off x="4114800" y="2819400"/>
              <a:ext cx="0" cy="350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42637" y="753888"/>
            <a:ext cx="731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cs typeface="Helvetica"/>
              </a:rPr>
              <a:t>Donath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-Hoffman ‘72, Barnes ‘82, Hagen-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cs typeface="Helvetica"/>
              </a:rPr>
              <a:t>Kahng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uk-UA" sz="2400" dirty="0" smtClean="0">
                <a:solidFill>
                  <a:srgbClr val="000000"/>
                </a:solidFill>
                <a:latin typeface="Helvetica"/>
                <a:cs typeface="Helvetica"/>
              </a:rPr>
              <a:t>’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92)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181" y="5640613"/>
            <a:ext cx="3327400" cy="4191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5716588"/>
            <a:ext cx="127000" cy="266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3486" y="6079251"/>
            <a:ext cx="7915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Cheeger’s</a:t>
            </a:r>
            <a:r>
              <a:rPr lang="en-US" dirty="0" smtClean="0"/>
              <a:t> inequality implies good approximation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3825" y="61791"/>
            <a:ext cx="4901941" cy="692097"/>
            <a:chOff x="123825" y="61791"/>
            <a:chExt cx="4901941" cy="692097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123825" y="61791"/>
              <a:ext cx="3839513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kern="0" dirty="0" smtClean="0">
                  <a:solidFill>
                    <a:sysClr val="windowText" lastClr="000000"/>
                  </a:solidFill>
                  <a:latin typeface="Garamond"/>
                  <a:cs typeface="Garamond"/>
                </a:rPr>
                <a:t>Spectral Partitioning</a:t>
              </a:r>
              <a:endParaRPr lang="en-US" sz="3600" kern="0" dirty="0">
                <a:solidFill>
                  <a:sysClr val="windowText" lastClr="000000"/>
                </a:solidFill>
                <a:latin typeface="Garamond"/>
                <a:cs typeface="Garamond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28834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4648200" y="5562600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for some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2637" y="753888"/>
            <a:ext cx="731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cs typeface="Helvetica"/>
              </a:rPr>
              <a:t>Donath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-Hoffman ‘72, Barnes ‘82, Hagen-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cs typeface="Helvetica"/>
              </a:rPr>
              <a:t>Kahng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uk-UA" sz="2400" dirty="0" smtClean="0">
                <a:solidFill>
                  <a:srgbClr val="000000"/>
                </a:solidFill>
                <a:latin typeface="Helvetica"/>
                <a:cs typeface="Helvetica"/>
              </a:rPr>
              <a:t>’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92)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81" y="5640613"/>
            <a:ext cx="3327400" cy="4191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5716588"/>
            <a:ext cx="127000" cy="266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3486" y="6079251"/>
            <a:ext cx="7915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Cheeger’s</a:t>
            </a:r>
            <a:r>
              <a:rPr lang="en-US" dirty="0" smtClean="0"/>
              <a:t> inequality implies good approximation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3825" y="61791"/>
            <a:ext cx="4901941" cy="692097"/>
            <a:chOff x="123825" y="61791"/>
            <a:chExt cx="4901941" cy="692097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123825" y="61791"/>
              <a:ext cx="3839513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kern="0" dirty="0" smtClean="0">
                  <a:solidFill>
                    <a:sysClr val="windowText" lastClr="000000"/>
                  </a:solidFill>
                  <a:latin typeface="Garamond"/>
                  <a:cs typeface="Garamond"/>
                </a:rPr>
                <a:t>Spectral Partitioning</a:t>
              </a:r>
              <a:endParaRPr lang="en-US" sz="3600" kern="0" dirty="0">
                <a:solidFill>
                  <a:sysClr val="windowText" lastClr="000000"/>
                </a:solidFill>
                <a:latin typeface="Garamond"/>
                <a:cs typeface="Garamond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5553"/>
            <a:ext cx="9568612" cy="47260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0627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79"/>
          <p:cNvGrpSpPr/>
          <p:nvPr/>
        </p:nvGrpSpPr>
        <p:grpSpPr>
          <a:xfrm>
            <a:off x="1663384" y="498680"/>
            <a:ext cx="4779622" cy="2554010"/>
            <a:chOff x="2350544" y="3886200"/>
            <a:chExt cx="3697691" cy="2009715"/>
          </a:xfrm>
        </p:grpSpPr>
        <p:sp>
          <p:nvSpPr>
            <p:cNvPr id="27" name="TextBox 26"/>
            <p:cNvSpPr txBox="1"/>
            <p:nvPr/>
          </p:nvSpPr>
          <p:spPr>
            <a:xfrm>
              <a:off x="2350544" y="4751388"/>
              <a:ext cx="126410" cy="664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21825" y="3886200"/>
              <a:ext cx="126410" cy="664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kern="0" dirty="0" smtClean="0">
                <a:solidFill>
                  <a:prstClr val="black"/>
                </a:solidFill>
                <a:latin typeface="Arial"/>
                <a:cs typeface="Corbel"/>
              </a:endParaRPr>
            </a:p>
          </p:txBody>
        </p:sp>
        <p:grpSp>
          <p:nvGrpSpPr>
            <p:cNvPr id="29" name="Group 41"/>
            <p:cNvGrpSpPr/>
            <p:nvPr/>
          </p:nvGrpSpPr>
          <p:grpSpPr>
            <a:xfrm>
              <a:off x="2731544" y="4166176"/>
              <a:ext cx="3189906" cy="1729739"/>
              <a:chOff x="652948" y="2743199"/>
              <a:chExt cx="3189906" cy="1729739"/>
            </a:xfrm>
          </p:grpSpPr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flipV="1">
                <a:off x="990601" y="3047999"/>
                <a:ext cx="533400" cy="442594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 flipV="1">
                <a:off x="1066801" y="3657600"/>
                <a:ext cx="1268897" cy="0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Line 11"/>
              <p:cNvSpPr>
                <a:spLocks noChangeShapeType="1"/>
              </p:cNvSpPr>
              <p:nvPr/>
            </p:nvSpPr>
            <p:spPr bwMode="auto">
              <a:xfrm flipV="1">
                <a:off x="1905001" y="4267197"/>
                <a:ext cx="1524000" cy="0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11"/>
              <p:cNvSpPr>
                <a:spLocks noChangeShapeType="1"/>
              </p:cNvSpPr>
              <p:nvPr/>
            </p:nvSpPr>
            <p:spPr bwMode="auto">
              <a:xfrm>
                <a:off x="1937854" y="2971800"/>
                <a:ext cx="1491147" cy="0"/>
              </a:xfrm>
              <a:prstGeom prst="line">
                <a:avLst/>
              </a:prstGeom>
              <a:noFill/>
              <a:ln w="57150">
                <a:solidFill>
                  <a:srgbClr val="0432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1"/>
              <p:cNvSpPr>
                <a:spLocks noChangeShapeType="1"/>
              </p:cNvSpPr>
              <p:nvPr/>
            </p:nvSpPr>
            <p:spPr bwMode="auto">
              <a:xfrm flipH="1" flipV="1">
                <a:off x="3646839" y="3200399"/>
                <a:ext cx="0" cy="838200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11"/>
              <p:cNvSpPr>
                <a:spLocks noChangeShapeType="1"/>
              </p:cNvSpPr>
              <p:nvPr/>
            </p:nvSpPr>
            <p:spPr bwMode="auto">
              <a:xfrm>
                <a:off x="2749551" y="3733799"/>
                <a:ext cx="679450" cy="381000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Line 11"/>
              <p:cNvSpPr>
                <a:spLocks noChangeShapeType="1"/>
              </p:cNvSpPr>
              <p:nvPr/>
            </p:nvSpPr>
            <p:spPr bwMode="auto">
              <a:xfrm flipV="1">
                <a:off x="2749551" y="3047999"/>
                <a:ext cx="679450" cy="442594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Line 11"/>
              <p:cNvSpPr>
                <a:spLocks noChangeShapeType="1"/>
              </p:cNvSpPr>
              <p:nvPr/>
            </p:nvSpPr>
            <p:spPr bwMode="auto">
              <a:xfrm flipV="1">
                <a:off x="1828801" y="3809999"/>
                <a:ext cx="506897" cy="304798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>
                <a:off x="990601" y="3809999"/>
                <a:ext cx="576747" cy="304800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524001" y="2743199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kern="0" dirty="0" smtClean="0">
                    <a:solidFill>
                      <a:prstClr val="white"/>
                    </a:solidFill>
                    <a:latin typeface="Calibri"/>
                  </a:rPr>
                  <a:t>2</a:t>
                </a:r>
                <a:endParaRPr lang="en-US" sz="40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52948" y="3451859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kern="0" dirty="0" smtClean="0">
                    <a:solidFill>
                      <a:prstClr val="white"/>
                    </a:solidFill>
                    <a:latin typeface="Calibri"/>
                  </a:rPr>
                  <a:t>1</a:t>
                </a:r>
                <a:endParaRPr lang="en-US" sz="40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335698" y="3451860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kern="0" dirty="0" smtClean="0">
                    <a:solidFill>
                      <a:prstClr val="white"/>
                    </a:solidFill>
                    <a:latin typeface="Calibri"/>
                  </a:rPr>
                  <a:t>4</a:t>
                </a:r>
                <a:endParaRPr lang="en-US" sz="40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567348" y="4038599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kern="0" dirty="0" smtClean="0">
                    <a:solidFill>
                      <a:prstClr val="white"/>
                    </a:solidFill>
                    <a:latin typeface="Calibri"/>
                  </a:rPr>
                  <a:t>3</a:t>
                </a:r>
                <a:endParaRPr lang="en-US" sz="40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429001" y="4061458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kern="0" dirty="0" smtClean="0">
                    <a:solidFill>
                      <a:prstClr val="white"/>
                    </a:solidFill>
                    <a:latin typeface="Calibri"/>
                  </a:rPr>
                  <a:t>5</a:t>
                </a:r>
                <a:endParaRPr lang="en-US" sz="40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429001" y="2743199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kern="0" dirty="0" smtClean="0">
                    <a:solidFill>
                      <a:prstClr val="white"/>
                    </a:solidFill>
                    <a:latin typeface="Calibri"/>
                  </a:rPr>
                  <a:t>6</a:t>
                </a:r>
                <a:endParaRPr lang="en-US" sz="40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01708" y="3287999"/>
            <a:ext cx="4903663" cy="2382831"/>
            <a:chOff x="2137135" y="1051582"/>
            <a:chExt cx="4903663" cy="2382831"/>
          </a:xfrm>
        </p:grpSpPr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135" y="1051582"/>
              <a:ext cx="4903663" cy="2382831"/>
            </a:xfrm>
            <a:prstGeom prst="rect">
              <a:avLst/>
            </a:prstGeom>
          </p:spPr>
        </p:pic>
        <p:sp>
          <p:nvSpPr>
            <p:cNvPr id="46" name="Oval 45"/>
            <p:cNvSpPr/>
            <p:nvPr/>
          </p:nvSpPr>
          <p:spPr>
            <a:xfrm>
              <a:off x="6148390" y="1420957"/>
              <a:ext cx="666391" cy="414969"/>
            </a:xfrm>
            <a:prstGeom prst="ellipse">
              <a:avLst/>
            </a:prstGeom>
            <a:noFill/>
            <a:ln w="28575" cmpd="sng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182588" y="3006888"/>
              <a:ext cx="666391" cy="414969"/>
            </a:xfrm>
            <a:prstGeom prst="ellipse">
              <a:avLst/>
            </a:prstGeom>
            <a:noFill/>
            <a:ln w="28575" cmpd="sng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94355" y="3106821"/>
            <a:ext cx="343823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Symmetric</a:t>
            </a:r>
          </a:p>
          <a:p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on-positive </a:t>
            </a:r>
          </a:p>
          <a:p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off-diagonals</a:t>
            </a:r>
          </a:p>
          <a:p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iagonally dominant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23825" y="55344"/>
            <a:ext cx="6094336" cy="698544"/>
            <a:chOff x="123825" y="55344"/>
            <a:chExt cx="6094336" cy="698544"/>
          </a:xfrm>
        </p:grpSpPr>
        <p:sp>
          <p:nvSpPr>
            <p:cNvPr id="50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094336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kern="0" dirty="0" smtClean="0">
                  <a:solidFill>
                    <a:sysClr val="windowText" lastClr="000000"/>
                  </a:solidFill>
                  <a:latin typeface="Garamond"/>
                  <a:cs typeface="Garamond"/>
                </a:rPr>
                <a:t>The </a:t>
              </a:r>
              <a:r>
                <a:rPr lang="en-US" sz="3600" kern="0" dirty="0" err="1" smtClean="0">
                  <a:solidFill>
                    <a:sysClr val="windowText" lastClr="000000"/>
                  </a:solidFill>
                  <a:latin typeface="Garamond"/>
                  <a:cs typeface="Garamond"/>
                </a:rPr>
                <a:t>Laplacian</a:t>
              </a:r>
              <a:r>
                <a:rPr lang="en-US" sz="3600" kern="0" dirty="0" smtClean="0">
                  <a:solidFill>
                    <a:sysClr val="windowText" lastClr="000000"/>
                  </a:solidFill>
                  <a:latin typeface="Garamond"/>
                  <a:cs typeface="Garamond"/>
                </a:rPr>
                <a:t> Matrix of a Graph</a:t>
              </a:r>
              <a:endParaRPr lang="en-US" sz="3600" kern="0" dirty="0">
                <a:solidFill>
                  <a:sysClr val="windowText" lastClr="000000"/>
                </a:solidFill>
                <a:latin typeface="Garamond"/>
                <a:cs typeface="Garamond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55340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395" y="2512539"/>
            <a:ext cx="3695700" cy="97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90" y="1230544"/>
            <a:ext cx="6159500" cy="9652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21" y="3985231"/>
            <a:ext cx="3733800" cy="20524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3825" y="55344"/>
            <a:ext cx="6094336" cy="698544"/>
            <a:chOff x="123825" y="55344"/>
            <a:chExt cx="6094336" cy="698544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094336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kern="0" dirty="0" smtClean="0">
                  <a:solidFill>
                    <a:sysClr val="windowText" lastClr="000000"/>
                  </a:solidFill>
                  <a:latin typeface="Garamond"/>
                  <a:cs typeface="Garamond"/>
                </a:rPr>
                <a:t>The </a:t>
              </a:r>
              <a:r>
                <a:rPr lang="en-US" sz="3600" kern="0" dirty="0" err="1" smtClean="0">
                  <a:solidFill>
                    <a:sysClr val="windowText" lastClr="000000"/>
                  </a:solidFill>
                  <a:latin typeface="Garamond"/>
                  <a:cs typeface="Garamond"/>
                </a:rPr>
                <a:t>Laplacian</a:t>
              </a:r>
              <a:r>
                <a:rPr lang="en-US" sz="3600" kern="0" dirty="0" smtClean="0">
                  <a:solidFill>
                    <a:sysClr val="windowText" lastClr="000000"/>
                  </a:solidFill>
                  <a:latin typeface="Garamond"/>
                  <a:cs typeface="Garamond"/>
                </a:rPr>
                <a:t> Matrix of a Graph</a:t>
              </a:r>
              <a:endParaRPr lang="en-US" sz="3600" kern="0" dirty="0">
                <a:solidFill>
                  <a:sysClr val="windowText" lastClr="000000"/>
                </a:solidFill>
                <a:latin typeface="Garamond"/>
                <a:cs typeface="Garamon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4062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5" y="55344"/>
            <a:ext cx="6776690" cy="698544"/>
            <a:chOff x="123825" y="55344"/>
            <a:chExt cx="6776690" cy="698544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77669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Quickly Solving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Laplacian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 Equations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cs typeface="Garamond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9" name="Rectangle 8"/>
          <p:cNvSpPr/>
          <p:nvPr/>
        </p:nvSpPr>
        <p:spPr>
          <a:xfrm>
            <a:off x="637019" y="2639345"/>
            <a:ext cx="8506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Where </a:t>
            </a:r>
            <a:r>
              <a:rPr lang="en-US" dirty="0" smtClean="0">
                <a:latin typeface="CMU Serif Italic"/>
                <a:cs typeface="CMU Serif Italic"/>
              </a:rPr>
              <a:t>m</a:t>
            </a:r>
            <a:r>
              <a:rPr lang="en-US" dirty="0" smtClean="0">
                <a:latin typeface="Helvetica"/>
                <a:cs typeface="Helvetica"/>
              </a:rPr>
              <a:t> is number of non-zeros and </a:t>
            </a:r>
            <a:r>
              <a:rPr lang="en-US" dirty="0" smtClean="0">
                <a:latin typeface="CMU Serif Italic"/>
                <a:cs typeface="CMU Serif Italic"/>
              </a:rPr>
              <a:t>n</a:t>
            </a:r>
            <a:r>
              <a:rPr lang="en-US" dirty="0" smtClean="0">
                <a:latin typeface="Helvetica"/>
                <a:cs typeface="Helvetica"/>
              </a:rPr>
              <a:t> is dimension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83" y="1668003"/>
            <a:ext cx="3670300" cy="520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815" y="955751"/>
            <a:ext cx="8187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S</a:t>
            </a:r>
            <a:r>
              <a:rPr lang="en-US" dirty="0" err="1">
                <a:latin typeface="Helvetica"/>
                <a:cs typeface="Helvetica"/>
              </a:rPr>
              <a:t>,</a:t>
            </a:r>
            <a:r>
              <a:rPr lang="en-US" dirty="0" err="1" smtClean="0">
                <a:latin typeface="Helvetica"/>
                <a:cs typeface="Helvetica"/>
              </a:rPr>
              <a:t>Teng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04: Using low-stretch </a:t>
            </a:r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rees </a:t>
            </a:r>
            <a:r>
              <a:rPr lang="en-US" dirty="0">
                <a:latin typeface="Helvetica"/>
                <a:cs typeface="Helvetica"/>
              </a:rPr>
              <a:t>and </a:t>
            </a:r>
            <a:r>
              <a:rPr lang="en-US" dirty="0" err="1">
                <a:latin typeface="Helvetica"/>
                <a:cs typeface="Helvetica"/>
              </a:rPr>
              <a:t>s</a:t>
            </a:r>
            <a:r>
              <a:rPr lang="en-US" dirty="0" err="1" smtClean="0">
                <a:latin typeface="Helvetica"/>
                <a:cs typeface="Helvetica"/>
              </a:rPr>
              <a:t>parsifiers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70055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" y="4395727"/>
            <a:ext cx="8506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Where </a:t>
            </a:r>
            <a:r>
              <a:rPr lang="en-US" dirty="0" smtClean="0">
                <a:latin typeface="CMU Serif Italic"/>
                <a:cs typeface="CMU Serif Italic"/>
              </a:rPr>
              <a:t>m</a:t>
            </a:r>
            <a:r>
              <a:rPr lang="en-US" dirty="0" smtClean="0">
                <a:latin typeface="Helvetica"/>
                <a:cs typeface="Helvetica"/>
              </a:rPr>
              <a:t> is number of non-zeros and </a:t>
            </a:r>
            <a:r>
              <a:rPr lang="en-US" dirty="0" smtClean="0">
                <a:latin typeface="CMU Serif Italic"/>
                <a:cs typeface="CMU Serif Italic"/>
              </a:rPr>
              <a:t>n</a:t>
            </a:r>
            <a:r>
              <a:rPr lang="en-US" dirty="0" smtClean="0">
                <a:latin typeface="Helvetica"/>
                <a:cs typeface="Helvetica"/>
              </a:rPr>
              <a:t> is dimension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83" y="1668003"/>
            <a:ext cx="3670300" cy="520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43" y="3441620"/>
            <a:ext cx="3479800" cy="571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943" y="2723427"/>
            <a:ext cx="8999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Koutis</a:t>
            </a:r>
            <a:r>
              <a:rPr lang="en-US" dirty="0" smtClean="0">
                <a:latin typeface="Helvetica"/>
                <a:cs typeface="Helvetica"/>
              </a:rPr>
              <a:t>, Miller, </a:t>
            </a:r>
            <a:r>
              <a:rPr lang="en-US" dirty="0" err="1" smtClean="0">
                <a:latin typeface="Helvetica"/>
                <a:cs typeface="Helvetica"/>
              </a:rPr>
              <a:t>Peng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11: </a:t>
            </a:r>
            <a:r>
              <a:rPr lang="en-US" dirty="0">
                <a:latin typeface="Helvetica"/>
                <a:cs typeface="Helvetica"/>
              </a:rPr>
              <a:t>Low</a:t>
            </a:r>
            <a:r>
              <a:rPr lang="en-US" dirty="0" smtClean="0">
                <a:latin typeface="Helvetica"/>
                <a:cs typeface="Helvetica"/>
              </a:rPr>
              <a:t>-stretch </a:t>
            </a:r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rees </a:t>
            </a:r>
            <a:r>
              <a:rPr lang="en-US" dirty="0">
                <a:latin typeface="Helvetica"/>
                <a:cs typeface="Helvetica"/>
              </a:rPr>
              <a:t>and </a:t>
            </a:r>
            <a:r>
              <a:rPr lang="en-US" dirty="0" smtClean="0">
                <a:latin typeface="Helvetica"/>
                <a:cs typeface="Helvetica"/>
              </a:rPr>
              <a:t>sampling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815" y="955751"/>
            <a:ext cx="8187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S</a:t>
            </a:r>
            <a:r>
              <a:rPr lang="en-US" dirty="0" err="1">
                <a:latin typeface="Helvetica"/>
                <a:cs typeface="Helvetica"/>
              </a:rPr>
              <a:t>,</a:t>
            </a:r>
            <a:r>
              <a:rPr lang="en-US" dirty="0" err="1" smtClean="0">
                <a:latin typeface="Helvetica"/>
                <a:cs typeface="Helvetica"/>
              </a:rPr>
              <a:t>Teng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04: Using low-stretch </a:t>
            </a:r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rees </a:t>
            </a:r>
            <a:r>
              <a:rPr lang="en-US" dirty="0">
                <a:latin typeface="Helvetica"/>
                <a:cs typeface="Helvetica"/>
              </a:rPr>
              <a:t>and </a:t>
            </a:r>
            <a:r>
              <a:rPr lang="en-US" dirty="0" err="1">
                <a:latin typeface="Helvetica"/>
                <a:cs typeface="Helvetica"/>
              </a:rPr>
              <a:t>s</a:t>
            </a:r>
            <a:r>
              <a:rPr lang="en-US" dirty="0" err="1" smtClean="0">
                <a:latin typeface="Helvetica"/>
                <a:cs typeface="Helvetica"/>
              </a:rPr>
              <a:t>parsifiers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825" y="55344"/>
            <a:ext cx="6776690" cy="698544"/>
            <a:chOff x="123825" y="55344"/>
            <a:chExt cx="6776690" cy="698544"/>
          </a:xfrm>
        </p:grpSpPr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77669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Quickly Solving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Laplacian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 Equations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cs typeface="Garamond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78210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11849" y="6320974"/>
            <a:ext cx="8506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Where </a:t>
            </a:r>
            <a:r>
              <a:rPr lang="en-US" dirty="0" smtClean="0">
                <a:latin typeface="CMU Serif Italic"/>
                <a:cs typeface="CMU Serif Italic"/>
              </a:rPr>
              <a:t>m</a:t>
            </a:r>
            <a:r>
              <a:rPr lang="en-US" dirty="0" smtClean="0">
                <a:latin typeface="Helvetica"/>
                <a:cs typeface="Helvetica"/>
              </a:rPr>
              <a:t> is number of non-zeros and </a:t>
            </a:r>
            <a:r>
              <a:rPr lang="en-US" dirty="0" smtClean="0">
                <a:latin typeface="CMU Serif Italic"/>
                <a:cs typeface="CMU Serif Italic"/>
              </a:rPr>
              <a:t>n</a:t>
            </a:r>
            <a:r>
              <a:rPr lang="en-US" dirty="0" smtClean="0">
                <a:latin typeface="Helvetica"/>
                <a:cs typeface="Helvetica"/>
              </a:rPr>
              <a:t> is dimension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67" y="4448076"/>
            <a:ext cx="6492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Cohen, </a:t>
            </a:r>
            <a:r>
              <a:rPr lang="en-US" dirty="0" err="1" smtClean="0">
                <a:latin typeface="Helvetica"/>
                <a:cs typeface="Helvetica"/>
              </a:rPr>
              <a:t>Kyng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dirty="0" err="1" smtClean="0">
                <a:latin typeface="Helvetica"/>
                <a:cs typeface="Helvetica"/>
              </a:rPr>
              <a:t>Pachocki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dirty="0" err="1" smtClean="0">
                <a:latin typeface="Helvetica"/>
                <a:cs typeface="Helvetica"/>
              </a:rPr>
              <a:t>Peng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dirty="0" err="1" smtClean="0">
                <a:latin typeface="Helvetica"/>
                <a:cs typeface="Helvetica"/>
              </a:rPr>
              <a:t>Rao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14: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83" y="1668003"/>
            <a:ext cx="3670300" cy="520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43" y="3441620"/>
            <a:ext cx="3479800" cy="571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49" y="4981951"/>
            <a:ext cx="4051300" cy="571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943" y="2723427"/>
            <a:ext cx="8999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Koutis</a:t>
            </a:r>
            <a:r>
              <a:rPr lang="en-US" dirty="0" smtClean="0">
                <a:latin typeface="Helvetica"/>
                <a:cs typeface="Helvetica"/>
              </a:rPr>
              <a:t>, Miller, </a:t>
            </a:r>
            <a:r>
              <a:rPr lang="en-US" dirty="0" err="1" smtClean="0">
                <a:latin typeface="Helvetica"/>
                <a:cs typeface="Helvetica"/>
              </a:rPr>
              <a:t>Peng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11: </a:t>
            </a:r>
            <a:r>
              <a:rPr lang="en-US" dirty="0">
                <a:latin typeface="Helvetica"/>
                <a:cs typeface="Helvetica"/>
              </a:rPr>
              <a:t>Low</a:t>
            </a:r>
            <a:r>
              <a:rPr lang="en-US" dirty="0" smtClean="0">
                <a:latin typeface="Helvetica"/>
                <a:cs typeface="Helvetica"/>
              </a:rPr>
              <a:t>-stretch </a:t>
            </a:r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rees </a:t>
            </a:r>
            <a:r>
              <a:rPr lang="en-US" dirty="0">
                <a:latin typeface="Helvetica"/>
                <a:cs typeface="Helvetica"/>
              </a:rPr>
              <a:t>and </a:t>
            </a:r>
            <a:r>
              <a:rPr lang="en-US" dirty="0" smtClean="0">
                <a:latin typeface="Helvetica"/>
                <a:cs typeface="Helvetica"/>
              </a:rPr>
              <a:t>sampling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815" y="955751"/>
            <a:ext cx="8187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S</a:t>
            </a:r>
            <a:r>
              <a:rPr lang="en-US" dirty="0" err="1">
                <a:latin typeface="Helvetica"/>
                <a:cs typeface="Helvetica"/>
              </a:rPr>
              <a:t>,</a:t>
            </a:r>
            <a:r>
              <a:rPr lang="en-US" dirty="0" err="1" smtClean="0">
                <a:latin typeface="Helvetica"/>
                <a:cs typeface="Helvetica"/>
              </a:rPr>
              <a:t>Teng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04: Using low-stretch </a:t>
            </a:r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rees </a:t>
            </a:r>
            <a:r>
              <a:rPr lang="en-US" dirty="0">
                <a:latin typeface="Helvetica"/>
                <a:cs typeface="Helvetica"/>
              </a:rPr>
              <a:t>and </a:t>
            </a:r>
            <a:r>
              <a:rPr lang="en-US" dirty="0" err="1">
                <a:latin typeface="Helvetica"/>
                <a:cs typeface="Helvetica"/>
              </a:rPr>
              <a:t>s</a:t>
            </a:r>
            <a:r>
              <a:rPr lang="en-US" dirty="0" err="1" smtClean="0">
                <a:latin typeface="Helvetica"/>
                <a:cs typeface="Helvetica"/>
              </a:rPr>
              <a:t>parsifiers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825" y="55344"/>
            <a:ext cx="6776690" cy="698544"/>
            <a:chOff x="123825" y="55344"/>
            <a:chExt cx="6776690" cy="698544"/>
          </a:xfrm>
        </p:grpSpPr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77669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Quickly Solving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Laplacian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 Equations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cs typeface="Garamond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15908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67" y="4448076"/>
            <a:ext cx="6492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Cohen, </a:t>
            </a:r>
            <a:r>
              <a:rPr lang="en-US" dirty="0" err="1" smtClean="0">
                <a:latin typeface="Helvetica"/>
                <a:cs typeface="Helvetica"/>
              </a:rPr>
              <a:t>Kyng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dirty="0" err="1" smtClean="0">
                <a:latin typeface="Helvetica"/>
                <a:cs typeface="Helvetica"/>
              </a:rPr>
              <a:t>Pachocki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dirty="0" err="1" smtClean="0">
                <a:latin typeface="Helvetica"/>
                <a:cs typeface="Helvetica"/>
              </a:rPr>
              <a:t>Peng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dirty="0" err="1" smtClean="0">
                <a:latin typeface="Helvetica"/>
                <a:cs typeface="Helvetica"/>
              </a:rPr>
              <a:t>Rao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14: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83" y="1668003"/>
            <a:ext cx="3670300" cy="520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43" y="3441620"/>
            <a:ext cx="3479800" cy="571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49" y="4981951"/>
            <a:ext cx="4051300" cy="571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943" y="2723427"/>
            <a:ext cx="8999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Koutis</a:t>
            </a:r>
            <a:r>
              <a:rPr lang="en-US" dirty="0" smtClean="0">
                <a:latin typeface="Helvetica"/>
                <a:cs typeface="Helvetica"/>
              </a:rPr>
              <a:t>, Miller, </a:t>
            </a:r>
            <a:r>
              <a:rPr lang="en-US" dirty="0" err="1" smtClean="0">
                <a:latin typeface="Helvetica"/>
                <a:cs typeface="Helvetica"/>
              </a:rPr>
              <a:t>Peng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11: </a:t>
            </a:r>
            <a:r>
              <a:rPr lang="en-US" dirty="0">
                <a:latin typeface="Helvetica"/>
                <a:cs typeface="Helvetica"/>
              </a:rPr>
              <a:t>Low</a:t>
            </a:r>
            <a:r>
              <a:rPr lang="en-US" dirty="0" smtClean="0">
                <a:latin typeface="Helvetica"/>
                <a:cs typeface="Helvetica"/>
              </a:rPr>
              <a:t>-stretch </a:t>
            </a:r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rees </a:t>
            </a:r>
            <a:r>
              <a:rPr lang="en-US" dirty="0">
                <a:latin typeface="Helvetica"/>
                <a:cs typeface="Helvetica"/>
              </a:rPr>
              <a:t>and </a:t>
            </a:r>
            <a:r>
              <a:rPr lang="en-US" dirty="0" smtClean="0">
                <a:latin typeface="Helvetica"/>
                <a:cs typeface="Helvetica"/>
              </a:rPr>
              <a:t>sampling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815" y="955751"/>
            <a:ext cx="8187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S</a:t>
            </a:r>
            <a:r>
              <a:rPr lang="en-US" dirty="0" err="1">
                <a:latin typeface="Helvetica"/>
                <a:cs typeface="Helvetica"/>
              </a:rPr>
              <a:t>,</a:t>
            </a:r>
            <a:r>
              <a:rPr lang="en-US" dirty="0" err="1" smtClean="0">
                <a:latin typeface="Helvetica"/>
                <a:cs typeface="Helvetica"/>
              </a:rPr>
              <a:t>Teng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04: Using low-stretch </a:t>
            </a:r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rees </a:t>
            </a:r>
            <a:r>
              <a:rPr lang="en-US" dirty="0">
                <a:latin typeface="Helvetica"/>
                <a:cs typeface="Helvetica"/>
              </a:rPr>
              <a:t>and </a:t>
            </a:r>
            <a:r>
              <a:rPr lang="en-US" dirty="0" err="1">
                <a:latin typeface="Helvetica"/>
                <a:cs typeface="Helvetica"/>
              </a:rPr>
              <a:t>s</a:t>
            </a:r>
            <a:r>
              <a:rPr lang="en-US" dirty="0" err="1" smtClean="0">
                <a:latin typeface="Helvetica"/>
                <a:cs typeface="Helvetica"/>
              </a:rPr>
              <a:t>parsifiers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825" y="55344"/>
            <a:ext cx="6776690" cy="698544"/>
            <a:chOff x="123825" y="55344"/>
            <a:chExt cx="6776690" cy="698544"/>
          </a:xfrm>
        </p:grpSpPr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77669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Quickly Solving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Laplacian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 Equations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cs typeface="Garamond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113168" y="5636030"/>
            <a:ext cx="694292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Good code: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LAMG (lean algebraic </a:t>
            </a:r>
            <a:r>
              <a:rPr lang="en-US" sz="2400" dirty="0" err="1" smtClean="0"/>
              <a:t>multigrid</a:t>
            </a:r>
            <a:r>
              <a:rPr lang="en-US" sz="2400" dirty="0" smtClean="0"/>
              <a:t>) – </a:t>
            </a:r>
            <a:r>
              <a:rPr lang="en-US" sz="2400" dirty="0" err="1" smtClean="0"/>
              <a:t>Livne</a:t>
            </a:r>
            <a:r>
              <a:rPr lang="en-US" sz="2400" dirty="0"/>
              <a:t>-</a:t>
            </a:r>
            <a:r>
              <a:rPr lang="en-US" sz="2400" dirty="0" smtClean="0"/>
              <a:t>Brandt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CMG (combinatorial </a:t>
            </a:r>
            <a:r>
              <a:rPr lang="en-US" sz="2400" dirty="0" err="1" smtClean="0"/>
              <a:t>multigrid</a:t>
            </a:r>
            <a:r>
              <a:rPr lang="en-US" sz="2400" dirty="0" smtClean="0"/>
              <a:t>) – </a:t>
            </a:r>
            <a:r>
              <a:rPr lang="en-US" sz="2400" dirty="0" err="1" smtClean="0"/>
              <a:t>Koutis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8387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87548" y="2669128"/>
            <a:ext cx="6966258" cy="2677656"/>
            <a:chOff x="881916" y="1269898"/>
            <a:chExt cx="6966258" cy="2677656"/>
          </a:xfrm>
        </p:grpSpPr>
        <p:sp>
          <p:nvSpPr>
            <p:cNvPr id="15" name="TextBox 14"/>
            <p:cNvSpPr txBox="1"/>
            <p:nvPr/>
          </p:nvSpPr>
          <p:spPr>
            <a:xfrm>
              <a:off x="881916" y="1269898"/>
              <a:ext cx="5851282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An   -accurate solution to                 </a:t>
              </a:r>
              <a:endParaRPr lang="en-US" dirty="0"/>
            </a:p>
            <a:p>
              <a:r>
                <a:rPr lang="en-US" dirty="0" smtClean="0"/>
                <a:t>     is an </a:t>
              </a:r>
              <a:r>
                <a:rPr lang="en-US" dirty="0">
                  <a:latin typeface="CMU Serif Italic"/>
                  <a:cs typeface="CMU Serif Italic"/>
                </a:rPr>
                <a:t> </a:t>
              </a:r>
              <a:r>
                <a:rPr lang="en-US" dirty="0" smtClean="0">
                  <a:latin typeface="CMU Serif Italic"/>
                  <a:cs typeface="CMU Serif Italic"/>
                </a:rPr>
                <a:t> </a:t>
              </a:r>
              <a:r>
                <a:rPr lang="en-US" dirty="0" smtClean="0"/>
                <a:t> satisfying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where </a:t>
              </a:r>
              <a:endParaRPr lang="en-US" dirty="0"/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734" y="1386051"/>
              <a:ext cx="1473200" cy="3556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358" y="1468604"/>
              <a:ext cx="139700" cy="190500"/>
            </a:xfrm>
            <a:prstGeom prst="rect">
              <a:avLst/>
            </a:prstGeom>
          </p:spPr>
        </p:pic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974" y="3336115"/>
              <a:ext cx="5156200" cy="5969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23825" y="55344"/>
            <a:ext cx="6776690" cy="698544"/>
            <a:chOff x="123825" y="55344"/>
            <a:chExt cx="6776690" cy="698544"/>
          </a:xfrm>
        </p:grpSpPr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77669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Quickly Solving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Laplacian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 Equations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cs typeface="Garamond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83" y="1668003"/>
            <a:ext cx="3670300" cy="5207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9815" y="955751"/>
            <a:ext cx="8187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S</a:t>
            </a:r>
            <a:r>
              <a:rPr lang="en-US" dirty="0" err="1">
                <a:latin typeface="Helvetica"/>
                <a:cs typeface="Helvetica"/>
              </a:rPr>
              <a:t>,</a:t>
            </a:r>
            <a:r>
              <a:rPr lang="en-US" dirty="0" err="1" smtClean="0">
                <a:latin typeface="Helvetica"/>
                <a:cs typeface="Helvetica"/>
              </a:rPr>
              <a:t>Teng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04: Using low-stretch </a:t>
            </a:r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rees </a:t>
            </a:r>
            <a:r>
              <a:rPr lang="en-US" dirty="0">
                <a:latin typeface="Helvetica"/>
                <a:cs typeface="Helvetica"/>
              </a:rPr>
              <a:t>and </a:t>
            </a:r>
            <a:r>
              <a:rPr lang="en-US" dirty="0" err="1">
                <a:latin typeface="Helvetica"/>
                <a:cs typeface="Helvetica"/>
              </a:rPr>
              <a:t>s</a:t>
            </a:r>
            <a:r>
              <a:rPr lang="en-US" dirty="0" err="1" smtClean="0">
                <a:latin typeface="Helvetica"/>
                <a:cs typeface="Helvetica"/>
              </a:rPr>
              <a:t>parsifiers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50" y="3813188"/>
            <a:ext cx="3619500" cy="48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8541" y="3181085"/>
            <a:ext cx="2413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30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"/>
          <p:cNvGrpSpPr/>
          <p:nvPr/>
        </p:nvGrpSpPr>
        <p:grpSpPr>
          <a:xfrm>
            <a:off x="306886" y="980182"/>
            <a:ext cx="6258144" cy="2664439"/>
            <a:chOff x="306886" y="980182"/>
            <a:chExt cx="6258144" cy="2664439"/>
          </a:xfrm>
        </p:grpSpPr>
        <p:sp>
          <p:nvSpPr>
            <p:cNvPr id="5" name="TextBox 4"/>
            <p:cNvSpPr txBox="1"/>
            <p:nvPr/>
          </p:nvSpPr>
          <p:spPr>
            <a:xfrm>
              <a:off x="306886" y="980182"/>
              <a:ext cx="62581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Interpolate values of a function at all vertices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    from given values at a few vertices.</a:t>
              </a:r>
              <a:endParaRPr lang="en-US" sz="2400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7010" y="2233375"/>
              <a:ext cx="1398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Minimize</a:t>
              </a:r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1000" y="3182956"/>
              <a:ext cx="33498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Subject to given values 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839124" y="394601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92226" y="466892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72496" y="3945188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0.51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44335" y="5483109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0.61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73550" y="4671076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0.53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58091" y="5479299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0.30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555503" y="4035163"/>
            <a:ext cx="1254276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ANAPC10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40916" y="4747453"/>
            <a:ext cx="95416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CDC27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906255" y="5558452"/>
            <a:ext cx="1103561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ANAPC5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698135" y="5562468"/>
            <a:ext cx="96877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UBE2C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074942" y="4747455"/>
            <a:ext cx="1128409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ANAPC2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906255" y="4015277"/>
            <a:ext cx="95416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CDC20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61" name="Straight Connector 60"/>
          <p:cNvCxnSpPr>
            <a:stCxn id="60" idx="2"/>
            <a:endCxn id="55" idx="0"/>
          </p:cNvCxnSpPr>
          <p:nvPr/>
        </p:nvCxnSpPr>
        <p:spPr>
          <a:xfrm flipH="1">
            <a:off x="2518000" y="4349316"/>
            <a:ext cx="865339" cy="39813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9" idx="1"/>
            <a:endCxn id="55" idx="3"/>
          </p:cNvCxnSpPr>
          <p:nvPr/>
        </p:nvCxnSpPr>
        <p:spPr>
          <a:xfrm flipH="1" flipV="1">
            <a:off x="2995083" y="4914473"/>
            <a:ext cx="1079859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56" idx="0"/>
            <a:endCxn id="55" idx="2"/>
          </p:cNvCxnSpPr>
          <p:nvPr/>
        </p:nvCxnSpPr>
        <p:spPr>
          <a:xfrm flipH="1" flipV="1">
            <a:off x="2518000" y="5081492"/>
            <a:ext cx="940036" cy="4769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8" idx="1"/>
            <a:endCxn id="56" idx="3"/>
          </p:cNvCxnSpPr>
          <p:nvPr/>
        </p:nvCxnSpPr>
        <p:spPr>
          <a:xfrm flipH="1" flipV="1">
            <a:off x="4009816" y="5725472"/>
            <a:ext cx="1688319" cy="40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5188759" y="5073476"/>
            <a:ext cx="509368" cy="5093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8" idx="0"/>
            <a:endCxn id="54" idx="2"/>
          </p:cNvCxnSpPr>
          <p:nvPr/>
        </p:nvCxnSpPr>
        <p:spPr>
          <a:xfrm flipV="1">
            <a:off x="6182524" y="4369202"/>
            <a:ext cx="117" cy="11932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54" idx="1"/>
            <a:endCxn id="60" idx="3"/>
          </p:cNvCxnSpPr>
          <p:nvPr/>
        </p:nvCxnSpPr>
        <p:spPr>
          <a:xfrm flipH="1" flipV="1">
            <a:off x="3860422" y="4182297"/>
            <a:ext cx="1695081" cy="1988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3833433" y="4329361"/>
            <a:ext cx="248301" cy="4113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5188759" y="4380715"/>
            <a:ext cx="366745" cy="3803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20566" y="54334"/>
            <a:ext cx="9104938" cy="699554"/>
            <a:chOff x="120566" y="54334"/>
            <a:chExt cx="9104938" cy="699554"/>
          </a:xfrm>
        </p:grpSpPr>
        <p:sp>
          <p:nvSpPr>
            <p:cNvPr id="31" name="Rectangle 30"/>
            <p:cNvSpPr/>
            <p:nvPr/>
          </p:nvSpPr>
          <p:spPr>
            <a:xfrm>
              <a:off x="5335347" y="240010"/>
              <a:ext cx="38901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Garamond"/>
                  <a:cs typeface="Garamond"/>
                </a:rPr>
                <a:t>(</a:t>
              </a:r>
              <a:r>
                <a:rPr lang="en-US" sz="2400" dirty="0" err="1">
                  <a:latin typeface="Garamond"/>
                  <a:cs typeface="Garamond"/>
                </a:rPr>
                <a:t>Zhu,Ghahramani,Lafferty</a:t>
              </a:r>
              <a:r>
                <a:rPr lang="en-US" sz="2400" dirty="0">
                  <a:latin typeface="Garamond"/>
                  <a:cs typeface="Garamond"/>
                </a:rPr>
                <a:t> ’03)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20566" y="54334"/>
              <a:ext cx="4905200" cy="699554"/>
              <a:chOff x="120566" y="54334"/>
              <a:chExt cx="4905200" cy="699554"/>
            </a:xfrm>
          </p:grpSpPr>
          <p:sp>
            <p:nvSpPr>
              <p:cNvPr id="33" name="Text Box 2"/>
              <p:cNvSpPr txBox="1">
                <a:spLocks noChangeArrowheads="1"/>
              </p:cNvSpPr>
              <p:nvPr/>
            </p:nvSpPr>
            <p:spPr bwMode="auto">
              <a:xfrm>
                <a:off x="120566" y="54334"/>
                <a:ext cx="4584909" cy="64633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600" dirty="0" smtClean="0">
                    <a:latin typeface="Garamond"/>
                    <a:cs typeface="Garamond"/>
                  </a:rPr>
                  <a:t>Interpolation on Graphs</a:t>
                </a:r>
                <a:endParaRPr lang="en-US" sz="2000" dirty="0">
                  <a:latin typeface="Garamond"/>
                  <a:cs typeface="Garamond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224126" y="733514"/>
                <a:ext cx="4801640" cy="203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27" y="2244808"/>
            <a:ext cx="4470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87548" y="2669128"/>
            <a:ext cx="58512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  -accurate solution to                 </a:t>
            </a:r>
            <a:endParaRPr lang="en-US" dirty="0"/>
          </a:p>
          <a:p>
            <a:r>
              <a:rPr lang="en-US" dirty="0" smtClean="0"/>
              <a:t>     is an </a:t>
            </a:r>
            <a:r>
              <a:rPr lang="en-US" dirty="0">
                <a:latin typeface="CMU Serif Italic"/>
                <a:cs typeface="CMU Serif Italic"/>
              </a:rPr>
              <a:t> </a:t>
            </a:r>
            <a:r>
              <a:rPr lang="en-US" dirty="0" smtClean="0">
                <a:latin typeface="CMU Serif Italic"/>
                <a:cs typeface="CMU Serif Italic"/>
              </a:rPr>
              <a:t> </a:t>
            </a:r>
            <a:r>
              <a:rPr lang="en-US" dirty="0" smtClean="0"/>
              <a:t> satisfying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66" y="2785281"/>
            <a:ext cx="1473200" cy="3556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90" y="2867834"/>
            <a:ext cx="139700" cy="190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3825" y="55344"/>
            <a:ext cx="6776690" cy="698544"/>
            <a:chOff x="123825" y="55344"/>
            <a:chExt cx="6776690" cy="698544"/>
          </a:xfrm>
        </p:grpSpPr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77669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Quickly Solving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Laplacian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/>
                  <a:cs typeface="Garamond"/>
                </a:rPr>
                <a:t> Equations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cs typeface="Garamond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83" y="1668003"/>
            <a:ext cx="3670300" cy="5207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9815" y="955751"/>
            <a:ext cx="8187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S</a:t>
            </a:r>
            <a:r>
              <a:rPr lang="en-US" dirty="0" err="1">
                <a:latin typeface="Helvetica"/>
                <a:cs typeface="Helvetica"/>
              </a:rPr>
              <a:t>,</a:t>
            </a:r>
            <a:r>
              <a:rPr lang="en-US" dirty="0" err="1" smtClean="0">
                <a:latin typeface="Helvetica"/>
                <a:cs typeface="Helvetica"/>
              </a:rPr>
              <a:t>Teng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’</a:t>
            </a:r>
            <a:r>
              <a:rPr lang="en-US" dirty="0" smtClean="0">
                <a:latin typeface="Helvetica"/>
                <a:cs typeface="Helvetica"/>
              </a:rPr>
              <a:t>04: Using low-stretch </a:t>
            </a:r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rees </a:t>
            </a:r>
            <a:r>
              <a:rPr lang="en-US" dirty="0">
                <a:latin typeface="Helvetica"/>
                <a:cs typeface="Helvetica"/>
              </a:rPr>
              <a:t>and </a:t>
            </a:r>
            <a:r>
              <a:rPr lang="en-US" dirty="0" err="1">
                <a:latin typeface="Helvetica"/>
                <a:cs typeface="Helvetica"/>
              </a:rPr>
              <a:t>s</a:t>
            </a:r>
            <a:r>
              <a:rPr lang="en-US" dirty="0" err="1" smtClean="0">
                <a:latin typeface="Helvetica"/>
                <a:cs typeface="Helvetica"/>
              </a:rPr>
              <a:t>parsifiers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0" y="3813188"/>
            <a:ext cx="3619500" cy="48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8541" y="3181085"/>
            <a:ext cx="241300" cy="317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7548" y="4874623"/>
            <a:ext cx="68499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Allows fast computation of eigenvectors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	corresponding to small eigenvalues.</a:t>
            </a:r>
          </a:p>
        </p:txBody>
      </p:sp>
    </p:spTree>
    <p:extLst>
      <p:ext uri="{BB962C8B-B14F-4D97-AF65-F5344CB8AC3E}">
        <p14:creationId xmlns:p14="http://schemas.microsoft.com/office/powerpoint/2010/main" val="1548614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126" y="1151814"/>
            <a:ext cx="9048671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Laplacians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appear when solving Linear Programs on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     on graphs by Interior Point Methods</a:t>
            </a:r>
          </a:p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Maximum and Min-Cost Flow      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Daitch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, S </a:t>
            </a:r>
            <a:r>
              <a:rPr lang="fr-FR" sz="2400" dirty="0" smtClean="0">
                <a:latin typeface="Helvetica" charset="0"/>
                <a:ea typeface="Helvetica" charset="0"/>
                <a:cs typeface="Helvetica" charset="0"/>
              </a:rPr>
              <a:t>’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08, M</a:t>
            </a:r>
            <a:r>
              <a:rPr lang="pl-PL" sz="2400" dirty="0" smtClean="0">
                <a:latin typeface="Helvetica" charset="0"/>
                <a:ea typeface="Helvetica" charset="0"/>
                <a:cs typeface="Helvetica" charset="0"/>
              </a:rPr>
              <a:t>ą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dry ‘13)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Shortest Paths            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400" dirty="0"/>
              <a:t>Cohen,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pl-PL" sz="2400" dirty="0">
                <a:latin typeface="Helvetica" charset="0"/>
                <a:ea typeface="Helvetica" charset="0"/>
                <a:cs typeface="Helvetica" charset="0"/>
              </a:rPr>
              <a:t>ą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dry,</a:t>
            </a:r>
            <a:r>
              <a:rPr lang="en-US" sz="2400" dirty="0" smtClean="0"/>
              <a:t> </a:t>
            </a:r>
            <a:r>
              <a:rPr lang="en-US" sz="2400" dirty="0" err="1" smtClean="0"/>
              <a:t>Sankowski</a:t>
            </a:r>
            <a:r>
              <a:rPr lang="en-US" sz="2400" dirty="0"/>
              <a:t>, </a:t>
            </a:r>
            <a:r>
              <a:rPr lang="en-US" sz="2400" dirty="0" err="1" smtClean="0"/>
              <a:t>Vladu</a:t>
            </a:r>
            <a:r>
              <a:rPr lang="en-US" sz="2400" dirty="0" smtClean="0"/>
              <a:t> ‘16)</a:t>
            </a: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Isotonic Regression                   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Kyng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, Rao, 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Sachdeva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‘15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) </a:t>
            </a: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Lipschitz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Learning : regularized interpolation on graphs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                                            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        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Kyng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Rao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Sachdeva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, S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‘15)</a:t>
            </a:r>
          </a:p>
          <a:p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3825" y="55344"/>
            <a:ext cx="6365845" cy="698544"/>
            <a:chOff x="123825" y="55344"/>
            <a:chExt cx="6365845" cy="698544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365845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err="1" smtClean="0">
                  <a:latin typeface="Garamond"/>
                  <a:cs typeface="Garamond"/>
                </a:rPr>
                <a:t>Laplacians</a:t>
              </a:r>
              <a:r>
                <a:rPr lang="en-US" sz="3600" dirty="0" smtClean="0">
                  <a:latin typeface="Garamond"/>
                  <a:cs typeface="Garamond"/>
                </a:rPr>
                <a:t> in Linear Programming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9910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3825" y="55344"/>
            <a:ext cx="8329399" cy="698544"/>
            <a:chOff x="123825" y="55344"/>
            <a:chExt cx="8329399" cy="698544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8329399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Interior Point Method for Maximum s-t Flow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36331" y="801630"/>
            <a:ext cx="6827630" cy="2079510"/>
            <a:chOff x="224126" y="1568646"/>
            <a:chExt cx="6827630" cy="2079510"/>
          </a:xfrm>
        </p:grpSpPr>
        <p:sp>
          <p:nvSpPr>
            <p:cNvPr id="3" name="TextBox 2"/>
            <p:cNvSpPr txBox="1"/>
            <p:nvPr/>
          </p:nvSpPr>
          <p:spPr>
            <a:xfrm>
              <a:off x="224126" y="1568646"/>
              <a:ext cx="167305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 </a:t>
              </a:r>
            </a:p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maximize</a:t>
              </a:r>
            </a:p>
            <a:p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 subject to  </a:t>
              </a:r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  <a:p>
              <a:endParaRPr lang="en-US" sz="2400" dirty="0" smtClean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556" y="1991621"/>
              <a:ext cx="1041400" cy="4064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556" y="2708356"/>
              <a:ext cx="5156200" cy="9398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892256" y="1133231"/>
            <a:ext cx="6916616" cy="188220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769001" y="3781586"/>
            <a:ext cx="1253774" cy="872856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30" idx="0"/>
          </p:cNvCxnSpPr>
          <p:nvPr/>
        </p:nvCxnSpPr>
        <p:spPr>
          <a:xfrm flipH="1">
            <a:off x="4276441" y="3933093"/>
            <a:ext cx="12083" cy="1818321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8" idx="1"/>
          </p:cNvCxnSpPr>
          <p:nvPr/>
        </p:nvCxnSpPr>
        <p:spPr>
          <a:xfrm>
            <a:off x="4554272" y="3823545"/>
            <a:ext cx="1316740" cy="768487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237707" y="4533737"/>
            <a:ext cx="543400" cy="510477"/>
          </a:xfrm>
          <a:prstGeom prst="ellipse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</a:t>
            </a:r>
            <a:endParaRPr lang="en-US" sz="3600" dirty="0"/>
          </a:p>
        </p:txBody>
      </p:sp>
      <p:sp>
        <p:nvSpPr>
          <p:cNvPr id="28" name="Oval 27"/>
          <p:cNvSpPr/>
          <p:nvPr/>
        </p:nvSpPr>
        <p:spPr>
          <a:xfrm>
            <a:off x="5791433" y="4517274"/>
            <a:ext cx="543400" cy="510477"/>
          </a:xfrm>
          <a:prstGeom prst="ellipse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</a:p>
        </p:txBody>
      </p:sp>
      <p:sp>
        <p:nvSpPr>
          <p:cNvPr id="29" name="Oval 28"/>
          <p:cNvSpPr/>
          <p:nvPr/>
        </p:nvSpPr>
        <p:spPr>
          <a:xfrm>
            <a:off x="4007705" y="3483549"/>
            <a:ext cx="543400" cy="510477"/>
          </a:xfrm>
          <a:prstGeom prst="ellipse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0" name="Oval 29"/>
          <p:cNvSpPr/>
          <p:nvPr/>
        </p:nvSpPr>
        <p:spPr>
          <a:xfrm>
            <a:off x="4004741" y="5751414"/>
            <a:ext cx="543400" cy="510477"/>
          </a:xfrm>
          <a:prstGeom prst="ellipse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31" name="Straight Arrow Connector 30"/>
          <p:cNvCxnSpPr>
            <a:stCxn id="27" idx="5"/>
            <a:endCxn id="30" idx="1"/>
          </p:cNvCxnSpPr>
          <p:nvPr/>
        </p:nvCxnSpPr>
        <p:spPr>
          <a:xfrm>
            <a:off x="2701528" y="4969456"/>
            <a:ext cx="1382792" cy="856716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7"/>
            <a:endCxn id="28" idx="3"/>
          </p:cNvCxnSpPr>
          <p:nvPr/>
        </p:nvCxnSpPr>
        <p:spPr>
          <a:xfrm flipV="1">
            <a:off x="4468562" y="4952993"/>
            <a:ext cx="1402450" cy="873179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357355" y="4775436"/>
            <a:ext cx="554889" cy="12571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661820" y="4796240"/>
            <a:ext cx="554889" cy="12571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11046" y="4462139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/1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17898" y="3823545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/3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045891" y="5320316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/4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685613" y="5200941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/1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95849" y="3617794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/1</a:t>
            </a:r>
          </a:p>
        </p:txBody>
      </p:sp>
    </p:spTree>
    <p:extLst>
      <p:ext uri="{BB962C8B-B14F-4D97-AF65-F5344CB8AC3E}">
        <p14:creationId xmlns:p14="http://schemas.microsoft.com/office/powerpoint/2010/main" val="3129919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3825" y="55344"/>
            <a:ext cx="8329399" cy="698544"/>
            <a:chOff x="123825" y="55344"/>
            <a:chExt cx="8329399" cy="698544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8329399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Interior Point Method for Maximum s-t Flow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36331" y="801630"/>
            <a:ext cx="6827630" cy="2079510"/>
            <a:chOff x="224126" y="1568646"/>
            <a:chExt cx="6827630" cy="2079510"/>
          </a:xfrm>
        </p:grpSpPr>
        <p:sp>
          <p:nvSpPr>
            <p:cNvPr id="3" name="TextBox 2"/>
            <p:cNvSpPr txBox="1"/>
            <p:nvPr/>
          </p:nvSpPr>
          <p:spPr>
            <a:xfrm>
              <a:off x="224126" y="1568646"/>
              <a:ext cx="167305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 </a:t>
              </a:r>
            </a:p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maximize</a:t>
              </a:r>
            </a:p>
            <a:p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 subject to  </a:t>
              </a:r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  <a:p>
              <a:endParaRPr lang="en-US" sz="2400" dirty="0" smtClean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556" y="1991621"/>
              <a:ext cx="1041400" cy="4064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556" y="2708356"/>
              <a:ext cx="5156200" cy="9398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892256" y="1133231"/>
            <a:ext cx="6916616" cy="188220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769001" y="3781586"/>
            <a:ext cx="1253774" cy="872856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30" idx="0"/>
          </p:cNvCxnSpPr>
          <p:nvPr/>
        </p:nvCxnSpPr>
        <p:spPr>
          <a:xfrm flipH="1">
            <a:off x="4276441" y="3933093"/>
            <a:ext cx="12083" cy="1818321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8" idx="1"/>
          </p:cNvCxnSpPr>
          <p:nvPr/>
        </p:nvCxnSpPr>
        <p:spPr>
          <a:xfrm>
            <a:off x="4554272" y="3823545"/>
            <a:ext cx="1316740" cy="768487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237707" y="4533737"/>
            <a:ext cx="543400" cy="510477"/>
          </a:xfrm>
          <a:prstGeom prst="ellipse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</a:t>
            </a:r>
            <a:endParaRPr lang="en-US" sz="3600" dirty="0"/>
          </a:p>
        </p:txBody>
      </p:sp>
      <p:sp>
        <p:nvSpPr>
          <p:cNvPr id="28" name="Oval 27"/>
          <p:cNvSpPr/>
          <p:nvPr/>
        </p:nvSpPr>
        <p:spPr>
          <a:xfrm>
            <a:off x="5791433" y="4517274"/>
            <a:ext cx="543400" cy="510477"/>
          </a:xfrm>
          <a:prstGeom prst="ellipse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</a:p>
        </p:txBody>
      </p:sp>
      <p:sp>
        <p:nvSpPr>
          <p:cNvPr id="29" name="Oval 28"/>
          <p:cNvSpPr/>
          <p:nvPr/>
        </p:nvSpPr>
        <p:spPr>
          <a:xfrm>
            <a:off x="4007705" y="3483549"/>
            <a:ext cx="543400" cy="510477"/>
          </a:xfrm>
          <a:prstGeom prst="ellipse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0" name="Oval 29"/>
          <p:cNvSpPr/>
          <p:nvPr/>
        </p:nvSpPr>
        <p:spPr>
          <a:xfrm>
            <a:off x="4004741" y="5751414"/>
            <a:ext cx="543400" cy="510477"/>
          </a:xfrm>
          <a:prstGeom prst="ellipse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31" name="Straight Arrow Connector 30"/>
          <p:cNvCxnSpPr>
            <a:stCxn id="27" idx="5"/>
            <a:endCxn id="30" idx="1"/>
          </p:cNvCxnSpPr>
          <p:nvPr/>
        </p:nvCxnSpPr>
        <p:spPr>
          <a:xfrm>
            <a:off x="2701528" y="4969456"/>
            <a:ext cx="1382792" cy="856716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7"/>
            <a:endCxn id="28" idx="3"/>
          </p:cNvCxnSpPr>
          <p:nvPr/>
        </p:nvCxnSpPr>
        <p:spPr>
          <a:xfrm flipV="1">
            <a:off x="4468562" y="4952993"/>
            <a:ext cx="1402450" cy="873179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357355" y="4775436"/>
            <a:ext cx="554889" cy="12571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661820" y="4796240"/>
            <a:ext cx="554889" cy="12571"/>
          </a:xfrm>
          <a:prstGeom prst="straightConnector1">
            <a:avLst/>
          </a:prstGeom>
          <a:ln w="63500">
            <a:solidFill>
              <a:schemeClr val="tx1"/>
            </a:solidFill>
            <a:headEnd w="lg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11046" y="4462139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1/1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17898" y="3823545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2/3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045891" y="5320316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/4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685613" y="5200941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1/1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95849" y="3617794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/1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85763" y="448475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3</a:t>
            </a:r>
            <a:endParaRPr lang="en-US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12244" y="44958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3</a:t>
            </a:r>
            <a:endParaRPr lang="en-US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29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3825" y="55344"/>
            <a:ext cx="8329399" cy="698544"/>
            <a:chOff x="123825" y="55344"/>
            <a:chExt cx="8329399" cy="698544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8329399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Interior Point Method for Maximum s-t Flow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36331" y="801630"/>
            <a:ext cx="6827630" cy="2079510"/>
            <a:chOff x="224126" y="1568646"/>
            <a:chExt cx="6827630" cy="2079510"/>
          </a:xfrm>
        </p:grpSpPr>
        <p:sp>
          <p:nvSpPr>
            <p:cNvPr id="3" name="TextBox 2"/>
            <p:cNvSpPr txBox="1"/>
            <p:nvPr/>
          </p:nvSpPr>
          <p:spPr>
            <a:xfrm>
              <a:off x="224126" y="1568646"/>
              <a:ext cx="167305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 </a:t>
              </a:r>
            </a:p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maximize</a:t>
              </a:r>
            </a:p>
            <a:p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 subject to  </a:t>
              </a:r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  <a:p>
              <a:endParaRPr lang="en-US" sz="2400" dirty="0" smtClean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556" y="1991621"/>
              <a:ext cx="1041400" cy="4064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556" y="2708356"/>
              <a:ext cx="5156200" cy="9398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951933" y="3904331"/>
            <a:ext cx="2712830" cy="1938992"/>
            <a:chOff x="224126" y="1568646"/>
            <a:chExt cx="2712830" cy="1938992"/>
          </a:xfrm>
        </p:grpSpPr>
        <p:sp>
          <p:nvSpPr>
            <p:cNvPr id="15" name="TextBox 14"/>
            <p:cNvSpPr txBox="1"/>
            <p:nvPr/>
          </p:nvSpPr>
          <p:spPr>
            <a:xfrm>
              <a:off x="224126" y="1568646"/>
              <a:ext cx="167305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 </a:t>
              </a:r>
            </a:p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maximize</a:t>
              </a:r>
            </a:p>
            <a:p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 subject to  </a:t>
              </a:r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  <a:p>
              <a:endParaRPr lang="en-US" sz="2400" dirty="0" smtClean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556" y="1991621"/>
              <a:ext cx="1041400" cy="406400"/>
            </a:xfrm>
            <a:prstGeom prst="rect">
              <a:avLst/>
            </a:prstGeom>
          </p:spPr>
        </p:pic>
      </p:grp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02" y="5027247"/>
            <a:ext cx="5524500" cy="1473200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>
            <a:off x="459235" y="3097010"/>
            <a:ext cx="816058" cy="950871"/>
          </a:xfrm>
          <a:prstGeom prst="down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92256" y="1133231"/>
            <a:ext cx="6916616" cy="188220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51933" y="4235939"/>
            <a:ext cx="6916616" cy="240062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372330" y="3308513"/>
            <a:ext cx="6116103" cy="523220"/>
            <a:chOff x="1652389" y="3308513"/>
            <a:chExt cx="6116103" cy="523220"/>
          </a:xfrm>
        </p:grpSpPr>
        <p:sp>
          <p:nvSpPr>
            <p:cNvPr id="23" name="TextBox 22"/>
            <p:cNvSpPr txBox="1"/>
            <p:nvPr/>
          </p:nvSpPr>
          <p:spPr>
            <a:xfrm>
              <a:off x="1652389" y="3308513"/>
              <a:ext cx="55528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Multiple calls with varying weights  </a:t>
              </a:r>
            </a:p>
          </p:txBody>
        </p:sp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892" y="3526856"/>
              <a:ext cx="609600" cy="266700"/>
            </a:xfrm>
            <a:prstGeom prst="rect">
              <a:avLst/>
            </a:prstGeom>
          </p:spPr>
        </p:pic>
      </p:grpSp>
      <p:sp>
        <p:nvSpPr>
          <p:cNvPr id="26" name="Down Arrow 25"/>
          <p:cNvSpPr/>
          <p:nvPr/>
        </p:nvSpPr>
        <p:spPr>
          <a:xfrm>
            <a:off x="7540537" y="3129575"/>
            <a:ext cx="816058" cy="950871"/>
          </a:xfrm>
          <a:prstGeom prst="down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7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3825" y="55344"/>
            <a:ext cx="4901941" cy="698544"/>
            <a:chOff x="123825" y="55344"/>
            <a:chExt cx="4901941" cy="698544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4257897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Spectral </a:t>
              </a:r>
              <a:r>
                <a:rPr lang="en-US" sz="3600" dirty="0" err="1" smtClean="0">
                  <a:latin typeface="Garamond"/>
                  <a:cs typeface="Garamond"/>
                </a:rPr>
                <a:t>Sparsification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39113" y="1242215"/>
            <a:ext cx="6885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Every graph can be approximated 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by a sparse graph with a similar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Laplacian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626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406196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for all </a:t>
            </a:r>
            <a:r>
              <a:rPr lang="en-US" dirty="0" smtClean="0">
                <a:solidFill>
                  <a:srgbClr val="000000"/>
                </a:solidFill>
                <a:latin typeface="CMU Serif Italic"/>
                <a:cs typeface="CMU Serif Italic"/>
              </a:rPr>
              <a:t>x</a:t>
            </a:r>
            <a:endParaRPr lang="en-US" dirty="0">
              <a:solidFill>
                <a:srgbClr val="000000"/>
              </a:solidFill>
              <a:latin typeface="CMU Serif Italic"/>
              <a:cs typeface="CMU Serif Ital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2625" y="1226817"/>
            <a:ext cx="7534307" cy="584775"/>
            <a:chOff x="682625" y="748520"/>
            <a:chExt cx="7534307" cy="584775"/>
          </a:xfrm>
        </p:grpSpPr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682625" y="748520"/>
              <a:ext cx="753430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</a:rPr>
                <a:t>A graph </a:t>
              </a:r>
              <a:r>
                <a:rPr lang="en-US" sz="3200" dirty="0" smtClean="0">
                  <a:solidFill>
                    <a:srgbClr val="000000"/>
                  </a:solidFill>
                  <a:latin typeface="CMU Serif Italic"/>
                  <a:cs typeface="CMU Serif Italic"/>
                </a:rPr>
                <a:t>H</a:t>
              </a:r>
              <a:r>
                <a:rPr lang="en-US" sz="3200" dirty="0" smtClean="0">
                  <a:solidFill>
                    <a:srgbClr val="000000"/>
                  </a:solidFill>
                </a:rPr>
                <a:t>  is an </a:t>
              </a:r>
              <a:r>
                <a:rPr lang="en-US" sz="4800" i="1" baseline="-6000" dirty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4800" i="1" baseline="-6000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dirty="0" smtClean="0">
                  <a:solidFill>
                    <a:srgbClr val="000000"/>
                  </a:solidFill>
                </a:rPr>
                <a:t>-approximation of </a:t>
              </a:r>
              <a:r>
                <a:rPr lang="en-US" sz="3200" dirty="0" smtClean="0">
                  <a:solidFill>
                    <a:srgbClr val="000000"/>
                  </a:solidFill>
                  <a:latin typeface="CMU Serif Italic"/>
                  <a:cs typeface="CMU Serif Italic"/>
                </a:rPr>
                <a:t>G </a:t>
              </a:r>
              <a:r>
                <a:rPr lang="en-US" sz="3200" dirty="0" smtClean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if </a:t>
              </a:r>
              <a:endParaRPr lang="en-US" sz="32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779" y="984550"/>
              <a:ext cx="139700" cy="190500"/>
            </a:xfrm>
            <a:prstGeom prst="rect">
              <a:avLst/>
            </a:prstGeom>
          </p:spPr>
        </p:pic>
      </p:grp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518" y="2266456"/>
            <a:ext cx="3721100" cy="850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3825" y="55344"/>
            <a:ext cx="4901941" cy="698544"/>
            <a:chOff x="123825" y="55344"/>
            <a:chExt cx="4901941" cy="698544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434506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Approximating Graphs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45" y="3635334"/>
            <a:ext cx="2197999" cy="4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93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406196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for all </a:t>
            </a:r>
            <a:r>
              <a:rPr lang="en-US" dirty="0" smtClean="0">
                <a:solidFill>
                  <a:srgbClr val="000000"/>
                </a:solidFill>
                <a:latin typeface="CMU Serif Italic"/>
                <a:cs typeface="CMU Serif Italic"/>
              </a:rPr>
              <a:t>x</a:t>
            </a:r>
            <a:endParaRPr lang="en-US" dirty="0">
              <a:solidFill>
                <a:srgbClr val="000000"/>
              </a:solidFill>
              <a:latin typeface="CMU Serif Italic"/>
              <a:cs typeface="CMU Serif Ital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2625" y="1226817"/>
            <a:ext cx="7534307" cy="584775"/>
            <a:chOff x="682625" y="748520"/>
            <a:chExt cx="7534307" cy="584775"/>
          </a:xfrm>
        </p:grpSpPr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682625" y="748520"/>
              <a:ext cx="753430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</a:rPr>
                <a:t>A graph </a:t>
              </a:r>
              <a:r>
                <a:rPr lang="en-US" sz="3200" dirty="0" smtClean="0">
                  <a:solidFill>
                    <a:srgbClr val="000000"/>
                  </a:solidFill>
                  <a:latin typeface="CMU Serif Italic"/>
                  <a:cs typeface="CMU Serif Italic"/>
                </a:rPr>
                <a:t>H</a:t>
              </a:r>
              <a:r>
                <a:rPr lang="en-US" sz="3200" dirty="0" smtClean="0">
                  <a:solidFill>
                    <a:srgbClr val="000000"/>
                  </a:solidFill>
                </a:rPr>
                <a:t>  is an </a:t>
              </a:r>
              <a:r>
                <a:rPr lang="en-US" sz="4800" i="1" baseline="-6000" dirty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4800" i="1" baseline="-6000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dirty="0" smtClean="0">
                  <a:solidFill>
                    <a:srgbClr val="000000"/>
                  </a:solidFill>
                </a:rPr>
                <a:t>-approximation of </a:t>
              </a:r>
              <a:r>
                <a:rPr lang="en-US" sz="3200" dirty="0" smtClean="0">
                  <a:solidFill>
                    <a:srgbClr val="000000"/>
                  </a:solidFill>
                  <a:latin typeface="CMU Serif Italic"/>
                  <a:cs typeface="CMU Serif Italic"/>
                </a:rPr>
                <a:t>G </a:t>
              </a:r>
              <a:r>
                <a:rPr lang="en-US" sz="3200" dirty="0" smtClean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if </a:t>
              </a:r>
              <a:endParaRPr lang="en-US" sz="32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779" y="984550"/>
              <a:ext cx="139700" cy="190500"/>
            </a:xfrm>
            <a:prstGeom prst="rect">
              <a:avLst/>
            </a:prstGeom>
          </p:spPr>
        </p:pic>
      </p:grp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518" y="2266456"/>
            <a:ext cx="3721100" cy="850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3825" y="55344"/>
            <a:ext cx="4901941" cy="698544"/>
            <a:chOff x="123825" y="55344"/>
            <a:chExt cx="4901941" cy="698544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434506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Approximating Graphs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057400" y="4447330"/>
            <a:ext cx="5486400" cy="1905000"/>
            <a:chOff x="2268416" y="4267200"/>
            <a:chExt cx="5486400" cy="1905000"/>
          </a:xfrm>
        </p:grpSpPr>
        <p:sp>
          <p:nvSpPr>
            <p:cNvPr id="22" name="Line 32"/>
            <p:cNvSpPr>
              <a:spLocks noChangeShapeType="1"/>
            </p:cNvSpPr>
            <p:nvPr/>
          </p:nvSpPr>
          <p:spPr bwMode="auto">
            <a:xfrm>
              <a:off x="2344616" y="4724400"/>
              <a:ext cx="1143000" cy="76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Arc 12"/>
            <p:cNvSpPr>
              <a:spLocks/>
            </p:cNvSpPr>
            <p:nvPr/>
          </p:nvSpPr>
          <p:spPr bwMode="auto">
            <a:xfrm rot="879661">
              <a:off x="2420816" y="4267200"/>
              <a:ext cx="685800" cy="1905000"/>
            </a:xfrm>
            <a:custGeom>
              <a:avLst/>
              <a:gdLst>
                <a:gd name="T0" fmla="*/ 0 w 21589"/>
                <a:gd name="T1" fmla="*/ 0 h 21600"/>
                <a:gd name="T2" fmla="*/ 692033544 w 21589"/>
                <a:gd name="T3" fmla="*/ 2147483647 h 21600"/>
                <a:gd name="T4" fmla="*/ 0 w 21589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589"/>
                <a:gd name="T10" fmla="*/ 0 h 21600"/>
                <a:gd name="T11" fmla="*/ 21589 w 2158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9" h="21600" fill="none" extrusionOk="0">
                  <a:moveTo>
                    <a:pt x="-1" y="0"/>
                  </a:moveTo>
                  <a:cubicBezTo>
                    <a:pt x="11664" y="0"/>
                    <a:pt x="21222" y="9261"/>
                    <a:pt x="21589" y="20919"/>
                  </a:cubicBezTo>
                </a:path>
                <a:path w="21589" h="21600" stroke="0" extrusionOk="0">
                  <a:moveTo>
                    <a:pt x="-1" y="0"/>
                  </a:moveTo>
                  <a:cubicBezTo>
                    <a:pt x="11664" y="0"/>
                    <a:pt x="21222" y="9261"/>
                    <a:pt x="21589" y="209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 flipV="1">
              <a:off x="2344616" y="4495800"/>
              <a:ext cx="91440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V="1">
              <a:off x="2344616" y="4495800"/>
              <a:ext cx="914400" cy="76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5"/>
            <p:cNvSpPr>
              <a:spLocks noChangeShapeType="1"/>
            </p:cNvSpPr>
            <p:nvPr/>
          </p:nvSpPr>
          <p:spPr bwMode="auto">
            <a:xfrm flipV="1">
              <a:off x="2573216" y="5029200"/>
              <a:ext cx="838200" cy="685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6"/>
            <p:cNvSpPr>
              <a:spLocks noChangeShapeType="1"/>
            </p:cNvSpPr>
            <p:nvPr/>
          </p:nvSpPr>
          <p:spPr bwMode="auto">
            <a:xfrm>
              <a:off x="2344616" y="5257800"/>
              <a:ext cx="114300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 flipV="1">
              <a:off x="2344616" y="4724400"/>
              <a:ext cx="1371600" cy="533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>
              <a:off x="2268416" y="46482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6"/>
            <p:cNvSpPr>
              <a:spLocks noChangeArrowheads="1"/>
            </p:cNvSpPr>
            <p:nvPr/>
          </p:nvSpPr>
          <p:spPr bwMode="auto">
            <a:xfrm>
              <a:off x="2268416" y="5181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7"/>
            <p:cNvSpPr>
              <a:spLocks noChangeArrowheads="1"/>
            </p:cNvSpPr>
            <p:nvPr/>
          </p:nvSpPr>
          <p:spPr bwMode="auto">
            <a:xfrm>
              <a:off x="3640016" y="46482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8"/>
            <p:cNvSpPr>
              <a:spLocks noChangeArrowheads="1"/>
            </p:cNvSpPr>
            <p:nvPr/>
          </p:nvSpPr>
          <p:spPr bwMode="auto">
            <a:xfrm>
              <a:off x="3411416" y="54102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9"/>
            <p:cNvSpPr>
              <a:spLocks noChangeArrowheads="1"/>
            </p:cNvSpPr>
            <p:nvPr/>
          </p:nvSpPr>
          <p:spPr bwMode="auto">
            <a:xfrm>
              <a:off x="3335216" y="4953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0"/>
            <p:cNvSpPr>
              <a:spLocks noChangeArrowheads="1"/>
            </p:cNvSpPr>
            <p:nvPr/>
          </p:nvSpPr>
          <p:spPr bwMode="auto">
            <a:xfrm>
              <a:off x="2497016" y="56388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11"/>
            <p:cNvSpPr>
              <a:spLocks noChangeArrowheads="1"/>
            </p:cNvSpPr>
            <p:nvPr/>
          </p:nvSpPr>
          <p:spPr bwMode="auto">
            <a:xfrm>
              <a:off x="3182816" y="4419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Arc 18"/>
            <p:cNvSpPr>
              <a:spLocks/>
            </p:cNvSpPr>
            <p:nvPr/>
          </p:nvSpPr>
          <p:spPr bwMode="auto">
            <a:xfrm rot="879661">
              <a:off x="6383216" y="4267200"/>
              <a:ext cx="685800" cy="1905000"/>
            </a:xfrm>
            <a:custGeom>
              <a:avLst/>
              <a:gdLst>
                <a:gd name="T0" fmla="*/ 0 w 21589"/>
                <a:gd name="T1" fmla="*/ 0 h 21600"/>
                <a:gd name="T2" fmla="*/ 692033544 w 21589"/>
                <a:gd name="T3" fmla="*/ 2147483647 h 21600"/>
                <a:gd name="T4" fmla="*/ 0 w 21589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589"/>
                <a:gd name="T10" fmla="*/ 0 h 21600"/>
                <a:gd name="T11" fmla="*/ 21589 w 2158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9" h="21600" fill="none" extrusionOk="0">
                  <a:moveTo>
                    <a:pt x="-1" y="0"/>
                  </a:moveTo>
                  <a:cubicBezTo>
                    <a:pt x="11664" y="0"/>
                    <a:pt x="21222" y="9261"/>
                    <a:pt x="21589" y="20919"/>
                  </a:cubicBezTo>
                </a:path>
                <a:path w="21589" h="21600" stroke="0" extrusionOk="0">
                  <a:moveTo>
                    <a:pt x="-1" y="0"/>
                  </a:moveTo>
                  <a:cubicBezTo>
                    <a:pt x="11664" y="0"/>
                    <a:pt x="21222" y="9261"/>
                    <a:pt x="21589" y="209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21"/>
            <p:cNvSpPr>
              <a:spLocks noChangeShapeType="1"/>
            </p:cNvSpPr>
            <p:nvPr/>
          </p:nvSpPr>
          <p:spPr bwMode="auto">
            <a:xfrm flipV="1">
              <a:off x="6535616" y="5029200"/>
              <a:ext cx="838200" cy="685800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 flipV="1">
              <a:off x="6307016" y="4724400"/>
              <a:ext cx="1371600" cy="533400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4"/>
            <p:cNvSpPr>
              <a:spLocks noChangeArrowheads="1"/>
            </p:cNvSpPr>
            <p:nvPr/>
          </p:nvSpPr>
          <p:spPr bwMode="auto">
            <a:xfrm>
              <a:off x="6230816" y="46482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5"/>
            <p:cNvSpPr>
              <a:spLocks noChangeArrowheads="1"/>
            </p:cNvSpPr>
            <p:nvPr/>
          </p:nvSpPr>
          <p:spPr bwMode="auto">
            <a:xfrm>
              <a:off x="6230816" y="5181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6"/>
            <p:cNvSpPr>
              <a:spLocks noChangeArrowheads="1"/>
            </p:cNvSpPr>
            <p:nvPr/>
          </p:nvSpPr>
          <p:spPr bwMode="auto">
            <a:xfrm>
              <a:off x="7602416" y="46482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27"/>
            <p:cNvSpPr>
              <a:spLocks noChangeArrowheads="1"/>
            </p:cNvSpPr>
            <p:nvPr/>
          </p:nvSpPr>
          <p:spPr bwMode="auto">
            <a:xfrm>
              <a:off x="7373816" y="54102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28"/>
            <p:cNvSpPr>
              <a:spLocks noChangeArrowheads="1"/>
            </p:cNvSpPr>
            <p:nvPr/>
          </p:nvSpPr>
          <p:spPr bwMode="auto">
            <a:xfrm>
              <a:off x="7297616" y="4953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29"/>
            <p:cNvSpPr>
              <a:spLocks noChangeArrowheads="1"/>
            </p:cNvSpPr>
            <p:nvPr/>
          </p:nvSpPr>
          <p:spPr bwMode="auto">
            <a:xfrm>
              <a:off x="6459416" y="56388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30"/>
            <p:cNvSpPr>
              <a:spLocks noChangeArrowheads="1"/>
            </p:cNvSpPr>
            <p:nvPr/>
          </p:nvSpPr>
          <p:spPr bwMode="auto">
            <a:xfrm>
              <a:off x="7145216" y="4419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AutoShape 33"/>
            <p:cNvSpPr>
              <a:spLocks noChangeArrowheads="1"/>
            </p:cNvSpPr>
            <p:nvPr/>
          </p:nvSpPr>
          <p:spPr bwMode="auto">
            <a:xfrm>
              <a:off x="4502834" y="4800600"/>
              <a:ext cx="914400" cy="762000"/>
            </a:xfrm>
            <a:custGeom>
              <a:avLst/>
              <a:gdLst>
                <a:gd name="T0" fmla="*/ 1229029355 w 21600"/>
                <a:gd name="T1" fmla="*/ 0 h 21600"/>
                <a:gd name="T2" fmla="*/ 0 w 21600"/>
                <a:gd name="T3" fmla="*/ 474162654 h 21600"/>
                <a:gd name="T4" fmla="*/ 1229029355 w 21600"/>
                <a:gd name="T5" fmla="*/ 948325308 h 21600"/>
                <a:gd name="T6" fmla="*/ 1638705130 w 21600"/>
                <a:gd name="T7" fmla="*/ 47416265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7" name="Picture 36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74234" y="5715000"/>
              <a:ext cx="130810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Rectangle 47"/>
          <p:cNvSpPr/>
          <p:nvPr/>
        </p:nvSpPr>
        <p:spPr>
          <a:xfrm>
            <a:off x="746463" y="3604572"/>
            <a:ext cx="5633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Preserves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boundaries of every set 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16907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46463" y="3604572"/>
            <a:ext cx="6451781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Solutions to linear equations are similar</a:t>
            </a:r>
          </a:p>
          <a:p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As are effective resistances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406196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for all </a:t>
            </a:r>
            <a:r>
              <a:rPr lang="en-US" dirty="0" smtClean="0">
                <a:solidFill>
                  <a:srgbClr val="000000"/>
                </a:solidFill>
                <a:latin typeface="CMU Serif Italic"/>
                <a:cs typeface="CMU Serif Italic"/>
              </a:rPr>
              <a:t>x</a:t>
            </a:r>
            <a:endParaRPr lang="en-US" dirty="0">
              <a:solidFill>
                <a:srgbClr val="000000"/>
              </a:solidFill>
              <a:latin typeface="CMU Serif Italic"/>
              <a:cs typeface="CMU Serif Ital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2625" y="1226817"/>
            <a:ext cx="7534307" cy="584775"/>
            <a:chOff x="682625" y="748520"/>
            <a:chExt cx="7534307" cy="584775"/>
          </a:xfrm>
        </p:grpSpPr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682625" y="748520"/>
              <a:ext cx="753430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smtClean="0">
                  <a:solidFill>
                    <a:srgbClr val="000000"/>
                  </a:solidFill>
                </a:rPr>
                <a:t>A graph </a:t>
              </a:r>
              <a:r>
                <a:rPr lang="en-US" sz="3200" dirty="0" smtClean="0">
                  <a:solidFill>
                    <a:srgbClr val="000000"/>
                  </a:solidFill>
                  <a:latin typeface="CMU Serif Italic"/>
                  <a:cs typeface="CMU Serif Italic"/>
                </a:rPr>
                <a:t>H</a:t>
              </a:r>
              <a:r>
                <a:rPr lang="en-US" sz="3200" dirty="0" smtClean="0">
                  <a:solidFill>
                    <a:srgbClr val="000000"/>
                  </a:solidFill>
                </a:rPr>
                <a:t>  is an </a:t>
              </a:r>
              <a:r>
                <a:rPr lang="en-US" sz="4800" i="1" baseline="-6000" dirty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4800" i="1" baseline="-6000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dirty="0" smtClean="0">
                  <a:solidFill>
                    <a:srgbClr val="000000"/>
                  </a:solidFill>
                </a:rPr>
                <a:t>-approximation of </a:t>
              </a:r>
              <a:r>
                <a:rPr lang="en-US" sz="3200" dirty="0" smtClean="0">
                  <a:solidFill>
                    <a:srgbClr val="000000"/>
                  </a:solidFill>
                  <a:latin typeface="CMU Serif Italic"/>
                  <a:cs typeface="CMU Serif Italic"/>
                </a:rPr>
                <a:t>G </a:t>
              </a:r>
              <a:r>
                <a:rPr lang="en-US" sz="3200" dirty="0" smtClean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if </a:t>
              </a:r>
              <a:endParaRPr lang="en-US" sz="32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779" y="984550"/>
              <a:ext cx="139700" cy="190500"/>
            </a:xfrm>
            <a:prstGeom prst="rect">
              <a:avLst/>
            </a:prstGeom>
          </p:spPr>
        </p:pic>
      </p:grp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518" y="2266456"/>
            <a:ext cx="3721100" cy="850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3825" y="55344"/>
            <a:ext cx="4901941" cy="698544"/>
            <a:chOff x="123825" y="55344"/>
            <a:chExt cx="4901941" cy="698544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434506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Approximating Graphs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319" y="4583434"/>
            <a:ext cx="5080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31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3825" y="55344"/>
            <a:ext cx="6946132" cy="698544"/>
            <a:chOff x="123825" y="55344"/>
            <a:chExt cx="6946132" cy="698544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946132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Expanders </a:t>
              </a:r>
              <a:r>
                <a:rPr lang="en-US" sz="3600" dirty="0" err="1" smtClean="0">
                  <a:latin typeface="Garamond"/>
                  <a:cs typeface="Garamond"/>
                </a:rPr>
                <a:t>Sparsify</a:t>
              </a:r>
              <a:r>
                <a:rPr lang="en-US" sz="3600" dirty="0" smtClean="0">
                  <a:latin typeface="Garamond"/>
                  <a:cs typeface="Garamond"/>
                </a:rPr>
                <a:t> Complete Graphs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891152" y="943964"/>
            <a:ext cx="77259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Yield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good LDPC codes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very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set of vertices has large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boundary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    is large</a:t>
            </a: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67" y="2743395"/>
            <a:ext cx="368300" cy="35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5067" y="5793479"/>
            <a:ext cx="7725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Random regular graphs are usually expanders</a:t>
            </a:r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61375" y="3345827"/>
            <a:ext cx="7152709" cy="2813417"/>
            <a:chOff x="1361375" y="4359985"/>
            <a:chExt cx="7152709" cy="2813417"/>
          </a:xfrm>
        </p:grpSpPr>
        <p:pic>
          <p:nvPicPr>
            <p:cNvPr id="16" name="Picture 15" descr="fig1a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1375" y="4410785"/>
              <a:ext cx="2235621" cy="2015446"/>
            </a:xfrm>
            <a:prstGeom prst="rect">
              <a:avLst/>
            </a:prstGeom>
          </p:spPr>
        </p:pic>
        <p:pic>
          <p:nvPicPr>
            <p:cNvPr id="17" name="Picture 16" descr="fig1b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1941" y="4359985"/>
              <a:ext cx="2235621" cy="2015446"/>
            </a:xfrm>
            <a:prstGeom prst="rect">
              <a:avLst/>
            </a:prstGeom>
          </p:spPr>
        </p:pic>
        <p:sp>
          <p:nvSpPr>
            <p:cNvPr id="18" name="Right Arrow 17"/>
            <p:cNvSpPr/>
            <p:nvPr/>
          </p:nvSpPr>
          <p:spPr>
            <a:xfrm>
              <a:off x="3904811" y="5091479"/>
              <a:ext cx="1187646" cy="752515"/>
            </a:xfrm>
            <a:prstGeom prst="rightArrow">
              <a:avLst/>
            </a:prstGeom>
            <a:solidFill>
              <a:srgbClr val="EA3AE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329353" y="6650182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800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"/>
          <p:cNvGrpSpPr/>
          <p:nvPr/>
        </p:nvGrpSpPr>
        <p:grpSpPr>
          <a:xfrm>
            <a:off x="306886" y="980182"/>
            <a:ext cx="6258144" cy="2664439"/>
            <a:chOff x="306886" y="980182"/>
            <a:chExt cx="6258144" cy="2664439"/>
          </a:xfrm>
        </p:grpSpPr>
        <p:sp>
          <p:nvSpPr>
            <p:cNvPr id="5" name="TextBox 4"/>
            <p:cNvSpPr txBox="1"/>
            <p:nvPr/>
          </p:nvSpPr>
          <p:spPr>
            <a:xfrm>
              <a:off x="306886" y="980182"/>
              <a:ext cx="62581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Interpolate values of a function at all vertices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    from given values at a few vertices.</a:t>
              </a:r>
              <a:endParaRPr lang="en-US" sz="2400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7010" y="2233375"/>
              <a:ext cx="1398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Minimize</a:t>
              </a:r>
              <a:r>
                <a:rPr lang="en-US" dirty="0" smtClean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1000" y="3182956"/>
              <a:ext cx="33498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Helvetica"/>
                  <a:cs typeface="Helvetica"/>
                </a:rPr>
                <a:t>Subject to given values 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26533" y="6273224"/>
            <a:ext cx="8120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i="1" dirty="0" smtClean="0">
                <a:solidFill>
                  <a:srgbClr val="3366FF"/>
                </a:solidFill>
                <a:latin typeface="Calibri"/>
              </a:rPr>
              <a:t>Take derivatives. </a:t>
            </a:r>
            <a:r>
              <a:rPr lang="en-US" sz="3200" i="1" dirty="0">
                <a:solidFill>
                  <a:srgbClr val="3366FF"/>
                </a:solidFill>
                <a:latin typeface="Calibri"/>
              </a:rPr>
              <a:t>M</a:t>
            </a:r>
            <a:r>
              <a:rPr lang="en-US" sz="3200" i="1" dirty="0" smtClean="0">
                <a:solidFill>
                  <a:srgbClr val="3366FF"/>
                </a:solidFill>
                <a:latin typeface="Calibri"/>
              </a:rPr>
              <a:t>inimize by solving </a:t>
            </a:r>
            <a:r>
              <a:rPr lang="en-US" sz="3200" i="1" dirty="0" err="1" smtClean="0">
                <a:solidFill>
                  <a:srgbClr val="3366FF"/>
                </a:solidFill>
                <a:latin typeface="Calibri"/>
              </a:rPr>
              <a:t>Laplacian</a:t>
            </a:r>
            <a:endParaRPr lang="en-US" sz="3200" i="1" dirty="0" smtClean="0">
              <a:solidFill>
                <a:srgbClr val="3366FF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39124" y="394601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92226" y="466892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72496" y="3945188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0.51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44335" y="5483109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0.61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73550" y="4671076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0.53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58091" y="5479299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Helvetica"/>
                <a:cs typeface="Helvetica"/>
              </a:rPr>
              <a:t>0.30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555503" y="4035163"/>
            <a:ext cx="1254276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ANAPC10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40916" y="4747453"/>
            <a:ext cx="95416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CDC27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906255" y="5558452"/>
            <a:ext cx="1103561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ANAPC5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698135" y="5562468"/>
            <a:ext cx="96877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UBE2C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074942" y="4747455"/>
            <a:ext cx="1128409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ANAPC2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906255" y="4015277"/>
            <a:ext cx="954167" cy="334039"/>
          </a:xfrm>
          <a:prstGeom prst="rect">
            <a:avLst/>
          </a:prstGeom>
          <a:solidFill>
            <a:srgbClr val="E3B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CDC20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61" name="Straight Connector 60"/>
          <p:cNvCxnSpPr>
            <a:stCxn id="60" idx="2"/>
            <a:endCxn id="55" idx="0"/>
          </p:cNvCxnSpPr>
          <p:nvPr/>
        </p:nvCxnSpPr>
        <p:spPr>
          <a:xfrm flipH="1">
            <a:off x="2518000" y="4349316"/>
            <a:ext cx="865339" cy="39813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9" idx="1"/>
            <a:endCxn id="55" idx="3"/>
          </p:cNvCxnSpPr>
          <p:nvPr/>
        </p:nvCxnSpPr>
        <p:spPr>
          <a:xfrm flipH="1" flipV="1">
            <a:off x="2995083" y="4914473"/>
            <a:ext cx="1079859" cy="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56" idx="0"/>
            <a:endCxn id="55" idx="2"/>
          </p:cNvCxnSpPr>
          <p:nvPr/>
        </p:nvCxnSpPr>
        <p:spPr>
          <a:xfrm flipH="1" flipV="1">
            <a:off x="2518000" y="5081492"/>
            <a:ext cx="940036" cy="4769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8" idx="1"/>
            <a:endCxn id="56" idx="3"/>
          </p:cNvCxnSpPr>
          <p:nvPr/>
        </p:nvCxnSpPr>
        <p:spPr>
          <a:xfrm flipH="1" flipV="1">
            <a:off x="4009816" y="5725472"/>
            <a:ext cx="1688319" cy="40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5188759" y="5073476"/>
            <a:ext cx="509368" cy="5093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8" idx="0"/>
            <a:endCxn id="54" idx="2"/>
          </p:cNvCxnSpPr>
          <p:nvPr/>
        </p:nvCxnSpPr>
        <p:spPr>
          <a:xfrm flipV="1">
            <a:off x="6182524" y="4369202"/>
            <a:ext cx="117" cy="11932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54" idx="1"/>
            <a:endCxn id="60" idx="3"/>
          </p:cNvCxnSpPr>
          <p:nvPr/>
        </p:nvCxnSpPr>
        <p:spPr>
          <a:xfrm flipH="1" flipV="1">
            <a:off x="3860422" y="4182297"/>
            <a:ext cx="1695081" cy="1988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3833433" y="4329361"/>
            <a:ext cx="248301" cy="4113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5188759" y="4380715"/>
            <a:ext cx="366745" cy="3803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20566" y="54334"/>
            <a:ext cx="9104938" cy="699554"/>
            <a:chOff x="120566" y="54334"/>
            <a:chExt cx="9104938" cy="699554"/>
          </a:xfrm>
        </p:grpSpPr>
        <p:sp>
          <p:nvSpPr>
            <p:cNvPr id="31" name="Rectangle 30"/>
            <p:cNvSpPr/>
            <p:nvPr/>
          </p:nvSpPr>
          <p:spPr>
            <a:xfrm>
              <a:off x="5335347" y="240010"/>
              <a:ext cx="38901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Garamond"/>
                  <a:cs typeface="Garamond"/>
                </a:rPr>
                <a:t>(</a:t>
              </a:r>
              <a:r>
                <a:rPr lang="en-US" sz="2400" dirty="0" err="1">
                  <a:latin typeface="Garamond"/>
                  <a:cs typeface="Garamond"/>
                </a:rPr>
                <a:t>Zhu,Ghahramani,Lafferty</a:t>
              </a:r>
              <a:r>
                <a:rPr lang="en-US" sz="2400" dirty="0">
                  <a:latin typeface="Garamond"/>
                  <a:cs typeface="Garamond"/>
                </a:rPr>
                <a:t> ’03)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20566" y="54334"/>
              <a:ext cx="4905200" cy="699554"/>
              <a:chOff x="120566" y="54334"/>
              <a:chExt cx="4905200" cy="699554"/>
            </a:xfrm>
          </p:grpSpPr>
          <p:sp>
            <p:nvSpPr>
              <p:cNvPr id="33" name="Text Box 2"/>
              <p:cNvSpPr txBox="1">
                <a:spLocks noChangeArrowheads="1"/>
              </p:cNvSpPr>
              <p:nvPr/>
            </p:nvSpPr>
            <p:spPr bwMode="auto">
              <a:xfrm>
                <a:off x="120566" y="54334"/>
                <a:ext cx="4584909" cy="64633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600" dirty="0" smtClean="0">
                    <a:latin typeface="Garamond"/>
                    <a:cs typeface="Garamond"/>
                  </a:rPr>
                  <a:t>Interpolation on Graphs</a:t>
                </a:r>
                <a:endParaRPr lang="en-US" sz="2000" dirty="0">
                  <a:latin typeface="Garamond"/>
                  <a:cs typeface="Garamond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224126" y="733514"/>
                <a:ext cx="4801640" cy="203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27" y="2244808"/>
            <a:ext cx="4470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448" y="1121103"/>
            <a:ext cx="70759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Assign a probability </a:t>
            </a:r>
            <a:r>
              <a:rPr lang="en-US" i="1" dirty="0" err="1" smtClean="0">
                <a:latin typeface="CMU Serif" charset="0"/>
                <a:ea typeface="CMU Serif" charset="0"/>
                <a:cs typeface="CMU Serif" charset="0"/>
              </a:rPr>
              <a:t>p</a:t>
            </a:r>
            <a:r>
              <a:rPr lang="en-US" i="1" baseline="-25000" dirty="0" err="1" smtClean="0">
                <a:latin typeface="CMU Serif" charset="0"/>
                <a:ea typeface="CMU Serif" charset="0"/>
                <a:cs typeface="CMU Serif" charset="0"/>
              </a:rPr>
              <a:t>a,b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to each edge </a:t>
            </a:r>
            <a:r>
              <a:rPr lang="en-US" i="1" dirty="0" smtClean="0">
                <a:latin typeface="CMU Serif" charset="0"/>
                <a:ea typeface="CMU Serif" charset="0"/>
                <a:cs typeface="CMU Serif" charset="0"/>
              </a:rPr>
              <a:t>(</a:t>
            </a:r>
            <a:r>
              <a:rPr lang="en-US" i="1" dirty="0" err="1" smtClean="0">
                <a:latin typeface="CMU Serif" charset="0"/>
                <a:ea typeface="CMU Serif" charset="0"/>
                <a:cs typeface="CMU Serif" charset="0"/>
              </a:rPr>
              <a:t>a,b</a:t>
            </a:r>
            <a:r>
              <a:rPr lang="en-US" i="1" dirty="0" smtClean="0">
                <a:latin typeface="CMU Serif" charset="0"/>
                <a:ea typeface="CMU Serif" charset="0"/>
                <a:cs typeface="CMU Serif" charset="0"/>
              </a:rPr>
              <a:t>)</a:t>
            </a:r>
          </a:p>
          <a:p>
            <a:pPr algn="l"/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Include edge </a:t>
            </a:r>
            <a:r>
              <a:rPr lang="en-US" i="1" dirty="0" smtClean="0">
                <a:latin typeface="CMU Serif Roman" charset="0"/>
                <a:ea typeface="CMU Serif Roman" charset="0"/>
                <a:cs typeface="CMU Serif Roman" charset="0"/>
              </a:rPr>
              <a:t>(</a:t>
            </a:r>
            <a:r>
              <a:rPr lang="en-US" i="1" dirty="0" err="1" smtClean="0">
                <a:latin typeface="CMU Serif Roman" charset="0"/>
                <a:ea typeface="CMU Serif Roman" charset="0"/>
                <a:cs typeface="CMU Serif Roman" charset="0"/>
              </a:rPr>
              <a:t>a,b</a:t>
            </a:r>
            <a:r>
              <a:rPr lang="en-US" i="1" dirty="0" smtClean="0">
                <a:latin typeface="CMU Serif Roman" charset="0"/>
                <a:ea typeface="CMU Serif Roman" charset="0"/>
                <a:cs typeface="CMU Serif Roman" charset="0"/>
              </a:rPr>
              <a:t>)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in </a:t>
            </a:r>
            <a:r>
              <a:rPr lang="en-US" i="1" dirty="0" smtClean="0">
                <a:latin typeface="CMU Serif Roman" charset="0"/>
                <a:ea typeface="CMU Serif Roman" charset="0"/>
                <a:cs typeface="CMU Serif Roman" charset="0"/>
              </a:rPr>
              <a:t>H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with probability </a:t>
            </a:r>
            <a:r>
              <a:rPr lang="en-US" i="1" dirty="0" err="1" smtClean="0">
                <a:latin typeface="CMU Serif" charset="0"/>
                <a:ea typeface="CMU Serif" charset="0"/>
                <a:cs typeface="CMU Serif" charset="0"/>
              </a:rPr>
              <a:t>p</a:t>
            </a:r>
            <a:r>
              <a:rPr lang="en-US" i="1" baseline="-25000" dirty="0" err="1" smtClean="0">
                <a:latin typeface="CMU Serif" charset="0"/>
                <a:ea typeface="CMU Serif" charset="0"/>
                <a:cs typeface="CMU Serif" charset="0"/>
              </a:rPr>
              <a:t>a,b</a:t>
            </a:r>
            <a:r>
              <a:rPr lang="en-US" i="1" baseline="-25000" dirty="0" smtClean="0">
                <a:latin typeface="CMU Serif" charset="0"/>
                <a:ea typeface="CMU Serif" charset="0"/>
                <a:cs typeface="CMU Serif" charset="0"/>
              </a:rPr>
              <a:t>.</a:t>
            </a:r>
          </a:p>
          <a:p>
            <a:pPr algn="l"/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If include edge </a:t>
            </a:r>
            <a:r>
              <a:rPr lang="en-US" i="1" dirty="0" smtClean="0">
                <a:latin typeface="CMU Serif Roman" charset="0"/>
                <a:ea typeface="CMU Serif Roman" charset="0"/>
                <a:cs typeface="CMU Serif Roman" charset="0"/>
              </a:rPr>
              <a:t>(</a:t>
            </a:r>
            <a:r>
              <a:rPr lang="en-US" i="1" dirty="0" err="1" smtClean="0">
                <a:latin typeface="CMU Serif Roman" charset="0"/>
                <a:ea typeface="CMU Serif Roman" charset="0"/>
                <a:cs typeface="CMU Serif Roman" charset="0"/>
              </a:rPr>
              <a:t>a,b</a:t>
            </a:r>
            <a:r>
              <a:rPr lang="en-US" i="1" dirty="0" smtClean="0">
                <a:latin typeface="CMU Serif Roman" charset="0"/>
                <a:ea typeface="CMU Serif Roman" charset="0"/>
                <a:cs typeface="CMU Serif Roman" charset="0"/>
              </a:rPr>
              <a:t>)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give it weight </a:t>
            </a:r>
            <a:r>
              <a:rPr lang="en-US" i="1" dirty="0" err="1" smtClean="0">
                <a:latin typeface="CMU Serif" charset="0"/>
                <a:ea typeface="CMU Serif" charset="0"/>
                <a:cs typeface="CMU Serif" charset="0"/>
              </a:rPr>
              <a:t>w</a:t>
            </a:r>
            <a:r>
              <a:rPr lang="en-US" i="1" baseline="-25000" dirty="0" err="1" smtClean="0">
                <a:latin typeface="CMU Serif" charset="0"/>
                <a:ea typeface="CMU Serif" charset="0"/>
                <a:cs typeface="CMU Serif" charset="0"/>
              </a:rPr>
              <a:t>a,b</a:t>
            </a:r>
            <a:r>
              <a:rPr lang="en-US" i="1" baseline="-25000" dirty="0" smtClean="0">
                <a:latin typeface="CMU Serif" charset="0"/>
                <a:ea typeface="CMU Serif" charset="0"/>
                <a:cs typeface="CMU Serif" charset="0"/>
              </a:rPr>
              <a:t> </a:t>
            </a:r>
            <a:r>
              <a:rPr lang="en-US" i="1" dirty="0" smtClean="0">
                <a:latin typeface="CMU Serif" charset="0"/>
                <a:ea typeface="CMU Serif" charset="0"/>
                <a:cs typeface="CMU Serif" charset="0"/>
              </a:rPr>
              <a:t>/</a:t>
            </a:r>
            <a:r>
              <a:rPr lang="en-US" i="1" dirty="0" err="1" smtClean="0">
                <a:latin typeface="CMU Serif" charset="0"/>
                <a:ea typeface="CMU Serif" charset="0"/>
                <a:cs typeface="CMU Serif" charset="0"/>
              </a:rPr>
              <a:t>p</a:t>
            </a:r>
            <a:r>
              <a:rPr lang="en-US" i="1" baseline="-25000" dirty="0" err="1" smtClean="0">
                <a:latin typeface="CMU Serif" charset="0"/>
                <a:ea typeface="CMU Serif" charset="0"/>
                <a:cs typeface="CMU Serif" charset="0"/>
              </a:rPr>
              <a:t>a,b</a:t>
            </a:r>
            <a:endParaRPr lang="en-US" i="1" baseline="-25000" dirty="0" smtClean="0">
              <a:latin typeface="CMU Serif" charset="0"/>
              <a:ea typeface="CMU Serif" charset="0"/>
              <a:cs typeface="CMU Serif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3825" y="55344"/>
            <a:ext cx="6560194" cy="698544"/>
            <a:chOff x="123825" y="55344"/>
            <a:chExt cx="6560194" cy="698544"/>
          </a:xfrm>
        </p:grpSpPr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560194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err="1" smtClean="0">
                  <a:latin typeface="Garamond"/>
                  <a:cs typeface="Garamond"/>
                </a:rPr>
                <a:t>Sparsification</a:t>
              </a:r>
              <a:r>
                <a:rPr lang="en-US" sz="3600" dirty="0" smtClean="0">
                  <a:latin typeface="Garamond"/>
                  <a:cs typeface="Garamond"/>
                </a:rPr>
                <a:t> by Random Sampling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45" y="4200257"/>
            <a:ext cx="838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448" y="1121103"/>
            <a:ext cx="786305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Choose </a:t>
            </a:r>
            <a:r>
              <a:rPr lang="en-US" i="1" dirty="0" err="1" smtClean="0">
                <a:latin typeface="CMU Serif Roman" charset="0"/>
                <a:ea typeface="CMU Serif Roman" charset="0"/>
                <a:cs typeface="CMU Serif Roman" charset="0"/>
              </a:rPr>
              <a:t>p</a:t>
            </a:r>
            <a:r>
              <a:rPr lang="en-US" i="1" baseline="-25000" dirty="0" err="1" smtClean="0">
                <a:latin typeface="CMU Serif Roman" charset="0"/>
                <a:ea typeface="CMU Serif Roman" charset="0"/>
                <a:cs typeface="CMU Serif Roman" charset="0"/>
              </a:rPr>
              <a:t>a,b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to be </a:t>
            </a:r>
            <a:r>
              <a:rPr lang="en-US" i="1" dirty="0" err="1" smtClean="0">
                <a:latin typeface="CMU Serif Roman" charset="0"/>
                <a:ea typeface="CMU Serif Roman" charset="0"/>
                <a:cs typeface="CMU Serif Roman" charset="0"/>
              </a:rPr>
              <a:t>w</a:t>
            </a:r>
            <a:r>
              <a:rPr lang="en-US" i="1" baseline="-25000" dirty="0" err="1" smtClean="0">
                <a:latin typeface="CMU Serif Roman" charset="0"/>
                <a:ea typeface="CMU Serif Roman" charset="0"/>
                <a:cs typeface="CMU Serif Roman" charset="0"/>
              </a:rPr>
              <a:t>a,b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times the </a:t>
            </a:r>
          </a:p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  effective resistance between </a:t>
            </a:r>
            <a:r>
              <a:rPr lang="en-US" i="1" dirty="0">
                <a:latin typeface="CMU Serif Roman" charset="0"/>
                <a:ea typeface="CMU Serif Roman" charset="0"/>
                <a:cs typeface="CMU Serif Roman" charset="0"/>
              </a:rPr>
              <a:t>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en-US" i="1" dirty="0">
                <a:latin typeface="CMU Serif Roman" charset="0"/>
                <a:ea typeface="CMU Serif Roman" charset="0"/>
                <a:cs typeface="CMU Serif Roman" charset="0"/>
              </a:rPr>
              <a:t>b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 algn="l"/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Low resistance between </a:t>
            </a:r>
            <a:r>
              <a:rPr lang="en-US" i="1" dirty="0">
                <a:latin typeface="CMU Serif Roman" charset="0"/>
                <a:ea typeface="CMU Serif Roman" charset="0"/>
                <a:cs typeface="CMU Serif Roman" charset="0"/>
              </a:rPr>
              <a:t>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en-US" i="1" dirty="0">
                <a:latin typeface="CMU Serif Roman" charset="0"/>
                <a:ea typeface="CMU Serif Roman" charset="0"/>
                <a:cs typeface="CMU Serif Roman" charset="0"/>
              </a:rPr>
              <a:t>b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means there</a:t>
            </a:r>
          </a:p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re many alternate routes for current to flow and</a:t>
            </a:r>
          </a:p>
          <a:p>
            <a:pPr algn="l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that the edge is not critical.</a:t>
            </a:r>
          </a:p>
          <a:p>
            <a:pPr algn="l"/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Proof by random matrix concentration bounds</a:t>
            </a:r>
          </a:p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Rudelson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Ahlswede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-Winter,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Tropp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etc.)</a:t>
            </a:r>
          </a:p>
          <a:p>
            <a:pPr algn="l"/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Only need                        edges 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3825" y="55344"/>
            <a:ext cx="6560194" cy="698544"/>
            <a:chOff x="123825" y="55344"/>
            <a:chExt cx="6560194" cy="698544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560194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err="1" smtClean="0">
                  <a:latin typeface="Garamond"/>
                  <a:cs typeface="Garamond"/>
                </a:rPr>
                <a:t>Sparsification</a:t>
              </a:r>
              <a:r>
                <a:rPr lang="en-US" sz="3600" dirty="0" smtClean="0">
                  <a:latin typeface="Garamond"/>
                  <a:cs typeface="Garamond"/>
                </a:rPr>
                <a:t> by Random Sampling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448" y="5456604"/>
            <a:ext cx="1993900" cy="419100"/>
          </a:xfrm>
          <a:prstGeom prst="rect">
            <a:avLst/>
          </a:prstGeom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6569395" y="6372623"/>
            <a:ext cx="2592056" cy="446276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Corbel" charset="0"/>
              </a:rPr>
              <a:t>(S, Srivastava ‘08)</a:t>
            </a:r>
            <a:endParaRPr lang="en-US" sz="2400" dirty="0">
              <a:latin typeface="Helvetica" charset="0"/>
              <a:ea typeface="Helvetica" charset="0"/>
              <a:cs typeface="Helvetica" charset="0"/>
              <a:sym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/>
          </p:cNvSpPr>
          <p:nvPr/>
        </p:nvSpPr>
        <p:spPr bwMode="auto">
          <a:xfrm>
            <a:off x="1389995" y="1328651"/>
            <a:ext cx="7937500" cy="30734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2266" y="1092793"/>
            <a:ext cx="8915400" cy="2091267"/>
            <a:chOff x="441123" y="4355495"/>
            <a:chExt cx="8915400" cy="2091267"/>
          </a:xfrm>
        </p:grpSpPr>
        <p:grpSp>
          <p:nvGrpSpPr>
            <p:cNvPr id="2" name="Group 1"/>
            <p:cNvGrpSpPr/>
            <p:nvPr/>
          </p:nvGrpSpPr>
          <p:grpSpPr>
            <a:xfrm>
              <a:off x="441123" y="4355495"/>
              <a:ext cx="8915400" cy="2091267"/>
              <a:chOff x="228600" y="2028270"/>
              <a:chExt cx="8915400" cy="2091267"/>
            </a:xfrm>
          </p:grpSpPr>
          <p:sp>
            <p:nvSpPr>
              <p:cNvPr id="14339" name="Rectangle 3"/>
              <p:cNvSpPr>
                <a:spLocks/>
              </p:cNvSpPr>
              <p:nvPr/>
            </p:nvSpPr>
            <p:spPr bwMode="auto">
              <a:xfrm>
                <a:off x="228600" y="2028270"/>
                <a:ext cx="8324395" cy="507831"/>
              </a:xfrm>
              <a:prstGeom prst="rect">
                <a:avLst/>
              </a:prstGeom>
              <a:noFill/>
              <a:ln w="12700" cap="rnd">
                <a:noFill/>
                <a:round/>
                <a:headEnd type="none" w="med" len="med"/>
                <a:tailEnd type="none" w="med" len="med"/>
              </a:ln>
            </p:spPr>
            <p:txBody>
              <a:bodyPr wrap="none" lIns="38100" tIns="38100" rIns="38100" bIns="38100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Corbel" charset="0"/>
                  </a:rPr>
                  <a:t>For every                       </a:t>
                </a:r>
                <a:r>
                  <a:rPr lang="en-US" dirty="0" smtClean="0">
                    <a:latin typeface="Helvetica" charset="0"/>
                    <a:ea typeface="Helvetica" charset="0"/>
                    <a:cs typeface="Helvetica" charset="0"/>
                    <a:sym typeface="Corbel" charset="0"/>
                  </a:rPr>
                  <a:t>, </a:t>
                </a: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Corbel" charset="0"/>
                  </a:rPr>
                  <a:t>there is a                       </a:t>
                </a:r>
                <a:r>
                  <a:rPr lang="en-US" dirty="0" err="1" smtClean="0">
                    <a:latin typeface="Helvetica" charset="0"/>
                    <a:ea typeface="Helvetica" charset="0"/>
                    <a:cs typeface="Helvetica" charset="0"/>
                    <a:sym typeface="Corbel" charset="0"/>
                  </a:rPr>
                  <a:t>s.t</a:t>
                </a:r>
                <a:r>
                  <a:rPr lang="en-US" dirty="0" err="1">
                    <a:latin typeface="Helvetica" charset="0"/>
                    <a:ea typeface="Helvetica" charset="0"/>
                    <a:cs typeface="Helvetica" charset="0"/>
                    <a:sym typeface="Corbel" charset="0"/>
                  </a:rPr>
                  <a:t>.</a:t>
                </a:r>
                <a:endParaRPr lang="en-US" dirty="0">
                  <a:latin typeface="Helvetica" charset="0"/>
                  <a:ea typeface="Helvetica" charset="0"/>
                  <a:cs typeface="Helvetica" charset="0"/>
                  <a:sym typeface="Corbel" charset="0"/>
                </a:endParaRPr>
              </a:p>
            </p:txBody>
          </p:sp>
          <p:sp>
            <p:nvSpPr>
              <p:cNvPr id="14340" name="Rectangle 4"/>
              <p:cNvSpPr>
                <a:spLocks/>
              </p:cNvSpPr>
              <p:nvPr/>
            </p:nvSpPr>
            <p:spPr bwMode="auto">
              <a:xfrm>
                <a:off x="1206500" y="2485470"/>
                <a:ext cx="7937500" cy="1634067"/>
              </a:xfrm>
              <a:prstGeom prst="rect">
                <a:avLst/>
              </a:prstGeom>
              <a:noFill/>
              <a:ln w="12700" cap="rnd">
                <a:noFill/>
                <a:round/>
                <a:headEnd type="none" w="med" len="med"/>
                <a:tailEnd type="none" w="med" len="med"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/>
                <a:endParaRPr lang="en-US" dirty="0">
                  <a:latin typeface="Helvetica" charset="0"/>
                  <a:ea typeface="Helvetica" charset="0"/>
                  <a:cs typeface="Helvetica" charset="0"/>
                  <a:sym typeface="Corbel" charset="0"/>
                </a:endParaRPr>
              </a:p>
              <a:p>
                <a:pPr algn="l"/>
                <a:endParaRPr lang="en-US" dirty="0">
                  <a:latin typeface="Helvetica" charset="0"/>
                  <a:ea typeface="Helvetica" charset="0"/>
                  <a:cs typeface="Helvetica" charset="0"/>
                  <a:sym typeface="Corbel" charset="0"/>
                </a:endParaRPr>
              </a:p>
            </p:txBody>
          </p:sp>
          <p:pic>
            <p:nvPicPr>
              <p:cNvPr id="12" name="Picture 11" descr="latex-image-1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40766" y="2141581"/>
                <a:ext cx="2070100" cy="368300"/>
              </a:xfrm>
              <a:prstGeom prst="rect">
                <a:avLst/>
              </a:prstGeom>
            </p:spPr>
          </p:pic>
          <p:pic>
            <p:nvPicPr>
              <p:cNvPr id="13" name="Picture 12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1606" y="2110910"/>
                <a:ext cx="1993900" cy="368300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3331301" y="5180301"/>
              <a:ext cx="7857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dirty="0" smtClean="0">
                  <a:latin typeface="Helvetica" charset="0"/>
                  <a:ea typeface="Helvetica" charset="0"/>
                  <a:cs typeface="Helvetica" charset="0"/>
                  <a:sym typeface="Corbel" charset="0"/>
                </a:rPr>
                <a:t>and</a:t>
              </a:r>
              <a:endParaRPr lang="en-US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5" name="Rectangle 3"/>
          <p:cNvSpPr>
            <a:spLocks/>
          </p:cNvSpPr>
          <p:nvPr/>
        </p:nvSpPr>
        <p:spPr bwMode="auto">
          <a:xfrm>
            <a:off x="5491582" y="6368185"/>
            <a:ext cx="3720570" cy="446276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smtClean="0">
                <a:latin typeface="Helvetica" charset="0"/>
                <a:ea typeface="Helvetica" charset="0"/>
                <a:cs typeface="Helvetica" charset="0"/>
                <a:sym typeface="Corbel" charset="0"/>
              </a:rPr>
              <a:t>(Batson, S, Srivastava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Corbel" charset="0"/>
              </a:rPr>
              <a:t>‘09)</a:t>
            </a:r>
            <a:endParaRPr lang="en-US" sz="2400" dirty="0">
              <a:latin typeface="Helvetica" charset="0"/>
              <a:ea typeface="Helvetica" charset="0"/>
              <a:cs typeface="Helvetica" charset="0"/>
              <a:sym typeface="Corbe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366" y="1981386"/>
            <a:ext cx="314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80" y="2035940"/>
            <a:ext cx="1790700" cy="355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23825" y="55344"/>
            <a:ext cx="5657318" cy="698544"/>
            <a:chOff x="123825" y="55344"/>
            <a:chExt cx="5657318" cy="698544"/>
          </a:xfrm>
        </p:grpSpPr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5657318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Optimal Graph </a:t>
              </a:r>
              <a:r>
                <a:rPr lang="en-US" sz="3600" dirty="0" err="1" smtClean="0">
                  <a:latin typeface="Garamond"/>
                  <a:cs typeface="Garamond"/>
                </a:rPr>
                <a:t>Sparsification</a:t>
              </a:r>
              <a:r>
                <a:rPr lang="en-US" sz="3600" dirty="0" smtClean="0">
                  <a:latin typeface="Garamond"/>
                  <a:cs typeface="Garamond"/>
                </a:rPr>
                <a:t>?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32266" y="3653369"/>
            <a:ext cx="8885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Is within a factor of 2 of how well 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Ramanujan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expanders approximate complete graphs</a:t>
            </a:r>
          </a:p>
        </p:txBody>
      </p:sp>
    </p:spTree>
    <p:extLst>
      <p:ext uri="{BB962C8B-B14F-4D97-AF65-F5344CB8AC3E}">
        <p14:creationId xmlns:p14="http://schemas.microsoft.com/office/powerpoint/2010/main" val="17501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8317" y="712853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Kyng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&amp;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Sachdeva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‘16)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3825" y="55344"/>
            <a:ext cx="6514156" cy="698544"/>
            <a:chOff x="123825" y="55344"/>
            <a:chExt cx="6514156" cy="698544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514156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Approximate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42668" y="1484857"/>
            <a:ext cx="6327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Gaussian Elimination: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  compute upper triangular </a:t>
            </a:r>
            <a:r>
              <a:rPr lang="en-US" i="1" dirty="0" smtClean="0">
                <a:latin typeface="CMU Serif" charset="0"/>
                <a:ea typeface="CMU Serif" charset="0"/>
                <a:cs typeface="CMU Serif" charset="0"/>
              </a:rPr>
              <a:t>U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so that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877" y="2833607"/>
            <a:ext cx="2209800" cy="482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0320" y="3831817"/>
            <a:ext cx="75071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Approximate Gaussian Elimination: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  compute sparse upper triangular </a:t>
            </a:r>
            <a:r>
              <a:rPr lang="en-US" i="1" dirty="0" smtClean="0">
                <a:latin typeface="CMU Serif" charset="0"/>
                <a:ea typeface="CMU Serif" charset="0"/>
                <a:cs typeface="CMU Serif" charset="0"/>
              </a:rPr>
              <a:t>U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so that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877" y="5232058"/>
            <a:ext cx="22098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07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121451"/>
                <a:ext cx="7886700" cy="326350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0"/>
                  </a:spcBef>
                  <a:buNone/>
                  <a:defRPr/>
                </a:pPr>
                <a:r>
                  <a:rPr lang="en-US" sz="2800" dirty="0"/>
                  <a:t>Find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𝑈</m:t>
                    </m:r>
                  </m:oMath>
                </a14:m>
                <a:r>
                  <a:rPr lang="en-US" sz="2800" dirty="0"/>
                  <a:t>, upper triangular matrix, </a:t>
                </a:r>
                <a:r>
                  <a:rPr lang="en-US" sz="2800" dirty="0" err="1"/>
                  <a:t>s.t</a:t>
                </a:r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800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𝑈</m:t>
                        </m:r>
                      </m:e>
                      <m:sup>
                        <m:r>
                          <a:rPr lang="en-US" sz="2800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⊤</m:t>
                        </m:r>
                      </m:sup>
                    </m:sSup>
                    <m:r>
                      <a:rPr lang="en-US" sz="28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𝑈</m:t>
                    </m:r>
                    <m:r>
                      <a:rPr lang="en-US" sz="28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𝐴</m:t>
                    </m:r>
                  </m:oMath>
                </a14:m>
                <a:endParaRPr lang="en-US" sz="2800" i="1" dirty="0">
                  <a:ea typeface="Cambria Math" charset="0"/>
                  <a:cs typeface="Cambria Math" charset="0"/>
                </a:endParaRPr>
              </a:p>
              <a:p>
                <a:pPr marL="0" indent="0">
                  <a:spcBef>
                    <a:spcPts val="0"/>
                  </a:spcBef>
                  <a:buNone/>
                  <a:defRPr/>
                </a:pPr>
                <a:endParaRPr lang="en-US" sz="28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121451"/>
                <a:ext cx="7886700" cy="3263504"/>
              </a:xfrm>
              <a:blipFill rotWithShape="0">
                <a:blip r:embed="rId3"/>
                <a:stretch>
                  <a:fillRect l="-1546" t="-2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050" y="2825638"/>
            <a:ext cx="2832100" cy="147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00022" y="3239766"/>
                <a:ext cx="8826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022" y="3239766"/>
                <a:ext cx="88267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23825" y="55344"/>
            <a:ext cx="7174080" cy="698544"/>
            <a:chOff x="123825" y="55344"/>
            <a:chExt cx="7174080" cy="698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717408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Additive view of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5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825" y="55344"/>
            <a:ext cx="7174080" cy="698544"/>
            <a:chOff x="123825" y="55344"/>
            <a:chExt cx="7174080" cy="698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717408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Additive view of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767" y="3053902"/>
            <a:ext cx="4724400" cy="1358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8649" y="2579641"/>
            <a:ext cx="81322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ea typeface="Helvetica" charset="0"/>
                <a:cs typeface="Helvetica" charset="0"/>
              </a:rPr>
              <a:t>Find </a:t>
            </a:r>
            <a:r>
              <a:rPr lang="en-US" sz="2200" dirty="0">
                <a:ea typeface="Helvetica" charset="0"/>
                <a:cs typeface="Helvetica" charset="0"/>
              </a:rPr>
              <a:t>the rank-1 matrix that agrees </a:t>
            </a:r>
            <a:r>
              <a:rPr lang="en-US" sz="2200" dirty="0" smtClean="0">
                <a:ea typeface="Helvetica" charset="0"/>
                <a:cs typeface="Helvetica" charset="0"/>
              </a:rPr>
              <a:t>on </a:t>
            </a:r>
            <a:r>
              <a:rPr lang="en-US" sz="2200" dirty="0">
                <a:ea typeface="Helvetica" charset="0"/>
                <a:cs typeface="Helvetica" charset="0"/>
              </a:rPr>
              <a:t>the first row and </a:t>
            </a:r>
            <a:r>
              <a:rPr lang="en-US" sz="2200" dirty="0" smtClean="0">
                <a:ea typeface="Helvetica" charset="0"/>
                <a:cs typeface="Helvetica" charset="0"/>
              </a:rPr>
              <a:t>column.</a:t>
            </a:r>
            <a:endParaRPr lang="en-US" sz="2200" dirty="0">
              <a:ea typeface="Helvetica" charset="0"/>
              <a:cs typeface="Helvetic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6736" y="1153625"/>
            <a:ext cx="2222223" cy="25047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6737" y="1160357"/>
            <a:ext cx="393424" cy="128526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44744" y="3134089"/>
            <a:ext cx="2222223" cy="25047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44745" y="3134136"/>
            <a:ext cx="393424" cy="128526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767" y="3122514"/>
            <a:ext cx="2476500" cy="1282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11" y="1149471"/>
            <a:ext cx="24765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6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825" y="55344"/>
            <a:ext cx="7174080" cy="698544"/>
            <a:chOff x="123825" y="55344"/>
            <a:chExt cx="7174080" cy="698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717408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Additive view of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47" y="1157834"/>
            <a:ext cx="2273300" cy="12827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8649" y="2580195"/>
            <a:ext cx="35986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ea typeface="Helvetica" charset="0"/>
                <a:cs typeface="Helvetica" charset="0"/>
              </a:rPr>
              <a:t>Subtract the rank 1 matrix.</a:t>
            </a:r>
            <a:endParaRPr lang="en-US" sz="2200" b="1" dirty="0">
              <a:ea typeface="Helvetica" charset="0"/>
              <a:cs typeface="Helvetica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8649" y="2968472"/>
            <a:ext cx="52740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ea typeface="Helvetica" charset="0"/>
                <a:cs typeface="Helvetica" charset="0"/>
              </a:rPr>
              <a:t>We have </a:t>
            </a:r>
            <a:r>
              <a:rPr lang="en-US" sz="2200" b="1" dirty="0" smtClean="0">
                <a:ea typeface="Helvetica" charset="0"/>
                <a:cs typeface="Helvetica" charset="0"/>
              </a:rPr>
              <a:t>eliminated the first variable.</a:t>
            </a:r>
            <a:endParaRPr lang="en-US" sz="2200" b="1" dirty="0">
              <a:ea typeface="Helvetica" charset="0"/>
              <a:cs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6736" y="1156894"/>
            <a:ext cx="2222223" cy="25047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86737" y="1160357"/>
            <a:ext cx="393424" cy="128526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736545" y="1157917"/>
            <a:ext cx="2052305" cy="25047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736545" y="1154058"/>
            <a:ext cx="274305" cy="1295704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703864" y="3120142"/>
            <a:ext cx="2476500" cy="1299255"/>
            <a:chOff x="3703864" y="3120142"/>
            <a:chExt cx="2476500" cy="129925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3864" y="3120142"/>
              <a:ext cx="2476500" cy="12827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33858" y="3134089"/>
              <a:ext cx="2222223" cy="250475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33859" y="3134136"/>
              <a:ext cx="393424" cy="1285261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44" y="1148644"/>
            <a:ext cx="2781300" cy="1282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705" y="1758365"/>
            <a:ext cx="190500" cy="762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345705" y="1148644"/>
            <a:ext cx="2715832" cy="1518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00174 -0.2819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825" y="55344"/>
            <a:ext cx="7174080" cy="698544"/>
            <a:chOff x="123825" y="55344"/>
            <a:chExt cx="7174080" cy="698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717408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Additive view of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47" y="1157834"/>
            <a:ext cx="22733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35802E-6 L -0.64653 -0.0024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825" y="55344"/>
            <a:ext cx="7174080" cy="698544"/>
            <a:chOff x="123825" y="55344"/>
            <a:chExt cx="7174080" cy="698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717408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Additive view of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628649" y="2579641"/>
            <a:ext cx="814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ea typeface="Helvetica" charset="0"/>
                <a:cs typeface="Helvetica" charset="0"/>
              </a:rPr>
              <a:t>Find </a:t>
            </a:r>
            <a:r>
              <a:rPr lang="en-US" sz="2200" dirty="0">
                <a:ea typeface="Helvetica" charset="0"/>
                <a:cs typeface="Helvetica" charset="0"/>
              </a:rPr>
              <a:t>the rank-1 matrix that agrees </a:t>
            </a:r>
            <a:r>
              <a:rPr lang="en-US" sz="2200" dirty="0" smtClean="0">
                <a:ea typeface="Helvetica" charset="0"/>
                <a:cs typeface="Helvetica" charset="0"/>
              </a:rPr>
              <a:t>on </a:t>
            </a:r>
            <a:r>
              <a:rPr lang="en-US" sz="2200" dirty="0">
                <a:ea typeface="Helvetica" charset="0"/>
                <a:cs typeface="Helvetica" charset="0"/>
              </a:rPr>
              <a:t>the </a:t>
            </a:r>
            <a:r>
              <a:rPr lang="en-US" sz="2200" b="1" dirty="0" smtClean="0">
                <a:ea typeface="Helvetica" charset="0"/>
                <a:cs typeface="Helvetica" charset="0"/>
              </a:rPr>
              <a:t>next</a:t>
            </a:r>
            <a:r>
              <a:rPr lang="en-US" sz="2200" dirty="0" smtClean="0">
                <a:ea typeface="Helvetica" charset="0"/>
                <a:cs typeface="Helvetica" charset="0"/>
              </a:rPr>
              <a:t> row </a:t>
            </a:r>
            <a:r>
              <a:rPr lang="en-US" sz="2200" dirty="0">
                <a:ea typeface="Helvetica" charset="0"/>
                <a:cs typeface="Helvetica" charset="0"/>
              </a:rPr>
              <a:t>and </a:t>
            </a:r>
            <a:r>
              <a:rPr lang="en-US" sz="2200" dirty="0" smtClean="0">
                <a:ea typeface="Helvetica" charset="0"/>
                <a:cs typeface="Helvetica" charset="0"/>
              </a:rPr>
              <a:t>column.</a:t>
            </a:r>
            <a:endParaRPr lang="en-US" sz="2200" dirty="0">
              <a:ea typeface="Helvetica" charset="0"/>
              <a:cs typeface="Helvetic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5104" y="1147609"/>
            <a:ext cx="2273300" cy="1282700"/>
            <a:chOff x="715104" y="1147609"/>
            <a:chExt cx="2273300" cy="12827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104" y="1147609"/>
              <a:ext cx="2273300" cy="12827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259654" y="1466649"/>
              <a:ext cx="1644205" cy="283779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59654" y="1466650"/>
              <a:ext cx="393474" cy="963659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682" y="3116351"/>
            <a:ext cx="4508500" cy="13589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85882" y="3478357"/>
            <a:ext cx="1644205" cy="283779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85882" y="3478358"/>
            <a:ext cx="393474" cy="963659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825" y="55344"/>
            <a:ext cx="7174080" cy="698544"/>
            <a:chOff x="123825" y="55344"/>
            <a:chExt cx="7174080" cy="698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717408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Additive view of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628650" y="2579641"/>
            <a:ext cx="76831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ea typeface="Helvetica" charset="0"/>
                <a:cs typeface="Helvetica" charset="0"/>
              </a:rPr>
              <a:t>Subtract the rank 1 matrix.</a:t>
            </a:r>
            <a:endParaRPr lang="en-US" sz="2200" dirty="0">
              <a:ea typeface="Helvetica" charset="0"/>
              <a:cs typeface="Helvetic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5104" y="1147609"/>
            <a:ext cx="2273300" cy="1282700"/>
            <a:chOff x="715104" y="1147609"/>
            <a:chExt cx="2273300" cy="12827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104" y="1147609"/>
              <a:ext cx="2273300" cy="12827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259654" y="1466649"/>
              <a:ext cx="1644205" cy="283779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59654" y="1466650"/>
              <a:ext cx="393474" cy="963659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70682" y="3181665"/>
            <a:ext cx="2273300" cy="1282700"/>
            <a:chOff x="3770682" y="3181665"/>
            <a:chExt cx="2273300" cy="12827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0682" y="3181665"/>
              <a:ext cx="2273300" cy="12827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285882" y="3478357"/>
              <a:ext cx="1644205" cy="283779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85882" y="3478358"/>
              <a:ext cx="393474" cy="963659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921" y="1778073"/>
            <a:ext cx="165100" cy="25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015" y="1147609"/>
            <a:ext cx="2057400" cy="1282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9435" y="1750154"/>
            <a:ext cx="190500" cy="76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199633" y="1466375"/>
            <a:ext cx="1470234" cy="283779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199632" y="1466376"/>
            <a:ext cx="351841" cy="963659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1916" y="2986036"/>
            <a:ext cx="55641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ea typeface="Helvetica" charset="0"/>
                <a:cs typeface="Helvetica" charset="0"/>
              </a:rPr>
              <a:t>We have </a:t>
            </a:r>
            <a:r>
              <a:rPr lang="en-US" sz="2200" b="1" dirty="0" smtClean="0">
                <a:ea typeface="Helvetica" charset="0"/>
                <a:cs typeface="Helvetica" charset="0"/>
              </a:rPr>
              <a:t>eliminated the second variable.</a:t>
            </a:r>
            <a:endParaRPr lang="en-US" sz="2200" b="1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5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0.00538 -0.2981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16" y="180846"/>
            <a:ext cx="2120900" cy="469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353" y="992509"/>
            <a:ext cx="4000500" cy="1092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278720"/>
            <a:ext cx="2044700" cy="3429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30216" y="311733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61149" y="393596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49880" y="2697949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0.51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90165" y="4733788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0.61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83107" y="3918605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0.53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0489" y="5118797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0.30</a:t>
            </a:r>
          </a:p>
        </p:txBody>
      </p:sp>
      <p:cxnSp>
        <p:nvCxnSpPr>
          <p:cNvPr id="35" name="Straight Connector 34"/>
          <p:cNvCxnSpPr>
            <a:endCxn id="53" idx="7"/>
          </p:cNvCxnSpPr>
          <p:nvPr/>
        </p:nvCxnSpPr>
        <p:spPr>
          <a:xfrm flipH="1">
            <a:off x="2784900" y="3520636"/>
            <a:ext cx="598440" cy="4707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52" idx="2"/>
            <a:endCxn id="53" idx="6"/>
          </p:cNvCxnSpPr>
          <p:nvPr/>
        </p:nvCxnSpPr>
        <p:spPr>
          <a:xfrm flipH="1">
            <a:off x="2857447" y="4166798"/>
            <a:ext cx="160282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797339" y="4317418"/>
            <a:ext cx="718113" cy="63199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5" idx="2"/>
            <a:endCxn id="54" idx="6"/>
          </p:cNvCxnSpPr>
          <p:nvPr/>
        </p:nvCxnSpPr>
        <p:spPr>
          <a:xfrm flipH="1" flipV="1">
            <a:off x="3998397" y="4974170"/>
            <a:ext cx="1925142" cy="8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55" idx="1"/>
            <a:endCxn id="52" idx="5"/>
          </p:cNvCxnSpPr>
          <p:nvPr/>
        </p:nvCxnSpPr>
        <p:spPr>
          <a:xfrm flipH="1" flipV="1">
            <a:off x="4883107" y="4342177"/>
            <a:ext cx="1112979" cy="4574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182524" y="3540522"/>
            <a:ext cx="117" cy="11932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51" idx="2"/>
            <a:endCxn id="49" idx="6"/>
          </p:cNvCxnSpPr>
          <p:nvPr/>
        </p:nvCxnSpPr>
        <p:spPr>
          <a:xfrm flipH="1" flipV="1">
            <a:off x="3848899" y="3393463"/>
            <a:ext cx="2085933" cy="141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52" idx="1"/>
            <a:endCxn id="49" idx="5"/>
          </p:cNvCxnSpPr>
          <p:nvPr/>
        </p:nvCxnSpPr>
        <p:spPr>
          <a:xfrm flipH="1" flipV="1">
            <a:off x="3776352" y="3568842"/>
            <a:ext cx="756465" cy="4225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52" idx="7"/>
            <a:endCxn id="51" idx="3"/>
          </p:cNvCxnSpPr>
          <p:nvPr/>
        </p:nvCxnSpPr>
        <p:spPr>
          <a:xfrm flipV="1">
            <a:off x="4883107" y="3583018"/>
            <a:ext cx="1124272" cy="408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3353515" y="3145438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934832" y="3159614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460270" y="3918773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362063" y="3918773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503013" y="4726145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23539" y="4726994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20566" y="54334"/>
            <a:ext cx="6276077" cy="699554"/>
            <a:chOff x="120566" y="54334"/>
            <a:chExt cx="6276077" cy="699554"/>
          </a:xfrm>
        </p:grpSpPr>
        <p:sp>
          <p:nvSpPr>
            <p:cNvPr id="70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6276077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The </a:t>
              </a:r>
              <a:r>
                <a:rPr lang="en-US" sz="3600" dirty="0" err="1" smtClean="0">
                  <a:latin typeface="Garamond"/>
                  <a:cs typeface="Garamond"/>
                </a:rPr>
                <a:t>Laplacian</a:t>
              </a:r>
              <a:r>
                <a:rPr lang="en-US" sz="3600" dirty="0" smtClean="0">
                  <a:latin typeface="Garamond"/>
                  <a:cs typeface="Garamond"/>
                </a:rPr>
                <a:t> Quadratic Form of 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589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825" y="55344"/>
            <a:ext cx="7174080" cy="698544"/>
            <a:chOff x="123825" y="55344"/>
            <a:chExt cx="7174080" cy="698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717408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Additive view of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346475" y="5174090"/>
            <a:ext cx="6068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ea typeface="Helvetica" charset="0"/>
                <a:cs typeface="Helvetica" charset="0"/>
              </a:rPr>
              <a:t>Running time proportional to sum of squares</a:t>
            </a:r>
          </a:p>
          <a:p>
            <a:r>
              <a:rPr lang="en-US" sz="2200" dirty="0" smtClean="0">
                <a:ea typeface="Helvetica" charset="0"/>
                <a:cs typeface="Helvetica" charset="0"/>
              </a:rPr>
              <a:t>of number of non-zeros in these vectors. </a:t>
            </a:r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49" y="1145813"/>
            <a:ext cx="2542062" cy="1322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19" y="2626894"/>
            <a:ext cx="7945652" cy="1324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60915" y="1456627"/>
                <a:ext cx="8826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15" y="1456627"/>
                <a:ext cx="88267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67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825" y="55344"/>
            <a:ext cx="7174080" cy="698544"/>
            <a:chOff x="123825" y="55344"/>
            <a:chExt cx="7174080" cy="698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717408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Additive view of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48" y="4192742"/>
            <a:ext cx="5245100" cy="128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449" y="1145813"/>
            <a:ext cx="2542062" cy="1322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519" y="2626894"/>
            <a:ext cx="7945652" cy="1324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0915" y="1456627"/>
                <a:ext cx="8826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15" y="1456627"/>
                <a:ext cx="882678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2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825" y="55344"/>
            <a:ext cx="7174080" cy="698544"/>
            <a:chOff x="123825" y="55344"/>
            <a:chExt cx="7174080" cy="698544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717408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Additive view of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49" y="1145813"/>
            <a:ext cx="2542062" cy="1322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19" y="2626894"/>
            <a:ext cx="7945652" cy="1324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0915" y="1456627"/>
                <a:ext cx="8826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15" y="1456627"/>
                <a:ext cx="88267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873" y="4243804"/>
            <a:ext cx="5245100" cy="1358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378603" y="4673942"/>
                <a:ext cx="14643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𝑈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603" y="4673942"/>
                <a:ext cx="1464375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70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3825" y="55344"/>
            <a:ext cx="6592574" cy="698544"/>
            <a:chOff x="123825" y="55344"/>
            <a:chExt cx="6592574" cy="698544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592574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Gaussian Elimination of </a:t>
              </a:r>
              <a:r>
                <a:rPr lang="en-US" sz="3600" dirty="0" err="1" smtClean="0">
                  <a:latin typeface="Garamond"/>
                  <a:cs typeface="Garamond"/>
                </a:rPr>
                <a:t>Laplacians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5" y="1494539"/>
            <a:ext cx="8445500" cy="154940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43540" y="957251"/>
            <a:ext cx="8720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If this is a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Laplacian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                            then so is this</a:t>
            </a:r>
          </a:p>
        </p:txBody>
      </p:sp>
    </p:spTree>
    <p:extLst>
      <p:ext uri="{BB962C8B-B14F-4D97-AF65-F5344CB8AC3E}">
        <p14:creationId xmlns:p14="http://schemas.microsoft.com/office/powerpoint/2010/main" val="1335937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5" y="1503437"/>
            <a:ext cx="8445500" cy="1549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3825" y="55344"/>
            <a:ext cx="6592574" cy="698544"/>
            <a:chOff x="123825" y="55344"/>
            <a:chExt cx="6592574" cy="698544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592574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Gaussian Elimination of </a:t>
              </a:r>
              <a:r>
                <a:rPr lang="en-US" sz="3600" dirty="0" err="1" smtClean="0">
                  <a:latin typeface="Garamond"/>
                  <a:cs typeface="Garamond"/>
                </a:rPr>
                <a:t>Laplacians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43540" y="957251"/>
            <a:ext cx="8720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If this is a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Laplacian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                            then so is this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598722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1400" y="3733534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718653" y="4318310"/>
            <a:ext cx="533400" cy="44259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V="1">
            <a:off x="794853" y="4927911"/>
            <a:ext cx="126889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1633053" y="5537508"/>
            <a:ext cx="152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1665906" y="4242111"/>
            <a:ext cx="149114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 flipV="1">
            <a:off x="3374891" y="4470710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2477603" y="5004110"/>
            <a:ext cx="67945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V="1">
            <a:off x="2477603" y="4318310"/>
            <a:ext cx="679450" cy="44259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1580315" y="4391211"/>
            <a:ext cx="514392" cy="39978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718653" y="5080310"/>
            <a:ext cx="576747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252053" y="401351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381000" y="4722170"/>
            <a:ext cx="413853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1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63750" y="4722171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4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295400" y="530891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3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157053" y="5331769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6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157053" y="401351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5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02889" y="45982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4327269" y="4508798"/>
            <a:ext cx="1159131" cy="740770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8159" y="4013510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36388" y="5169223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8</a:t>
            </a:r>
            <a:endParaRPr lang="en-US" dirty="0" smtClean="0">
              <a:solidFill>
                <a:srgbClr val="FF0000"/>
              </a:solidFill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20779" y="4470714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39533" y="4222704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MU Serif Roman" charset="0"/>
                <a:ea typeface="CMU Serif Roman" charset="0"/>
                <a:cs typeface="CMU Serif Roman" charset="0"/>
              </a:rPr>
              <a:t>1</a:t>
            </a:r>
            <a:endParaRPr lang="en-US" dirty="0" smtClean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686800" y="3733534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 flipV="1">
            <a:off x="6724598" y="5537508"/>
            <a:ext cx="152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Line 11"/>
          <p:cNvSpPr>
            <a:spLocks noChangeShapeType="1"/>
          </p:cNvSpPr>
          <p:nvPr/>
        </p:nvSpPr>
        <p:spPr bwMode="auto">
          <a:xfrm>
            <a:off x="6771306" y="4242111"/>
            <a:ext cx="149114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 flipH="1" flipV="1">
            <a:off x="8480291" y="4470710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Line 11"/>
          <p:cNvSpPr>
            <a:spLocks noChangeShapeType="1"/>
          </p:cNvSpPr>
          <p:nvPr/>
        </p:nvSpPr>
        <p:spPr bwMode="auto">
          <a:xfrm>
            <a:off x="7583003" y="5004110"/>
            <a:ext cx="67945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 flipV="1">
            <a:off x="7583003" y="4318310"/>
            <a:ext cx="679450" cy="44259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Line 11"/>
          <p:cNvSpPr>
            <a:spLocks noChangeShapeType="1"/>
          </p:cNvSpPr>
          <p:nvPr/>
        </p:nvSpPr>
        <p:spPr bwMode="auto">
          <a:xfrm>
            <a:off x="6685715" y="4391211"/>
            <a:ext cx="514392" cy="39978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357453" y="401351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66" name="Oval 65"/>
          <p:cNvSpPr/>
          <p:nvPr/>
        </p:nvSpPr>
        <p:spPr>
          <a:xfrm>
            <a:off x="7169150" y="4722171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4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400800" y="530891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3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8262453" y="5331769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6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8262453" y="401351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5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698705" y="4837377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2</a:t>
            </a:r>
            <a:endParaRPr lang="en-US" dirty="0" smtClean="0">
              <a:solidFill>
                <a:srgbClr val="FF0000"/>
              </a:solidFill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flipH="1">
            <a:off x="6174064" y="4610430"/>
            <a:ext cx="537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2</a:t>
            </a:r>
            <a:endParaRPr lang="en-US" smtClean="0">
              <a:solidFill>
                <a:srgbClr val="FF0000"/>
              </a:solidFill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44933" y="4222704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567630" y="4508798"/>
            <a:ext cx="647940" cy="876312"/>
            <a:chOff x="6567630" y="4809128"/>
            <a:chExt cx="647940" cy="876312"/>
          </a:xfrm>
        </p:grpSpPr>
        <p:sp>
          <p:nvSpPr>
            <p:cNvPr id="55" name="Line 11"/>
            <p:cNvSpPr>
              <a:spLocks noChangeShapeType="1"/>
            </p:cNvSpPr>
            <p:nvPr/>
          </p:nvSpPr>
          <p:spPr bwMode="auto">
            <a:xfrm flipV="1">
              <a:off x="6567630" y="4809128"/>
              <a:ext cx="1" cy="74077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 flipH="1">
              <a:off x="6809082" y="5406298"/>
              <a:ext cx="406488" cy="27914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Line 11"/>
            <p:cNvSpPr>
              <a:spLocks noChangeShapeType="1"/>
            </p:cNvSpPr>
            <p:nvPr/>
          </p:nvSpPr>
          <p:spPr bwMode="auto">
            <a:xfrm>
              <a:off x="6716399" y="4837060"/>
              <a:ext cx="334667" cy="2483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3980" y="3278835"/>
            <a:ext cx="8645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When eliminate a node, add a clique on its neighbors</a:t>
            </a:r>
          </a:p>
        </p:txBody>
      </p:sp>
    </p:spTree>
    <p:extLst>
      <p:ext uri="{BB962C8B-B14F-4D97-AF65-F5344CB8AC3E}">
        <p14:creationId xmlns:p14="http://schemas.microsoft.com/office/powerpoint/2010/main" val="231841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3825" y="55344"/>
            <a:ext cx="6514156" cy="698544"/>
            <a:chOff x="123825" y="55344"/>
            <a:chExt cx="6514156" cy="698544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514156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Approximate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52404" y="3347332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3804" y="2482144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871057" y="3066920"/>
            <a:ext cx="533400" cy="44259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V="1">
            <a:off x="947257" y="3676521"/>
            <a:ext cx="126889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1785457" y="4286118"/>
            <a:ext cx="152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1818310" y="2990721"/>
            <a:ext cx="149114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 flipV="1">
            <a:off x="3527295" y="3219320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2630007" y="3752720"/>
            <a:ext cx="67945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V="1">
            <a:off x="2630007" y="3066920"/>
            <a:ext cx="679450" cy="44259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1732719" y="3139821"/>
            <a:ext cx="514392" cy="39978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871057" y="3828920"/>
            <a:ext cx="576747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404457" y="276212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533404" y="3470780"/>
            <a:ext cx="413853" cy="4114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1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216154" y="3470781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4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447804" y="405752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3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309457" y="4080379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6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309457" y="276212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5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55293" y="334687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479673" y="3257408"/>
            <a:ext cx="1159131" cy="740770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60563" y="2762120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8792" y="3917833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8</a:t>
            </a:r>
            <a:endParaRPr lang="en-US" dirty="0" smtClean="0">
              <a:solidFill>
                <a:srgbClr val="FF0000"/>
              </a:solidFill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73183" y="3219324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91937" y="2971314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MU Serif Roman" charset="0"/>
                <a:ea typeface="CMU Serif Roman" charset="0"/>
                <a:cs typeface="CMU Serif Roman" charset="0"/>
              </a:rPr>
              <a:t>1</a:t>
            </a:r>
            <a:endParaRPr lang="en-US" dirty="0" smtClean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39204" y="2482144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Line 11"/>
          <p:cNvSpPr>
            <a:spLocks noChangeShapeType="1"/>
          </p:cNvSpPr>
          <p:nvPr/>
        </p:nvSpPr>
        <p:spPr bwMode="auto">
          <a:xfrm flipV="1">
            <a:off x="6877002" y="4286118"/>
            <a:ext cx="152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>
            <a:off x="6923710" y="2990721"/>
            <a:ext cx="149114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 flipH="1" flipV="1">
            <a:off x="8632695" y="3219320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7735407" y="3752720"/>
            <a:ext cx="67945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flipV="1">
            <a:off x="7735407" y="3066920"/>
            <a:ext cx="679450" cy="44259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Line 11"/>
          <p:cNvSpPr>
            <a:spLocks noChangeShapeType="1"/>
          </p:cNvSpPr>
          <p:nvPr/>
        </p:nvSpPr>
        <p:spPr bwMode="auto">
          <a:xfrm>
            <a:off x="6838119" y="3139821"/>
            <a:ext cx="514392" cy="39978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509857" y="276212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7" name="Oval 46"/>
          <p:cNvSpPr/>
          <p:nvPr/>
        </p:nvSpPr>
        <p:spPr>
          <a:xfrm>
            <a:off x="7321554" y="3470781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4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553204" y="405752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3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414857" y="4080379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6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8414857" y="276212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5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51109" y="3585987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2</a:t>
            </a:r>
            <a:endParaRPr lang="en-US" dirty="0" smtClean="0">
              <a:solidFill>
                <a:srgbClr val="FF0000"/>
              </a:solidFill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6326468" y="3359040"/>
            <a:ext cx="537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2</a:t>
            </a:r>
            <a:endParaRPr lang="en-US" smtClean="0">
              <a:solidFill>
                <a:srgbClr val="FF0000"/>
              </a:solidFill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97337" y="2971314"/>
            <a:ext cx="2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MU Serif Roman" charset="0"/>
                <a:ea typeface="CMU Serif Roman" charset="0"/>
                <a:cs typeface="CMU Serif Roman" charset="0"/>
              </a:rPr>
              <a:t>2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6720034" y="3257408"/>
            <a:ext cx="647940" cy="876312"/>
            <a:chOff x="6567630" y="4809128"/>
            <a:chExt cx="647940" cy="876312"/>
          </a:xfrm>
        </p:grpSpPr>
        <p:sp>
          <p:nvSpPr>
            <p:cNvPr id="55" name="Line 11"/>
            <p:cNvSpPr>
              <a:spLocks noChangeShapeType="1"/>
            </p:cNvSpPr>
            <p:nvPr/>
          </p:nvSpPr>
          <p:spPr bwMode="auto">
            <a:xfrm flipV="1">
              <a:off x="6567630" y="4809128"/>
              <a:ext cx="1" cy="74077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Line 11"/>
            <p:cNvSpPr>
              <a:spLocks noChangeShapeType="1"/>
            </p:cNvSpPr>
            <p:nvPr/>
          </p:nvSpPr>
          <p:spPr bwMode="auto">
            <a:xfrm flipH="1">
              <a:off x="6809082" y="5406298"/>
              <a:ext cx="406488" cy="27914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Line 11"/>
            <p:cNvSpPr>
              <a:spLocks noChangeShapeType="1"/>
            </p:cNvSpPr>
            <p:nvPr/>
          </p:nvSpPr>
          <p:spPr bwMode="auto">
            <a:xfrm>
              <a:off x="6716399" y="4837060"/>
              <a:ext cx="334667" cy="2483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50964" y="1717952"/>
            <a:ext cx="904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1. when eliminate a node, add a clique on its neighbors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0817" y="4958282"/>
            <a:ext cx="8077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.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Sparsify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that clique, without ever constructing it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338317" y="712853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Kyng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&amp;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Sachdeva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‘16)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13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82045" y="726919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Kyng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&amp;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Sachdeva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‘16)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3825" y="55344"/>
            <a:ext cx="6514156" cy="698544"/>
            <a:chOff x="123825" y="55344"/>
            <a:chExt cx="6514156" cy="698544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514156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Approximate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250964" y="1591340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hen eliminate a node of degree </a:t>
            </a:r>
            <a:r>
              <a:rPr lang="en-US" i="1" dirty="0" smtClean="0">
                <a:latin typeface="CMU Serif" charset="0"/>
                <a:ea typeface="CMU Serif" charset="0"/>
                <a:cs typeface="CMU Serif" charset="0"/>
              </a:rPr>
              <a:t>d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8502" y="2199894"/>
            <a:ext cx="673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dd </a:t>
            </a:r>
            <a:r>
              <a:rPr lang="en-US" sz="2400" i="1" dirty="0" smtClean="0">
                <a:latin typeface="CMU Serif" charset="0"/>
                <a:ea typeface="CMU Serif" charset="0"/>
                <a:cs typeface="CMU Serif" charset="0"/>
              </a:rPr>
              <a:t>d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edges at random between its neighbors, </a:t>
            </a:r>
          </a:p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sampled with probability proportional to </a:t>
            </a:r>
          </a:p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the weight of the edge to the eliminated node</a:t>
            </a:r>
          </a:p>
        </p:txBody>
      </p:sp>
      <p:sp>
        <p:nvSpPr>
          <p:cNvPr id="5" name="Oval 4"/>
          <p:cNvSpPr/>
          <p:nvPr/>
        </p:nvSpPr>
        <p:spPr>
          <a:xfrm>
            <a:off x="180538" y="3679013"/>
            <a:ext cx="3927141" cy="30140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0538" y="4151081"/>
            <a:ext cx="2477603" cy="2147471"/>
            <a:chOff x="152404" y="3644648"/>
            <a:chExt cx="2477603" cy="2147471"/>
          </a:xfrm>
        </p:grpSpPr>
        <p:sp>
          <p:nvSpPr>
            <p:cNvPr id="13" name="TextBox 12"/>
            <p:cNvSpPr txBox="1"/>
            <p:nvPr/>
          </p:nvSpPr>
          <p:spPr>
            <a:xfrm>
              <a:off x="152404" y="4441849"/>
              <a:ext cx="1846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32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V="1">
              <a:off x="871058" y="4212635"/>
              <a:ext cx="220764" cy="39139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V="1">
              <a:off x="947257" y="4771038"/>
              <a:ext cx="126889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>
              <a:off x="947257" y="4847237"/>
              <a:ext cx="1044680" cy="5994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V="1">
              <a:off x="947258" y="3984032"/>
              <a:ext cx="1082378" cy="6955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871058" y="4923436"/>
              <a:ext cx="262718" cy="34914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961095" y="3803082"/>
              <a:ext cx="413853" cy="411480"/>
            </a:xfrm>
            <a:prstGeom prst="ellipse">
              <a:avLst/>
            </a:prstGeom>
            <a:solidFill>
              <a:srgbClr val="EA3A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3404" y="4565297"/>
              <a:ext cx="413853" cy="4114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white"/>
                  </a:solidFill>
                  <a:latin typeface="Calibri"/>
                </a:rPr>
                <a:t>1</a:t>
              </a: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216154" y="4565298"/>
              <a:ext cx="413853" cy="411480"/>
            </a:xfrm>
            <a:prstGeom prst="ellipse">
              <a:avLst/>
            </a:prstGeom>
            <a:solidFill>
              <a:srgbClr val="EA3A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046007" y="5251097"/>
              <a:ext cx="413853" cy="411480"/>
            </a:xfrm>
            <a:prstGeom prst="ellipse">
              <a:avLst/>
            </a:prstGeom>
            <a:solidFill>
              <a:srgbClr val="EA3A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974912" y="5380639"/>
              <a:ext cx="413853" cy="411480"/>
            </a:xfrm>
            <a:prstGeom prst="ellipse">
              <a:avLst/>
            </a:prstGeom>
            <a:solidFill>
              <a:srgbClr val="EA3A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974912" y="3644648"/>
              <a:ext cx="413853" cy="411480"/>
            </a:xfrm>
            <a:prstGeom prst="ellipse">
              <a:avLst/>
            </a:prstGeom>
            <a:solidFill>
              <a:srgbClr val="EA3A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0" name="Line 11"/>
          <p:cNvSpPr>
            <a:spLocks noChangeShapeType="1"/>
          </p:cNvSpPr>
          <p:nvPr/>
        </p:nvSpPr>
        <p:spPr bwMode="auto">
          <a:xfrm>
            <a:off x="2658140" y="5277471"/>
            <a:ext cx="432789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>
            <a:off x="2416899" y="4352339"/>
            <a:ext cx="432789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Line 11"/>
          <p:cNvSpPr>
            <a:spLocks noChangeShapeType="1"/>
          </p:cNvSpPr>
          <p:nvPr/>
        </p:nvSpPr>
        <p:spPr bwMode="auto">
          <a:xfrm>
            <a:off x="2301025" y="4562561"/>
            <a:ext cx="171720" cy="19364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 flipV="1">
            <a:off x="1393421" y="4309515"/>
            <a:ext cx="225023" cy="1562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Line 11"/>
          <p:cNvSpPr>
            <a:spLocks noChangeShapeType="1"/>
          </p:cNvSpPr>
          <p:nvPr/>
        </p:nvSpPr>
        <p:spPr bwMode="auto">
          <a:xfrm>
            <a:off x="1441181" y="6061051"/>
            <a:ext cx="241658" cy="21970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>
            <a:off x="2415985" y="6134956"/>
            <a:ext cx="241658" cy="21970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Line 11"/>
          <p:cNvSpPr>
            <a:spLocks noChangeShapeType="1"/>
          </p:cNvSpPr>
          <p:nvPr/>
        </p:nvSpPr>
        <p:spPr bwMode="auto">
          <a:xfrm flipV="1">
            <a:off x="2373313" y="5790181"/>
            <a:ext cx="284330" cy="15133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5096106" y="3679013"/>
            <a:ext cx="3927141" cy="30140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5096106" y="4948282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5904797" y="4309515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159856" y="5071731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5989709" y="5757530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6918614" y="5887072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6918614" y="4151081"/>
            <a:ext cx="413853" cy="411480"/>
          </a:xfrm>
          <a:prstGeom prst="ellipse">
            <a:avLst/>
          </a:prstGeom>
          <a:solidFill>
            <a:srgbClr val="EA3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Line 11"/>
          <p:cNvSpPr>
            <a:spLocks noChangeShapeType="1"/>
          </p:cNvSpPr>
          <p:nvPr/>
        </p:nvSpPr>
        <p:spPr bwMode="auto">
          <a:xfrm>
            <a:off x="7573708" y="5277471"/>
            <a:ext cx="432789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Line 11"/>
          <p:cNvSpPr>
            <a:spLocks noChangeShapeType="1"/>
          </p:cNvSpPr>
          <p:nvPr/>
        </p:nvSpPr>
        <p:spPr bwMode="auto">
          <a:xfrm>
            <a:off x="7332467" y="4352339"/>
            <a:ext cx="432789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Line 11"/>
          <p:cNvSpPr>
            <a:spLocks noChangeShapeType="1"/>
          </p:cNvSpPr>
          <p:nvPr/>
        </p:nvSpPr>
        <p:spPr bwMode="auto">
          <a:xfrm>
            <a:off x="7216593" y="4562561"/>
            <a:ext cx="171720" cy="19364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Line 11"/>
          <p:cNvSpPr>
            <a:spLocks noChangeShapeType="1"/>
          </p:cNvSpPr>
          <p:nvPr/>
        </p:nvSpPr>
        <p:spPr bwMode="auto">
          <a:xfrm flipV="1">
            <a:off x="6308989" y="4309515"/>
            <a:ext cx="225023" cy="1562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Line 11"/>
          <p:cNvSpPr>
            <a:spLocks noChangeShapeType="1"/>
          </p:cNvSpPr>
          <p:nvPr/>
        </p:nvSpPr>
        <p:spPr bwMode="auto">
          <a:xfrm>
            <a:off x="6356749" y="6061051"/>
            <a:ext cx="241658" cy="21970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Line 11"/>
          <p:cNvSpPr>
            <a:spLocks noChangeShapeType="1"/>
          </p:cNvSpPr>
          <p:nvPr/>
        </p:nvSpPr>
        <p:spPr bwMode="auto">
          <a:xfrm>
            <a:off x="7331553" y="6134956"/>
            <a:ext cx="241658" cy="21970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Line 11"/>
          <p:cNvSpPr>
            <a:spLocks noChangeShapeType="1"/>
          </p:cNvSpPr>
          <p:nvPr/>
        </p:nvSpPr>
        <p:spPr bwMode="auto">
          <a:xfrm flipV="1">
            <a:off x="7288881" y="5790181"/>
            <a:ext cx="284330" cy="15133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89461" y="4490465"/>
            <a:ext cx="1199419" cy="1570586"/>
            <a:chOff x="6089461" y="4490465"/>
            <a:chExt cx="1199419" cy="1570586"/>
          </a:xfrm>
        </p:grpSpPr>
        <p:sp>
          <p:nvSpPr>
            <p:cNvPr id="78" name="Line 11"/>
            <p:cNvSpPr>
              <a:spLocks noChangeShapeType="1"/>
            </p:cNvSpPr>
            <p:nvPr/>
          </p:nvSpPr>
          <p:spPr bwMode="auto">
            <a:xfrm flipH="1" flipV="1">
              <a:off x="6262142" y="4667870"/>
              <a:ext cx="897714" cy="47924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>
              <a:off x="6403561" y="5949306"/>
              <a:ext cx="515053" cy="11174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Line 11"/>
            <p:cNvSpPr>
              <a:spLocks noChangeShapeType="1"/>
            </p:cNvSpPr>
            <p:nvPr/>
          </p:nvSpPr>
          <p:spPr bwMode="auto">
            <a:xfrm flipV="1">
              <a:off x="6308988" y="4490465"/>
              <a:ext cx="664349" cy="4705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Line 11"/>
            <p:cNvSpPr>
              <a:spLocks noChangeShapeType="1"/>
            </p:cNvSpPr>
            <p:nvPr/>
          </p:nvSpPr>
          <p:spPr bwMode="auto">
            <a:xfrm>
              <a:off x="6089461" y="4719067"/>
              <a:ext cx="84913" cy="105995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Line 11"/>
            <p:cNvSpPr>
              <a:spLocks noChangeShapeType="1"/>
            </p:cNvSpPr>
            <p:nvPr/>
          </p:nvSpPr>
          <p:spPr bwMode="auto">
            <a:xfrm flipH="1">
              <a:off x="7159855" y="5475593"/>
              <a:ext cx="129025" cy="4114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0" name="Right Arrow 89"/>
          <p:cNvSpPr/>
          <p:nvPr/>
        </p:nvSpPr>
        <p:spPr>
          <a:xfrm>
            <a:off x="4335870" y="4952025"/>
            <a:ext cx="616433" cy="530887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10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82045" y="726919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Kyng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&amp;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Sachdeva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‘16)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3825" y="55344"/>
            <a:ext cx="6514156" cy="698544"/>
            <a:chOff x="123825" y="55344"/>
            <a:chExt cx="6514156" cy="698544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514156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Approximate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206414" y="1659338"/>
            <a:ext cx="7981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0.  Initialize by randomly permuting vertices, and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making                 copies of every edge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236" y="2162215"/>
            <a:ext cx="1379239" cy="42103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22828" y="2913696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hen eliminate a node of degree </a:t>
            </a:r>
            <a:r>
              <a:rPr lang="en-US" i="1" dirty="0" smtClean="0">
                <a:latin typeface="CMU Serif" charset="0"/>
                <a:ea typeface="CMU Serif" charset="0"/>
                <a:cs typeface="CMU Serif" charset="0"/>
              </a:rPr>
              <a:t>d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80366" y="3522250"/>
            <a:ext cx="673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dd </a:t>
            </a:r>
            <a:r>
              <a:rPr lang="en-US" sz="2400" i="1" dirty="0" smtClean="0">
                <a:latin typeface="CMU Serif" charset="0"/>
                <a:ea typeface="CMU Serif" charset="0"/>
                <a:cs typeface="CMU Serif" charset="0"/>
              </a:rPr>
              <a:t>d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edges at random between its neighbors, </a:t>
            </a:r>
          </a:p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sampled with probability proportional to </a:t>
            </a:r>
          </a:p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the weight of the edge to the eliminated node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42905" y="5125421"/>
            <a:ext cx="3949266" cy="954107"/>
            <a:chOff x="313245" y="5125421"/>
            <a:chExt cx="3949266" cy="954107"/>
          </a:xfrm>
        </p:grpSpPr>
        <p:sp>
          <p:nvSpPr>
            <p:cNvPr id="67" name="TextBox 66"/>
            <p:cNvSpPr txBox="1"/>
            <p:nvPr/>
          </p:nvSpPr>
          <p:spPr>
            <a:xfrm>
              <a:off x="313245" y="5125421"/>
              <a:ext cx="20831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Total time is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6022" y="5193173"/>
              <a:ext cx="1826489" cy="441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049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82045" y="726919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Kyng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&amp;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Sachdeva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‘16)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3825" y="55344"/>
            <a:ext cx="6514156" cy="698544"/>
            <a:chOff x="123825" y="55344"/>
            <a:chExt cx="6514156" cy="698544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514156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Approximate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206414" y="1659338"/>
            <a:ext cx="7981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0.  Initialize by randomly permuting vertices, and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making                 copies of every edge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236" y="2162215"/>
            <a:ext cx="1379239" cy="42103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2905" y="5125421"/>
            <a:ext cx="3949266" cy="954107"/>
            <a:chOff x="313245" y="5125421"/>
            <a:chExt cx="3949266" cy="954107"/>
          </a:xfrm>
        </p:grpSpPr>
        <p:sp>
          <p:nvSpPr>
            <p:cNvPr id="54" name="TextBox 53"/>
            <p:cNvSpPr txBox="1"/>
            <p:nvPr/>
          </p:nvSpPr>
          <p:spPr>
            <a:xfrm>
              <a:off x="313245" y="5125421"/>
              <a:ext cx="20831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Total time is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6022" y="5193173"/>
              <a:ext cx="1826489" cy="441401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222828" y="2913696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hen eliminate a node of degree </a:t>
            </a:r>
            <a:r>
              <a:rPr lang="en-US" i="1" dirty="0" smtClean="0">
                <a:latin typeface="CMU Serif" charset="0"/>
                <a:ea typeface="CMU Serif" charset="0"/>
                <a:cs typeface="CMU Serif" charset="0"/>
              </a:rPr>
              <a:t>d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	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80366" y="3522250"/>
            <a:ext cx="673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dd </a:t>
            </a:r>
            <a:r>
              <a:rPr lang="en-US" sz="2400" i="1" dirty="0" smtClean="0">
                <a:latin typeface="CMU Serif" charset="0"/>
                <a:ea typeface="CMU Serif" charset="0"/>
                <a:cs typeface="CMU Serif" charset="0"/>
              </a:rPr>
              <a:t>d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edges at random between its neighbors, </a:t>
            </a:r>
          </a:p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sampled with probability proportional to </a:t>
            </a:r>
          </a:p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the weight of the edge to the eliminated node</a:t>
            </a:r>
          </a:p>
        </p:txBody>
      </p:sp>
      <p:sp>
        <p:nvSpPr>
          <p:cNvPr id="2" name="Rectangle 1"/>
          <p:cNvSpPr/>
          <p:nvPr/>
        </p:nvSpPr>
        <p:spPr>
          <a:xfrm>
            <a:off x="221514" y="5917438"/>
            <a:ext cx="7997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Can be improved by sacrificing some simplicity </a:t>
            </a:r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97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82045" y="726919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Kyng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&amp; 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Sachdeva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‘16)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3825" y="55344"/>
            <a:ext cx="6514156" cy="698544"/>
            <a:chOff x="123825" y="55344"/>
            <a:chExt cx="6514156" cy="698544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6514156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Approximate Gaussian Elimination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206414" y="1659338"/>
            <a:ext cx="5854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Analysis by Random Matrix Theory: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68184" y="2554676"/>
            <a:ext cx="744556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Write </a:t>
            </a:r>
            <a:r>
              <a:rPr lang="en-US" i="1" dirty="0" smtClean="0">
                <a:latin typeface="CMU Serif" charset="0"/>
                <a:ea typeface="CMU Serif" charset="0"/>
                <a:cs typeface="CMU Serif" charset="0"/>
              </a:rPr>
              <a:t>U</a:t>
            </a:r>
            <a:r>
              <a:rPr lang="en-US" i="1" baseline="30000" dirty="0" smtClean="0">
                <a:latin typeface="CMU Serif" charset="0"/>
                <a:ea typeface="CMU Serif" charset="0"/>
                <a:cs typeface="CMU Serif" charset="0"/>
              </a:rPr>
              <a:t>T</a:t>
            </a:r>
            <a:r>
              <a:rPr lang="en-US" i="1" dirty="0" smtClean="0">
                <a:latin typeface="CMU Serif" charset="0"/>
                <a:ea typeface="CMU Serif" charset="0"/>
                <a:cs typeface="CMU Serif" charset="0"/>
              </a:rPr>
              <a:t>U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 as a sum of random matrices.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Random permutation and copying 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control the variances of the random matrices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Apply Matrix Freedman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inequality 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Tropp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‘11) 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3473028"/>
            <a:ext cx="2519973" cy="48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16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353" y="992509"/>
            <a:ext cx="4000500" cy="1092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278720"/>
            <a:ext cx="2044700" cy="3429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30216" y="311733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61149" y="393596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49880" y="2697949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0.51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90165" y="4733788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0.61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83107" y="3918605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0.53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0489" y="5118797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0.30</a:t>
            </a:r>
          </a:p>
        </p:txBody>
      </p:sp>
      <p:cxnSp>
        <p:nvCxnSpPr>
          <p:cNvPr id="35" name="Straight Connector 34"/>
          <p:cNvCxnSpPr>
            <a:endCxn id="53" idx="7"/>
          </p:cNvCxnSpPr>
          <p:nvPr/>
        </p:nvCxnSpPr>
        <p:spPr>
          <a:xfrm flipH="1">
            <a:off x="2784900" y="3520636"/>
            <a:ext cx="598440" cy="4707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52" idx="2"/>
            <a:endCxn id="53" idx="6"/>
          </p:cNvCxnSpPr>
          <p:nvPr/>
        </p:nvCxnSpPr>
        <p:spPr>
          <a:xfrm flipH="1">
            <a:off x="2857447" y="4166798"/>
            <a:ext cx="160282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797339" y="4317418"/>
            <a:ext cx="718113" cy="63199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5" idx="2"/>
            <a:endCxn id="54" idx="6"/>
          </p:cNvCxnSpPr>
          <p:nvPr/>
        </p:nvCxnSpPr>
        <p:spPr>
          <a:xfrm flipH="1" flipV="1">
            <a:off x="3998397" y="4974170"/>
            <a:ext cx="1925142" cy="8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55" idx="1"/>
            <a:endCxn id="52" idx="5"/>
          </p:cNvCxnSpPr>
          <p:nvPr/>
        </p:nvCxnSpPr>
        <p:spPr>
          <a:xfrm flipH="1" flipV="1">
            <a:off x="4883107" y="4342177"/>
            <a:ext cx="1112979" cy="4574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182524" y="3540522"/>
            <a:ext cx="117" cy="11932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51" idx="2"/>
            <a:endCxn id="49" idx="6"/>
          </p:cNvCxnSpPr>
          <p:nvPr/>
        </p:nvCxnSpPr>
        <p:spPr>
          <a:xfrm flipH="1" flipV="1">
            <a:off x="3848899" y="3393463"/>
            <a:ext cx="2085933" cy="141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52" idx="1"/>
            <a:endCxn id="49" idx="5"/>
          </p:cNvCxnSpPr>
          <p:nvPr/>
        </p:nvCxnSpPr>
        <p:spPr>
          <a:xfrm flipH="1" flipV="1">
            <a:off x="3776352" y="3568842"/>
            <a:ext cx="756465" cy="4225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52" idx="7"/>
            <a:endCxn id="51" idx="3"/>
          </p:cNvCxnSpPr>
          <p:nvPr/>
        </p:nvCxnSpPr>
        <p:spPr>
          <a:xfrm flipV="1">
            <a:off x="4883107" y="3583018"/>
            <a:ext cx="1124272" cy="408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3353515" y="3145438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934832" y="3159614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460270" y="3918773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362063" y="3918773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503013" y="4726145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23539" y="4726994"/>
            <a:ext cx="495384" cy="496049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98661" y="3803785"/>
            <a:ext cx="94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(0.53)</a:t>
            </a:r>
            <a:r>
              <a:rPr lang="en-US" sz="20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  <p:sp>
        <p:nvSpPr>
          <p:cNvPr id="56" name="TextBox 55"/>
          <p:cNvSpPr txBox="1"/>
          <p:nvPr/>
        </p:nvSpPr>
        <p:spPr>
          <a:xfrm rot="2460607">
            <a:off x="2550951" y="4552637"/>
            <a:ext cx="94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(0.30)</a:t>
            </a:r>
            <a:r>
              <a:rPr lang="en-US" sz="20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 rot="19276005">
            <a:off x="2500304" y="3382962"/>
            <a:ext cx="94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(0.51)</a:t>
            </a:r>
            <a:r>
              <a:rPr lang="en-US" sz="20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01952" y="2973110"/>
            <a:ext cx="94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(0.49)</a:t>
            </a:r>
            <a:r>
              <a:rPr lang="en-US" sz="20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24731" y="3935965"/>
            <a:ext cx="94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(0.39)</a:t>
            </a:r>
            <a:r>
              <a:rPr lang="en-US" sz="20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408224" y="4920654"/>
            <a:ext cx="94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(0.31)</a:t>
            </a:r>
            <a:r>
              <a:rPr lang="en-US" sz="20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 rot="1392091">
            <a:off x="4882951" y="4464060"/>
            <a:ext cx="94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(0.08)</a:t>
            </a:r>
            <a:r>
              <a:rPr lang="en-US" sz="20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 rot="20322943">
            <a:off x="4923335" y="3428253"/>
            <a:ext cx="94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(0.47)</a:t>
            </a:r>
            <a:r>
              <a:rPr lang="en-US" sz="20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 rot="1803664">
            <a:off x="3844388" y="3474645"/>
            <a:ext cx="94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(0.02)</a:t>
            </a:r>
            <a:r>
              <a:rPr lang="en-US" sz="20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20566" y="54334"/>
            <a:ext cx="6276077" cy="699554"/>
            <a:chOff x="120566" y="54334"/>
            <a:chExt cx="6276077" cy="699554"/>
          </a:xfrm>
        </p:grpSpPr>
        <p:sp>
          <p:nvSpPr>
            <p:cNvPr id="70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6276077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The </a:t>
              </a:r>
              <a:r>
                <a:rPr lang="en-US" sz="3600" dirty="0" err="1" smtClean="0">
                  <a:latin typeface="Garamond"/>
                  <a:cs typeface="Garamond"/>
                </a:rPr>
                <a:t>Laplacian</a:t>
              </a:r>
              <a:r>
                <a:rPr lang="en-US" sz="3600" dirty="0" smtClean="0">
                  <a:latin typeface="Garamond"/>
                  <a:cs typeface="Garamond"/>
                </a:rPr>
                <a:t> Quadratic Form of 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716" y="180846"/>
            <a:ext cx="2120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79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9728" y="1140551"/>
            <a:ext cx="583044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families of linear systems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complex-weighted </a:t>
            </a:r>
            <a:r>
              <a:rPr lang="en-US" dirty="0" err="1" smtClean="0"/>
              <a:t>Laplacians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connection </a:t>
            </a:r>
            <a:r>
              <a:rPr lang="en-US" dirty="0" err="1" smtClean="0"/>
              <a:t>Laplacians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42" y="2340505"/>
            <a:ext cx="1563427" cy="754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442" y="3652654"/>
            <a:ext cx="1524000" cy="850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3825" y="55344"/>
            <a:ext cx="4901941" cy="698544"/>
            <a:chOff x="123825" y="55344"/>
            <a:chExt cx="4901941" cy="698544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413703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Recent Developments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868616" y="1551904"/>
            <a:ext cx="5078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Kyng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, Lee, Peng, 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Sachdeva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, S ‘16)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490" y="4992995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Helvetica" charset="0"/>
                <a:ea typeface="Helvetica" charset="0"/>
                <a:cs typeface="Helvetica" charset="0"/>
              </a:rPr>
              <a:t>Laplacians.jl</a:t>
            </a: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7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3825" y="55344"/>
            <a:ext cx="4901941" cy="698544"/>
            <a:chOff x="123825" y="55344"/>
            <a:chExt cx="4901941" cy="698544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123825" y="55344"/>
              <a:ext cx="2722477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To learn more</a:t>
              </a:r>
              <a:endParaRPr lang="en-US" sz="3600" dirty="0">
                <a:latin typeface="Garamond"/>
                <a:cs typeface="Garamon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91612" y="1181501"/>
            <a:ext cx="8162418" cy="1517969"/>
            <a:chOff x="727960" y="1285624"/>
            <a:chExt cx="8162418" cy="1517969"/>
          </a:xfrm>
        </p:grpSpPr>
        <p:sp>
          <p:nvSpPr>
            <p:cNvPr id="4" name="TextBox 3"/>
            <p:cNvSpPr txBox="1"/>
            <p:nvPr/>
          </p:nvSpPr>
          <p:spPr>
            <a:xfrm>
              <a:off x="727960" y="1285624"/>
              <a:ext cx="33041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Gill Sans" charset="0"/>
                </a:rPr>
                <a:t>My web page on: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984971" y="1972596"/>
              <a:ext cx="79054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Gill Sans" charset="0"/>
                </a:rPr>
                <a:t>Laplacian</a:t>
              </a:r>
              <a:r>
                <a:rPr lang="en-US" sz="24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Gill Sans" charset="0"/>
                </a:rPr>
                <a:t> linear equations, </a:t>
              </a:r>
              <a:r>
                <a:rPr lang="en-US" sz="2400" dirty="0" err="1" smtClean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Gill Sans" charset="0"/>
                </a:rPr>
                <a:t>sparsification</a:t>
              </a:r>
              <a:r>
                <a:rPr lang="en-US" sz="2400" dirty="0" smtClean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Gill Sans" charset="0"/>
                </a:rPr>
                <a:t>, </a:t>
              </a:r>
              <a:r>
                <a:rPr lang="en-US" sz="24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Gill Sans" charset="0"/>
                </a:rPr>
                <a:t>local graph clustering, low-stretch spanning trees, and so on.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1612" y="3200985"/>
            <a:ext cx="77625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My class notes from </a:t>
            </a:r>
          </a:p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 “Graphs and Networks” and “Spectral Graph Theory”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612" y="4311582"/>
            <a:ext cx="52752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200" i="1" dirty="0" smtClean="0">
                <a:latin typeface="CMU Serif" charset="0"/>
                <a:ea typeface="CMU Serif" charset="0"/>
                <a:cs typeface="CMU Serif" charset="0"/>
              </a:rPr>
              <a:t>Lx = b</a:t>
            </a: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, by </a:t>
            </a:r>
            <a:r>
              <a:rPr lang="en-US" sz="3200" dirty="0" err="1" smtClean="0">
                <a:latin typeface="Helvetica" charset="0"/>
                <a:ea typeface="Helvetica" charset="0"/>
                <a:cs typeface="Helvetica" charset="0"/>
              </a:rPr>
              <a:t>Nisheeth</a:t>
            </a: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 smtClean="0">
                <a:latin typeface="Helvetica" charset="0"/>
                <a:ea typeface="Helvetica" charset="0"/>
                <a:cs typeface="Helvetica" charset="0"/>
              </a:rPr>
              <a:t>Vishnoi</a:t>
            </a:r>
            <a:endParaRPr lang="en-US" sz="32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120566" y="54334"/>
            <a:ext cx="6321474" cy="699554"/>
            <a:chOff x="120566" y="54334"/>
            <a:chExt cx="6321474" cy="699554"/>
          </a:xfrm>
        </p:grpSpPr>
        <p:sp>
          <p:nvSpPr>
            <p:cNvPr id="70" name="Text Box 2"/>
            <p:cNvSpPr txBox="1">
              <a:spLocks noChangeArrowheads="1"/>
            </p:cNvSpPr>
            <p:nvPr/>
          </p:nvSpPr>
          <p:spPr bwMode="auto">
            <a:xfrm>
              <a:off x="120566" y="54334"/>
              <a:ext cx="6321474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smtClean="0">
                  <a:latin typeface="Garamond"/>
                  <a:cs typeface="Garamond"/>
                </a:rPr>
                <a:t>Graphs with positive edge weights</a:t>
              </a:r>
              <a:endParaRPr lang="en-US" sz="2000" dirty="0">
                <a:latin typeface="Garamond"/>
                <a:cs typeface="Garamond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224126" y="733514"/>
              <a:ext cx="4801640" cy="203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321231"/>
            <a:ext cx="719941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15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article}\pagestyle{empty}&#10;\include{talkinclude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2"/>
  <p:tag name="DEFAULTFONTSIZE" val="10"/>
  <p:tag name="DEFAULTWIDTH" val="358"/>
  <p:tag name="DEFAULTHEIGHT" val="3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1\pm\epsilo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242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3AE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>
            <a:latin typeface="Helvetica" charset="0"/>
            <a:ea typeface="Helvetica" charset="0"/>
            <a:cs typeface="Helvetica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latin typeface="Helvetica"/>
            <a:cs typeface="Helvetica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3AE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>
            <a:latin typeface="Helvetica" charset="0"/>
            <a:ea typeface="Helvetica" charset="0"/>
            <a:cs typeface="Helvetica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3AE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3AE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3AE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50465</TotalTime>
  <Words>2202</Words>
  <Application>Microsoft Macintosh PowerPoint</Application>
  <PresentationFormat>On-screen Show (4:3)</PresentationFormat>
  <Paragraphs>703</Paragraphs>
  <Slides>81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81</vt:i4>
      </vt:variant>
    </vt:vector>
  </HeadingPairs>
  <TitlesOfParts>
    <vt:vector size="101" baseType="lpstr">
      <vt:lpstr>Arial</vt:lpstr>
      <vt:lpstr>Calibri</vt:lpstr>
      <vt:lpstr>Cambria Math</vt:lpstr>
      <vt:lpstr>Century Schoolbook</vt:lpstr>
      <vt:lpstr>CMU Serif</vt:lpstr>
      <vt:lpstr>CMU Serif Italic</vt:lpstr>
      <vt:lpstr>CMU Serif Roman</vt:lpstr>
      <vt:lpstr>Corbel</vt:lpstr>
      <vt:lpstr>Garamond</vt:lpstr>
      <vt:lpstr>Gill Sans</vt:lpstr>
      <vt:lpstr>Helvetica</vt:lpstr>
      <vt:lpstr>ＭＳ Ｐゴシック</vt:lpstr>
      <vt:lpstr>Times New Roman</vt:lpstr>
      <vt:lpstr>Default Design</vt:lpstr>
      <vt:lpstr>1_Office Theme</vt:lpstr>
      <vt:lpstr>Office Theme</vt:lpstr>
      <vt:lpstr>1_Default Design</vt:lpstr>
      <vt:lpstr>3_Default Design</vt:lpstr>
      <vt:lpstr>2_Default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A. Spielman</dc:creator>
  <cp:lastModifiedBy>Daniel Spielman</cp:lastModifiedBy>
  <cp:revision>456</cp:revision>
  <cp:lastPrinted>2016-07-11T20:01:52Z</cp:lastPrinted>
  <dcterms:created xsi:type="dcterms:W3CDTF">2011-09-28T18:22:57Z</dcterms:created>
  <dcterms:modified xsi:type="dcterms:W3CDTF">2016-07-19T20:26:15Z</dcterms:modified>
</cp:coreProperties>
</file>