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CO JOSE CANO HILA" initials="FJCH" lastIdx="4" clrIdx="0">
    <p:extLst>
      <p:ext uri="{19B8F6BF-5375-455C-9EA6-DF929625EA0E}">
        <p15:presenceInfo xmlns:p15="http://schemas.microsoft.com/office/powerpoint/2012/main" userId="S-1-5-21-602162358-1060284298-715832851-212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34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7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3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0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ALTO </a:t>
            </a:r>
            <a:r>
              <a:rPr lang="es-ES" dirty="0" err="1"/>
              <a:t>side</a:t>
            </a:r>
            <a:r>
              <a:rPr lang="es-ES" dirty="0"/>
              <a:t> meeting, IETF#106, </a:t>
            </a:r>
            <a:r>
              <a:rPr lang="es-ES" dirty="0" err="1"/>
              <a:t>Singapore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5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3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9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0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8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F75E3-D4B8-45B4-AEF0-15D923C66968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/>
              <a:t>ALTO </a:t>
            </a:r>
            <a:r>
              <a:rPr lang="es-ES" dirty="0" err="1"/>
              <a:t>side</a:t>
            </a:r>
            <a:r>
              <a:rPr lang="es-ES" dirty="0"/>
              <a:t> meeting, IETF#106, </a:t>
            </a:r>
            <a:r>
              <a:rPr lang="es-ES" dirty="0" err="1"/>
              <a:t>Singapore</a:t>
            </a:r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3B9FE-65B1-4DF1-9EA7-1E99B7F88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8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ismiguel.contrerasmurillo@telefonica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ntreras.ietf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00747"/>
            <a:ext cx="9144000" cy="1474686"/>
          </a:xfrm>
        </p:spPr>
        <p:txBody>
          <a:bodyPr>
            <a:normAutofit/>
          </a:bodyPr>
          <a:lstStyle/>
          <a:p>
            <a:r>
              <a:rPr lang="es-ES" sz="4800" dirty="0" err="1"/>
              <a:t>Integration</a:t>
            </a:r>
            <a:r>
              <a:rPr lang="es-ES" sz="4800" dirty="0"/>
              <a:t> of Telefonica CDN </a:t>
            </a:r>
            <a:r>
              <a:rPr lang="es-ES" sz="4800" dirty="0" err="1"/>
              <a:t>with</a:t>
            </a:r>
            <a:r>
              <a:rPr lang="es-ES" sz="4800" dirty="0"/>
              <a:t> </a:t>
            </a:r>
            <a:r>
              <a:rPr lang="es-ES" sz="4800" dirty="0" err="1"/>
              <a:t>the</a:t>
            </a:r>
            <a:r>
              <a:rPr lang="es-ES" sz="4800" dirty="0"/>
              <a:t> Transport Network</a:t>
            </a:r>
            <a:endParaRPr lang="en-US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177225"/>
            <a:ext cx="9144000" cy="189911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defRPr/>
            </a:pPr>
            <a:r>
              <a:rPr lang="es-ES_tradnl" kern="0" dirty="0">
                <a:solidFill>
                  <a:srgbClr val="898989"/>
                </a:solidFill>
              </a:rPr>
              <a:t>         Luis M. Contreras | </a:t>
            </a:r>
            <a:r>
              <a:rPr lang="es-ES_tradnl" i="1" kern="0" dirty="0">
                <a:solidFill>
                  <a:srgbClr val="898989"/>
                </a:solidFill>
              </a:rPr>
              <a:t>Telefónica GCTIO – Transport Group (*)</a:t>
            </a:r>
          </a:p>
          <a:p>
            <a:pPr>
              <a:lnSpc>
                <a:spcPct val="70000"/>
              </a:lnSpc>
              <a:defRPr/>
            </a:pPr>
            <a:r>
              <a:rPr lang="es-ES_tradnl" kern="0" dirty="0">
                <a:solidFill>
                  <a:srgbClr val="898989"/>
                </a:solidFill>
              </a:rPr>
              <a:t>Francisco Cano | </a:t>
            </a:r>
            <a:r>
              <a:rPr lang="es-ES_tradnl" i="1" kern="0" dirty="0">
                <a:solidFill>
                  <a:srgbClr val="898989"/>
                </a:solidFill>
              </a:rPr>
              <a:t>Telefónica GCTIO – Video Group</a:t>
            </a:r>
            <a:endParaRPr lang="es-ES_tradnl" kern="0" dirty="0">
              <a:solidFill>
                <a:srgbClr val="898989"/>
              </a:solidFill>
            </a:endParaRPr>
          </a:p>
          <a:p>
            <a:pPr>
              <a:lnSpc>
                <a:spcPct val="70000"/>
              </a:lnSpc>
              <a:defRPr/>
            </a:pPr>
            <a:endParaRPr lang="es-ES_tradnl" sz="1600" i="1" kern="0" dirty="0">
              <a:solidFill>
                <a:srgbClr val="898989"/>
              </a:solidFill>
            </a:endParaRPr>
          </a:p>
          <a:p>
            <a:pPr>
              <a:lnSpc>
                <a:spcPct val="70000"/>
              </a:lnSpc>
              <a:defRPr/>
            </a:pPr>
            <a:r>
              <a:rPr lang="es-ES_tradnl" sz="1000" kern="0" dirty="0">
                <a:solidFill>
                  <a:srgbClr val="898989"/>
                </a:solidFill>
              </a:rPr>
              <a:t> </a:t>
            </a:r>
            <a:endParaRPr lang="es-ES_tradnl" sz="1050" kern="0" dirty="0">
              <a:solidFill>
                <a:srgbClr val="898989"/>
              </a:solidFill>
            </a:endParaRPr>
          </a:p>
          <a:p>
            <a:pPr>
              <a:lnSpc>
                <a:spcPct val="70000"/>
              </a:lnSpc>
              <a:defRPr/>
            </a:pPr>
            <a:r>
              <a:rPr lang="es-ES_tradnl" kern="0" dirty="0" err="1">
                <a:solidFill>
                  <a:srgbClr val="898989"/>
                </a:solidFill>
              </a:rPr>
              <a:t>Singapore</a:t>
            </a:r>
            <a:r>
              <a:rPr lang="es-ES_tradnl" kern="0" dirty="0">
                <a:solidFill>
                  <a:srgbClr val="898989"/>
                </a:solidFill>
              </a:rPr>
              <a:t>, ALTO </a:t>
            </a:r>
            <a:r>
              <a:rPr lang="es-ES_tradnl" kern="0" dirty="0" err="1">
                <a:solidFill>
                  <a:srgbClr val="898989"/>
                </a:solidFill>
              </a:rPr>
              <a:t>side</a:t>
            </a:r>
            <a:r>
              <a:rPr lang="es-ES_tradnl" kern="0" dirty="0">
                <a:solidFill>
                  <a:srgbClr val="898989"/>
                </a:solidFill>
              </a:rPr>
              <a:t> meeting, </a:t>
            </a:r>
            <a:r>
              <a:rPr lang="es-ES_tradnl" kern="0" dirty="0" err="1">
                <a:solidFill>
                  <a:srgbClr val="898989"/>
                </a:solidFill>
              </a:rPr>
              <a:t>November</a:t>
            </a:r>
            <a:r>
              <a:rPr lang="es-ES_tradnl" kern="0" dirty="0">
                <a:solidFill>
                  <a:srgbClr val="898989"/>
                </a:solidFill>
              </a:rPr>
              <a:t> 2019</a:t>
            </a:r>
            <a:endParaRPr lang="es-ES" kern="0" dirty="0">
              <a:solidFill>
                <a:srgbClr val="898989"/>
              </a:solidFill>
            </a:endParaRPr>
          </a:p>
          <a:p>
            <a:endParaRPr lang="en-US" dirty="0"/>
          </a:p>
        </p:txBody>
      </p:sp>
      <p:pic>
        <p:nvPicPr>
          <p:cNvPr id="4" name="Picture 4" descr="ietflogot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71" y="543439"/>
            <a:ext cx="266700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3222301" y="6478127"/>
            <a:ext cx="5769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kern="0" dirty="0">
                <a:solidFill>
                  <a:srgbClr val="898989"/>
                </a:solidFill>
              </a:rPr>
              <a:t>(*) </a:t>
            </a:r>
            <a:r>
              <a:rPr lang="es-ES_tradnl" sz="1400" kern="0" dirty="0">
                <a:solidFill>
                  <a:srgbClr val="898989"/>
                </a:solidFill>
                <a:hlinkClick r:id="rId3"/>
              </a:rPr>
              <a:t>luismiguel.contrerasmurillo@telefonica.com</a:t>
            </a:r>
            <a:r>
              <a:rPr lang="es-ES_tradnl" sz="1400" kern="0" dirty="0">
                <a:solidFill>
                  <a:srgbClr val="898989"/>
                </a:solidFill>
              </a:rPr>
              <a:t> / </a:t>
            </a:r>
            <a:r>
              <a:rPr lang="es-ES_tradnl" sz="1400" kern="0" dirty="0">
                <a:solidFill>
                  <a:srgbClr val="898989"/>
                </a:solidFill>
                <a:hlinkClick r:id="rId4"/>
              </a:rPr>
              <a:t>contreras.ietf@gmail.com</a:t>
            </a:r>
            <a:r>
              <a:rPr lang="es-ES_tradnl" sz="1400" kern="0" dirty="0">
                <a:solidFill>
                  <a:srgbClr val="89898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761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19084"/>
            <a:ext cx="10515600" cy="4657879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Telefónica</a:t>
            </a:r>
            <a:r>
              <a:rPr lang="en-US" dirty="0"/>
              <a:t> is an international telecom operator with presence in 15 countries in Europe and Latin America (+ a Tier-1 international carrier)</a:t>
            </a:r>
          </a:p>
          <a:p>
            <a:pPr lvl="1"/>
            <a:r>
              <a:rPr lang="en-US" dirty="0"/>
              <a:t>Multiservice Networks: fixed, mobile, enterprise,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In house development of CDN solution (TCDN)</a:t>
            </a:r>
          </a:p>
          <a:p>
            <a:pPr lvl="1"/>
            <a:r>
              <a:rPr lang="en-US" dirty="0"/>
              <a:t>Distribution of content associated to the Telefonica video services (</a:t>
            </a:r>
            <a:r>
              <a:rPr lang="en-US" dirty="0" err="1"/>
              <a:t>Movistar</a:t>
            </a:r>
            <a:r>
              <a:rPr lang="en-US" dirty="0"/>
              <a:t>+ &amp; </a:t>
            </a:r>
            <a:r>
              <a:rPr lang="en-US" dirty="0" err="1"/>
              <a:t>Movistar</a:t>
            </a:r>
            <a:r>
              <a:rPr lang="en-US" dirty="0"/>
              <a:t> Play) </a:t>
            </a:r>
          </a:p>
          <a:p>
            <a:pPr lvl="1"/>
            <a:r>
              <a:rPr lang="en-US" dirty="0"/>
              <a:t>Delivery of video in an OTT fashion for customers internal and external to </a:t>
            </a:r>
            <a:r>
              <a:rPr lang="en-US" dirty="0" err="1"/>
              <a:t>Telefónica</a:t>
            </a:r>
            <a:r>
              <a:rPr lang="en-US" dirty="0"/>
              <a:t> Networks</a:t>
            </a:r>
          </a:p>
          <a:p>
            <a:r>
              <a:rPr lang="en-US" dirty="0"/>
              <a:t>State-of-the-art request routing logic considering multiple information in order to maximize the video distribution efficiency</a:t>
            </a:r>
          </a:p>
          <a:p>
            <a:pPr lvl="1"/>
            <a:r>
              <a:rPr lang="en-US" dirty="0"/>
              <a:t>E.g., IP prefix requesting the content and the status of the deliver end points</a:t>
            </a:r>
          </a:p>
          <a:p>
            <a:pPr lvl="1"/>
            <a:r>
              <a:rPr lang="en-US" dirty="0"/>
              <a:t>By now, manual feed of PIDs and assigned network nodes </a:t>
            </a:r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s-ES" dirty="0"/>
              <a:t>ALTO </a:t>
            </a:r>
            <a:r>
              <a:rPr lang="es-ES" dirty="0" err="1"/>
              <a:t>side</a:t>
            </a:r>
            <a:r>
              <a:rPr lang="es-ES" dirty="0"/>
              <a:t> meeting, IETF#106, </a:t>
            </a:r>
            <a:r>
              <a:rPr lang="es-ES" dirty="0" err="1"/>
              <a:t>Singapore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15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 for making TCDN Transport Network aware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objective of TCDN is to provide an efficient delivery of the contents within the network</a:t>
            </a:r>
          </a:p>
          <a:p>
            <a:r>
              <a:rPr lang="en-US" dirty="0"/>
              <a:t>Content delivery is based on a (semi-)static view up to now, decoupled from the real situation</a:t>
            </a:r>
          </a:p>
          <a:p>
            <a:r>
              <a:rPr lang="en-US" dirty="0"/>
              <a:t>In order to make a complete and efficient usage of the network, TCDN would benefit from a real time knowledge of the status and characteristics of the Network</a:t>
            </a:r>
          </a:p>
          <a:p>
            <a:pPr lvl="1"/>
            <a:r>
              <a:rPr lang="en-US" dirty="0"/>
              <a:t>For instance, delivery decisions in TCDN allows to quickly adapt to changes (e.g., topology changes, congestion, etc.)</a:t>
            </a:r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s-ES" dirty="0"/>
              <a:t>ALTO </a:t>
            </a:r>
            <a:r>
              <a:rPr lang="es-ES" dirty="0" err="1"/>
              <a:t>side</a:t>
            </a:r>
            <a:r>
              <a:rPr lang="es-ES" dirty="0"/>
              <a:t> meeting, IETF#106, </a:t>
            </a:r>
            <a:r>
              <a:rPr lang="es-ES" dirty="0" err="1"/>
              <a:t>Singapore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20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 enabled by a better integration between TCDN and the Transport Network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Automatic acquisition of network topology, eliminating manual upload of network topology information and its periodic update</a:t>
            </a:r>
          </a:p>
          <a:p>
            <a:r>
              <a:rPr lang="en-US" dirty="0"/>
              <a:t>Awareness of network events such as congestion or network incidents which can allow TCDN to trigger actions for the content delivery for mitigating impacts in both network and customers</a:t>
            </a:r>
          </a:p>
          <a:p>
            <a:pPr lvl="1"/>
            <a:r>
              <a:rPr lang="en-US" dirty="0"/>
              <a:t>E.g., Elastic management of the bitrate for certain contents/users</a:t>
            </a:r>
          </a:p>
          <a:p>
            <a:r>
              <a:rPr lang="en-US" dirty="0"/>
              <a:t>Dynamic instantiation of new streamers (localized delivery) by integration with orchestration solutions</a:t>
            </a:r>
          </a:p>
          <a:p>
            <a:r>
              <a:rPr lang="en-US" dirty="0"/>
              <a:t>Adaptation of content delivery as function of the Access Network type (fixed, mobile,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s-ES" dirty="0"/>
              <a:t>ALTO </a:t>
            </a:r>
            <a:r>
              <a:rPr lang="es-ES" dirty="0" err="1"/>
              <a:t>side</a:t>
            </a:r>
            <a:r>
              <a:rPr lang="es-ES" dirty="0"/>
              <a:t> meeting, IETF#106, </a:t>
            </a:r>
            <a:r>
              <a:rPr lang="es-ES" dirty="0" err="1"/>
              <a:t>Singapore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92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make it? Integration of ALTO and Transport Network to assist TCDN decisions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297180"/>
            <a:ext cx="10515600" cy="238122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ALTO abstract topology (Network Maps) can be automatically generated from the physical Network topology, allowing also the application of policies.</a:t>
            </a:r>
          </a:p>
          <a:p>
            <a:r>
              <a:rPr lang="en-US" dirty="0"/>
              <a:t>Information about IP prefixes and TE can be obtained. Prefixes can be distributed by BGP while TE information can be obtained from the IGP protocol (OSPF / IS-IS).</a:t>
            </a:r>
          </a:p>
          <a:p>
            <a:r>
              <a:rPr lang="en-US" dirty="0"/>
              <a:t>BGP-LS provides a single interface for exposing all that information to the ALTO Server</a:t>
            </a:r>
          </a:p>
          <a:p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2021111" y="1841589"/>
            <a:ext cx="8152256" cy="2202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redondeado 4"/>
          <p:cNvSpPr/>
          <p:nvPr/>
        </p:nvSpPr>
        <p:spPr>
          <a:xfrm>
            <a:off x="5404512" y="2802188"/>
            <a:ext cx="1385454" cy="803563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ALTO Server</a:t>
            </a:r>
            <a:endParaRPr lang="en-US" b="1" dirty="0"/>
          </a:p>
        </p:txBody>
      </p:sp>
      <p:sp>
        <p:nvSpPr>
          <p:cNvPr id="6" name="Rectángulo redondeado 5"/>
          <p:cNvSpPr/>
          <p:nvPr/>
        </p:nvSpPr>
        <p:spPr>
          <a:xfrm>
            <a:off x="8327916" y="2802187"/>
            <a:ext cx="1385454" cy="803563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BGP Speaker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481108" y="2802186"/>
            <a:ext cx="1385454" cy="803563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err="1"/>
              <a:t>Client</a:t>
            </a:r>
            <a:endParaRPr lang="en-US" b="1" dirty="0"/>
          </a:p>
        </p:txBody>
      </p:sp>
      <p:cxnSp>
        <p:nvCxnSpPr>
          <p:cNvPr id="8" name="Conector recto de flecha 7"/>
          <p:cNvCxnSpPr>
            <a:stCxn id="6" idx="1"/>
            <a:endCxn id="5" idx="3"/>
          </p:cNvCxnSpPr>
          <p:nvPr/>
        </p:nvCxnSpPr>
        <p:spPr>
          <a:xfrm flipH="1">
            <a:off x="6789966" y="3203969"/>
            <a:ext cx="1537950" cy="1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>
            <a:stCxn id="5" idx="1"/>
            <a:endCxn id="7" idx="3"/>
          </p:cNvCxnSpPr>
          <p:nvPr/>
        </p:nvCxnSpPr>
        <p:spPr>
          <a:xfrm flipH="1" flipV="1">
            <a:off x="3866562" y="3203968"/>
            <a:ext cx="1537950" cy="2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 bwMode="auto">
          <a:xfrm>
            <a:off x="3866562" y="2818411"/>
            <a:ext cx="15226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 eaLnBrk="1" hangingPunct="1"/>
            <a:r>
              <a:rPr lang="es-ES" sz="1800" b="1" dirty="0">
                <a:latin typeface="Calibri" pitchFamily="34" charset="0"/>
                <a:cs typeface="Calibri" pitchFamily="34" charset="0"/>
              </a:rPr>
              <a:t>ALTO </a:t>
            </a:r>
            <a:r>
              <a:rPr lang="es-ES" sz="1800" b="1" dirty="0" err="1">
                <a:latin typeface="Calibri" pitchFamily="34" charset="0"/>
                <a:cs typeface="Calibri" pitchFamily="34" charset="0"/>
              </a:rPr>
              <a:t>protocol</a:t>
            </a:r>
            <a:endParaRPr lang="en-US" sz="1800" b="1" dirty="0" err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 bwMode="auto">
          <a:xfrm>
            <a:off x="6880710" y="2834635"/>
            <a:ext cx="13564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l" eaLnBrk="1" hangingPunct="1"/>
            <a:r>
              <a:rPr lang="es-ES" b="1" dirty="0">
                <a:latin typeface="Calibri" pitchFamily="34" charset="0"/>
                <a:cs typeface="Calibri" pitchFamily="34" charset="0"/>
              </a:rPr>
              <a:t>BGP-LS NLRI</a:t>
            </a:r>
            <a:endParaRPr lang="en-US" sz="1800" b="1" dirty="0" err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 bwMode="auto">
          <a:xfrm>
            <a:off x="2021111" y="2020454"/>
            <a:ext cx="81522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  <a:cs typeface="Calibri" pitchFamily="34" charset="0"/>
              </a:rPr>
              <a:t>RFC7752, “</a:t>
            </a:r>
            <a:r>
              <a:rPr lang="en-US" dirty="0">
                <a:latin typeface="Calibri" pitchFamily="34" charset="0"/>
                <a:cs typeface="Calibri" pitchFamily="34" charset="0"/>
              </a:rPr>
              <a:t>North-Bound Distribution of Link-State and Traffic Engineering (TE) Information Using BGP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” – e.g. ALTO server using topology and TE information</a:t>
            </a:r>
          </a:p>
        </p:txBody>
      </p:sp>
      <p:sp>
        <p:nvSpPr>
          <p:cNvPr id="13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s-ES" dirty="0"/>
              <a:t>ALTO </a:t>
            </a:r>
            <a:r>
              <a:rPr lang="es-ES" dirty="0" err="1"/>
              <a:t>side</a:t>
            </a:r>
            <a:r>
              <a:rPr lang="es-ES" dirty="0"/>
              <a:t> meeting, IETF#106, </a:t>
            </a:r>
            <a:r>
              <a:rPr lang="es-ES" dirty="0" err="1"/>
              <a:t>Singapore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015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action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PoC</a:t>
            </a:r>
            <a:r>
              <a:rPr lang="en-US" dirty="0"/>
              <a:t> planned in Global CTIO labs to explore the integration of the Transport Network, ALTO and TCDN</a:t>
            </a:r>
          </a:p>
          <a:p>
            <a:r>
              <a:rPr lang="en-US" dirty="0"/>
              <a:t>Next step is to trial the solution in a real network (Telefonica Spain)</a:t>
            </a:r>
          </a:p>
          <a:p>
            <a:r>
              <a:rPr lang="en-US" dirty="0"/>
              <a:t>Feedback from this session is very welcomed!</a:t>
            </a:r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s-ES" dirty="0"/>
              <a:t>ALTO </a:t>
            </a:r>
            <a:r>
              <a:rPr lang="es-ES" dirty="0" err="1"/>
              <a:t>side</a:t>
            </a:r>
            <a:r>
              <a:rPr lang="es-ES" dirty="0"/>
              <a:t> meeting, IETF#106, </a:t>
            </a:r>
            <a:r>
              <a:rPr lang="es-ES" dirty="0" err="1"/>
              <a:t>Singapore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28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582</Words>
  <Application>Microsoft Macintosh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Integration of Telefonica CDN with the Transport Network</vt:lpstr>
      <vt:lpstr>Background</vt:lpstr>
      <vt:lpstr>Rationale for making TCDN Transport Network aware</vt:lpstr>
      <vt:lpstr>Use cases enabled by a better integration between TCDN and the Transport Network</vt:lpstr>
      <vt:lpstr>How to make it? Integration of ALTO and Transport Network to assist TCDN decisions</vt:lpstr>
      <vt:lpstr>Taking action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5G transport network benchmarking  &lt;draft-contreras-bmwg-5g-00&gt;</dc:title>
  <dc:creator>LUIS MIGUEL CONTRERAS MURILLO</dc:creator>
  <cp:lastModifiedBy>Microsoft Office User</cp:lastModifiedBy>
  <cp:revision>18</cp:revision>
  <cp:lastPrinted>2019-11-22T05:18:37Z</cp:lastPrinted>
  <dcterms:created xsi:type="dcterms:W3CDTF">2019-11-14T19:53:26Z</dcterms:created>
  <dcterms:modified xsi:type="dcterms:W3CDTF">2019-11-22T05:18:39Z</dcterms:modified>
</cp:coreProperties>
</file>